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22"/>
  </p:notesMasterIdLst>
  <p:sldIdLst>
    <p:sldId id="492" r:id="rId2"/>
    <p:sldId id="495" r:id="rId3"/>
    <p:sldId id="497" r:id="rId4"/>
    <p:sldId id="269" r:id="rId5"/>
    <p:sldId id="274" r:id="rId6"/>
    <p:sldId id="275" r:id="rId7"/>
    <p:sldId id="276" r:id="rId8"/>
    <p:sldId id="277" r:id="rId9"/>
    <p:sldId id="278" r:id="rId10"/>
    <p:sldId id="281" r:id="rId11"/>
    <p:sldId id="282" r:id="rId12"/>
    <p:sldId id="283" r:id="rId13"/>
    <p:sldId id="297" r:id="rId14"/>
    <p:sldId id="298" r:id="rId15"/>
    <p:sldId id="299" r:id="rId16"/>
    <p:sldId id="301" r:id="rId17"/>
    <p:sldId id="308" r:id="rId18"/>
    <p:sldId id="500" r:id="rId19"/>
    <p:sldId id="502" r:id="rId20"/>
    <p:sldId id="503" r:id="rId21"/>
    <p:sldId id="501" r:id="rId22"/>
    <p:sldId id="309" r:id="rId23"/>
    <p:sldId id="311" r:id="rId24"/>
    <p:sldId id="312" r:id="rId25"/>
    <p:sldId id="314" r:id="rId26"/>
    <p:sldId id="315" r:id="rId27"/>
    <p:sldId id="316" r:id="rId28"/>
    <p:sldId id="327" r:id="rId29"/>
    <p:sldId id="328" r:id="rId30"/>
    <p:sldId id="329" r:id="rId31"/>
    <p:sldId id="330" r:id="rId32"/>
    <p:sldId id="332" r:id="rId33"/>
    <p:sldId id="333" r:id="rId34"/>
    <p:sldId id="335" r:id="rId35"/>
    <p:sldId id="336" r:id="rId36"/>
    <p:sldId id="337" r:id="rId37"/>
    <p:sldId id="339" r:id="rId38"/>
    <p:sldId id="340" r:id="rId39"/>
    <p:sldId id="341" r:id="rId40"/>
    <p:sldId id="342" r:id="rId41"/>
    <p:sldId id="343" r:id="rId42"/>
    <p:sldId id="344" r:id="rId43"/>
    <p:sldId id="345" r:id="rId44"/>
    <p:sldId id="346" r:id="rId45"/>
    <p:sldId id="347" r:id="rId46"/>
    <p:sldId id="348" r:id="rId47"/>
    <p:sldId id="353" r:id="rId48"/>
    <p:sldId id="355" r:id="rId49"/>
    <p:sldId id="356" r:id="rId50"/>
    <p:sldId id="358" r:id="rId51"/>
    <p:sldId id="363" r:id="rId52"/>
    <p:sldId id="365" r:id="rId53"/>
    <p:sldId id="367" r:id="rId54"/>
    <p:sldId id="490" r:id="rId55"/>
    <p:sldId id="371" r:id="rId56"/>
    <p:sldId id="372" r:id="rId57"/>
    <p:sldId id="375" r:id="rId58"/>
    <p:sldId id="376" r:id="rId59"/>
    <p:sldId id="377" r:id="rId60"/>
    <p:sldId id="378" r:id="rId61"/>
    <p:sldId id="379" r:id="rId62"/>
    <p:sldId id="380" r:id="rId63"/>
    <p:sldId id="381" r:id="rId64"/>
    <p:sldId id="383" r:id="rId65"/>
    <p:sldId id="384" r:id="rId66"/>
    <p:sldId id="385" r:id="rId67"/>
    <p:sldId id="386" r:id="rId68"/>
    <p:sldId id="387" r:id="rId69"/>
    <p:sldId id="388" r:id="rId70"/>
    <p:sldId id="389" r:id="rId71"/>
    <p:sldId id="499" r:id="rId72"/>
    <p:sldId id="390" r:id="rId73"/>
    <p:sldId id="391" r:id="rId74"/>
    <p:sldId id="392" r:id="rId75"/>
    <p:sldId id="393" r:id="rId76"/>
    <p:sldId id="394" r:id="rId77"/>
    <p:sldId id="395" r:id="rId78"/>
    <p:sldId id="396" r:id="rId79"/>
    <p:sldId id="397" r:id="rId80"/>
    <p:sldId id="398" r:id="rId81"/>
    <p:sldId id="399" r:id="rId82"/>
    <p:sldId id="400" r:id="rId83"/>
    <p:sldId id="401" r:id="rId84"/>
    <p:sldId id="402" r:id="rId85"/>
    <p:sldId id="405" r:id="rId86"/>
    <p:sldId id="406" r:id="rId87"/>
    <p:sldId id="407" r:id="rId88"/>
    <p:sldId id="408" r:id="rId89"/>
    <p:sldId id="409" r:id="rId90"/>
    <p:sldId id="410" r:id="rId91"/>
    <p:sldId id="411" r:id="rId92"/>
    <p:sldId id="412" r:id="rId93"/>
    <p:sldId id="413" r:id="rId94"/>
    <p:sldId id="414" r:id="rId95"/>
    <p:sldId id="415" r:id="rId96"/>
    <p:sldId id="416" r:id="rId97"/>
    <p:sldId id="417" r:id="rId98"/>
    <p:sldId id="418" r:id="rId99"/>
    <p:sldId id="428" r:id="rId100"/>
    <p:sldId id="430" r:id="rId101"/>
    <p:sldId id="431" r:id="rId102"/>
    <p:sldId id="432" r:id="rId103"/>
    <p:sldId id="532" r:id="rId104"/>
    <p:sldId id="505" r:id="rId105"/>
    <p:sldId id="512" r:id="rId106"/>
    <p:sldId id="513" r:id="rId107"/>
    <p:sldId id="533" r:id="rId108"/>
    <p:sldId id="530" r:id="rId109"/>
    <p:sldId id="514" r:id="rId110"/>
    <p:sldId id="515" r:id="rId111"/>
    <p:sldId id="516" r:id="rId112"/>
    <p:sldId id="521" r:id="rId113"/>
    <p:sldId id="522" r:id="rId114"/>
    <p:sldId id="523" r:id="rId115"/>
    <p:sldId id="524" r:id="rId116"/>
    <p:sldId id="529" r:id="rId117"/>
    <p:sldId id="525" r:id="rId118"/>
    <p:sldId id="488" r:id="rId119"/>
    <p:sldId id="489" r:id="rId120"/>
    <p:sldId id="493" r:id="rId1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7"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27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65A20-CEA2-4D74-A751-9A58B5EDEDE7}" type="datetimeFigureOut">
              <a:rPr lang="tr-TR" smtClean="0"/>
              <a:pPr/>
              <a:t>26.07.2022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C3B35-DE38-4669-8BA4-3DBEEEDD1EBD}" type="slidenum">
              <a:rPr lang="tr-TR" smtClean="0"/>
              <a:pPr/>
              <a:t>‹#›</a:t>
            </a:fld>
            <a:endParaRPr lang="tr-TR"/>
          </a:p>
        </p:txBody>
      </p:sp>
    </p:spTree>
    <p:extLst>
      <p:ext uri="{BB962C8B-B14F-4D97-AF65-F5344CB8AC3E}">
        <p14:creationId xmlns:p14="http://schemas.microsoft.com/office/powerpoint/2010/main" val="201203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85588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703374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7367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34782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6372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670684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744909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84522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24406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853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02732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31237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682525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16774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344375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235905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61767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545645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329429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34</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34</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096812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35</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35</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017572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5853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766812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37</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37</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755176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107010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769144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14419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56162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092599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79946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334075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44071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4209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903991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132833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742547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480256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50</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50</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188724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846162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937740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234475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902354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37351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69820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42990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975558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7587714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2609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522219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8405861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026995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38603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9202200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4103244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20496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411029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8710819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665073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2594370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7772829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1716380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064896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82576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4802335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1575792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03980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425345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0460340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3895984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2706622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0433056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9113485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130139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8672542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8437845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0360312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23047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71938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2481116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9222766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07406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1901474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81717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8866479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6398467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1319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0106886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38175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4617002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8625389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376606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E6C6D7-840D-46C3-91AE-EFD005E46678}" type="slidenum">
              <a:rPr lang="de-DE" sz="1200">
                <a:solidFill>
                  <a:srgbClr val="000000"/>
                </a:solidFill>
              </a:rPr>
              <a:pPr algn="r" eaLnBrk="1" hangingPunct="1"/>
              <a:t>100</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5B8BA15-3C68-4DDE-B167-A31AA297F1A7}" type="slidenum">
              <a:rPr lang="en-GB" sz="1300">
                <a:solidFill>
                  <a:srgbClr val="000000"/>
                </a:solidFill>
              </a:rPr>
              <a:pPr algn="r" eaLnBrk="1" hangingPunct="1"/>
              <a:t>100</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8760054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520779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0372006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8319276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1985374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05426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141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644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577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Başlık 6"/>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195788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269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57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015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23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867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84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439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61BEF0D-F0BB-DE4B-95CE-6DB70DBA9567}" type="datetimeFigureOut">
              <a:rPr lang="en-US" smtClean="0"/>
              <a:pPr/>
              <a:t>7/26/2022</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634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7/26/2022</a:t>
            </a:fld>
            <a:endParaRPr lang="en-US" dirty="0"/>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Metin kutusu 6"/>
          <p:cNvSpPr txBox="1"/>
          <p:nvPr userDrawn="1"/>
        </p:nvSpPr>
        <p:spPr>
          <a:xfrm>
            <a:off x="0" y="101243"/>
            <a:ext cx="9144000" cy="400110"/>
          </a:xfrm>
          <a:prstGeom prst="rect">
            <a:avLst/>
          </a:prstGeom>
          <a:solidFill>
            <a:srgbClr val="CC66FF"/>
          </a:solidFill>
          <a:ln>
            <a:solidFill>
              <a:schemeClr val="accent4">
                <a:lumMod val="50000"/>
              </a:schemeClr>
            </a:solidFill>
          </a:ln>
          <a:effectLst>
            <a:glow rad="63500">
              <a:schemeClr val="accent4">
                <a:lumMod val="40000"/>
                <a:lumOff val="60000"/>
                <a:alpha val="40000"/>
              </a:schemeClr>
            </a:glow>
            <a:innerShdw blurRad="63500" dist="50800" dir="13500000">
              <a:schemeClr val="accent4">
                <a:lumMod val="60000"/>
                <a:lumOff val="40000"/>
                <a:alpha val="50000"/>
              </a:schemeClr>
            </a:innerShdw>
            <a:softEdge rad="63500"/>
          </a:effectLst>
        </p:spPr>
        <p:txBody>
          <a:bodyPr wrap="square" rtlCol="0">
            <a:spAutoFit/>
          </a:bodyPr>
          <a:lstStyle/>
          <a:p>
            <a:r>
              <a:rPr lang="tr-TR" sz="2000" dirty="0" smtClean="0">
                <a:solidFill>
                  <a:schemeClr val="accent4">
                    <a:lumMod val="60000"/>
                    <a:lumOff val="40000"/>
                  </a:schemeClr>
                </a:solidFill>
              </a:rPr>
              <a:t>                     </a:t>
            </a:r>
            <a:r>
              <a:rPr lang="tr-TR" sz="2000" b="1" dirty="0" smtClean="0">
                <a:solidFill>
                  <a:schemeClr val="accent4">
                    <a:lumMod val="60000"/>
                    <a:lumOff val="40000"/>
                  </a:schemeClr>
                </a:solidFill>
              </a:rPr>
              <a:t>  </a:t>
            </a:r>
            <a:endParaRPr lang="tr-TR" sz="1000" dirty="0" smtClean="0">
              <a:solidFill>
                <a:schemeClr val="accent4">
                  <a:lumMod val="60000"/>
                  <a:lumOff val="40000"/>
                </a:schemeClr>
              </a:solidFill>
            </a:endParaRPr>
          </a:p>
        </p:txBody>
      </p:sp>
      <p:pic>
        <p:nvPicPr>
          <p:cNvPr id="8" name="4 Resim" descr="logo_1000_1000.gif"/>
          <p:cNvPicPr>
            <a:picLocks noChangeAspect="1"/>
          </p:cNvPicPr>
          <p:nvPr userDrawn="1"/>
        </p:nvPicPr>
        <p:blipFill>
          <a:blip r:embed="rId14" cstate="print"/>
          <a:stretch>
            <a:fillRect/>
          </a:stretch>
        </p:blipFill>
        <p:spPr>
          <a:xfrm>
            <a:off x="-16237" y="-63840"/>
            <a:ext cx="771813" cy="771813"/>
          </a:xfrm>
          <a:prstGeom prst="rect">
            <a:avLst/>
          </a:prstGeom>
        </p:spPr>
      </p:pic>
      <p:sp>
        <p:nvSpPr>
          <p:cNvPr id="9" name="Metin kutusu 8"/>
          <p:cNvSpPr txBox="1"/>
          <p:nvPr userDrawn="1"/>
        </p:nvSpPr>
        <p:spPr>
          <a:xfrm>
            <a:off x="905576" y="132021"/>
            <a:ext cx="2474524" cy="369332"/>
          </a:xfrm>
          <a:prstGeom prst="rect">
            <a:avLst/>
          </a:prstGeom>
          <a:noFill/>
        </p:spPr>
        <p:txBody>
          <a:bodyPr wrap="none" rtlCol="0">
            <a:spAutoFit/>
          </a:bodyPr>
          <a:lstStyle/>
          <a:p>
            <a:r>
              <a:rPr lang="tr-TR" b="1" dirty="0" smtClean="0">
                <a:solidFill>
                  <a:schemeClr val="tx1"/>
                </a:solidFill>
              </a:rPr>
              <a:t>İSTANBUL</a:t>
            </a:r>
            <a:r>
              <a:rPr lang="tr-TR" b="1" baseline="0" dirty="0" smtClean="0">
                <a:solidFill>
                  <a:schemeClr val="tx1"/>
                </a:solidFill>
              </a:rPr>
              <a:t> ÜNİVERSİTESİ</a:t>
            </a:r>
            <a:endParaRPr lang="tr-TR" b="1" dirty="0">
              <a:solidFill>
                <a:schemeClr val="tx1"/>
              </a:solidFill>
            </a:endParaRPr>
          </a:p>
        </p:txBody>
      </p:sp>
      <p:sp>
        <p:nvSpPr>
          <p:cNvPr id="10" name="Metin kutusu 9"/>
          <p:cNvSpPr txBox="1"/>
          <p:nvPr userDrawn="1"/>
        </p:nvSpPr>
        <p:spPr>
          <a:xfrm>
            <a:off x="3940342" y="136551"/>
            <a:ext cx="5195333" cy="400110"/>
          </a:xfrm>
          <a:prstGeom prst="rect">
            <a:avLst/>
          </a:prstGeom>
          <a:noFill/>
        </p:spPr>
        <p:txBody>
          <a:bodyPr wrap="none" rtlCol="0">
            <a:spAutoFit/>
          </a:bodyPr>
          <a:lstStyle/>
          <a:p>
            <a:pPr algn="r"/>
            <a:r>
              <a:rPr lang="tr-TR" sz="2000" b="1" dirty="0" smtClean="0">
                <a:solidFill>
                  <a:schemeClr val="tx1"/>
                </a:solidFill>
              </a:rPr>
              <a:t>İŞ</a:t>
            </a:r>
            <a:r>
              <a:rPr lang="tr-TR" sz="2000" b="1" baseline="0" dirty="0" smtClean="0">
                <a:solidFill>
                  <a:schemeClr val="tx1"/>
                </a:solidFill>
              </a:rPr>
              <a:t> SAĞLIĞI VE GÜVENLİĞİ KOORDİNATÖRLÜĞÜ</a:t>
            </a:r>
            <a:endParaRPr lang="tr-TR" sz="2000" b="1" dirty="0">
              <a:solidFill>
                <a:schemeClr val="tx1"/>
              </a:solidFill>
            </a:endParaRPr>
          </a:p>
        </p:txBody>
      </p:sp>
    </p:spTree>
    <p:extLst>
      <p:ext uri="{BB962C8B-B14F-4D97-AF65-F5344CB8AC3E}">
        <p14:creationId xmlns:p14="http://schemas.microsoft.com/office/powerpoint/2010/main" val="2489275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7502" y="3976451"/>
            <a:ext cx="8034771" cy="1338828"/>
          </a:xfrm>
          <a:prstGeom prst="rect">
            <a:avLst/>
          </a:prstGeom>
        </p:spPr>
        <p:txBody>
          <a:bodyPr wrap="square">
            <a:spAutoFit/>
          </a:bodyPr>
          <a:lstStyle/>
          <a:p>
            <a:pPr lvl="0" algn="ctr"/>
            <a:r>
              <a:rPr lang="tr-TR" sz="2700" b="1" dirty="0" smtClean="0">
                <a:solidFill>
                  <a:srgbClr val="002060"/>
                </a:solidFill>
                <a:latin typeface="Times New Roman" panose="02020603050405020304" pitchFamily="18" charset="0"/>
                <a:cs typeface="Times New Roman" panose="02020603050405020304" pitchFamily="18" charset="0"/>
              </a:rPr>
              <a:t>KASTAMONU İL MİLLİ </a:t>
            </a:r>
            <a:r>
              <a:rPr lang="tr-TR" sz="2700" b="1" dirty="0">
                <a:solidFill>
                  <a:srgbClr val="002060"/>
                </a:solidFill>
                <a:latin typeface="Times New Roman" panose="02020603050405020304" pitchFamily="18" charset="0"/>
                <a:cs typeface="Times New Roman" panose="02020603050405020304" pitchFamily="18" charset="0"/>
              </a:rPr>
              <a:t>EĞİTİM MÜDÜRLÜĞÜ</a:t>
            </a:r>
          </a:p>
          <a:p>
            <a:pPr lvl="0" algn="ctr"/>
            <a:r>
              <a:rPr lang="tr-TR" sz="2700" b="1" dirty="0">
                <a:solidFill>
                  <a:srgbClr val="002060"/>
                </a:solidFill>
                <a:latin typeface="Times New Roman" panose="02020603050405020304" pitchFamily="18" charset="0"/>
                <a:cs typeface="Times New Roman" panose="02020603050405020304" pitchFamily="18" charset="0"/>
              </a:rPr>
              <a:t>İŞYERİ SAĞLIK VE GÜVENLİK BİRİMİ</a:t>
            </a:r>
          </a:p>
          <a:p>
            <a:pPr lvl="0" algn="ctr"/>
            <a:endParaRPr lang="tr-TR" sz="2700" b="1" dirty="0">
              <a:solidFill>
                <a:srgbClr val="002060"/>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3957811" y="5168256"/>
            <a:ext cx="1742785" cy="461665"/>
          </a:xfrm>
          <a:prstGeom prst="rect">
            <a:avLst/>
          </a:prstGeom>
          <a:noFill/>
        </p:spPr>
        <p:txBody>
          <a:bodyPr wrap="none" rtlCol="0">
            <a:spAutoFit/>
          </a:bodyPr>
          <a:lstStyle/>
          <a:p>
            <a:r>
              <a:rPr lang="tr-TR" sz="2400" dirty="0" smtClean="0">
                <a:latin typeface="Times New Roman" panose="02020603050405020304" pitchFamily="18" charset="0"/>
                <a:cs typeface="Times New Roman" panose="02020603050405020304" pitchFamily="18" charset="0"/>
              </a:rPr>
              <a:t>MART 2020</a:t>
            </a:r>
            <a:endParaRPr lang="tr-TR" sz="2400" dirty="0">
              <a:latin typeface="Times New Roman" panose="02020603050405020304" pitchFamily="18" charset="0"/>
              <a:cs typeface="Times New Roman" panose="02020603050405020304" pitchFamily="18" charset="0"/>
            </a:endParaRPr>
          </a:p>
        </p:txBody>
      </p:sp>
      <p:sp>
        <p:nvSpPr>
          <p:cNvPr id="5" name="AutoShape 2" descr="MEB-LOGO – Toplum ve Bilim Uygulama ve Araştırma Merkez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stretch>
            <a:fillRect/>
          </a:stretch>
        </p:blipFill>
        <p:spPr>
          <a:xfrm>
            <a:off x="3491880" y="908721"/>
            <a:ext cx="2467001" cy="2471828"/>
          </a:xfrm>
          <a:prstGeom prst="rect">
            <a:avLst/>
          </a:prstGeom>
        </p:spPr>
      </p:pic>
    </p:spTree>
    <p:extLst>
      <p:ext uri="{BB962C8B-B14F-4D97-AF65-F5344CB8AC3E}">
        <p14:creationId xmlns:p14="http://schemas.microsoft.com/office/powerpoint/2010/main" val="1102461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Risk Değerlendirmesi Yönetmelik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(29.12.02/28512)</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İşveren;</a:t>
            </a:r>
            <a:r>
              <a:rPr lang="tr-TR" sz="2000" b="1" i="1" dirty="0">
                <a:solidFill>
                  <a:srgbClr val="000000"/>
                </a:solidFill>
                <a:latin typeface="Calibri" pitchFamily="34" charset="0"/>
                <a:cs typeface="Calibri" pitchFamily="34" charset="0"/>
              </a:rPr>
              <a:t> çalışma ortamının ve çalışanların sağlık ve güvenliğini sağlama, sürdürme ve geliştirme amacı ile iş sağlığı ve güvenliği </a:t>
            </a:r>
            <a:r>
              <a:rPr lang="tr-TR" sz="2000" b="1" i="1" dirty="0" smtClean="0">
                <a:solidFill>
                  <a:srgbClr val="000000"/>
                </a:solidFill>
                <a:latin typeface="Calibri" pitchFamily="34" charset="0"/>
                <a:cs typeface="Calibri" pitchFamily="34" charset="0"/>
              </a:rPr>
              <a:t>yönünden;</a:t>
            </a: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değerlendirmesi yapar veya </a:t>
            </a:r>
            <a:r>
              <a:rPr lang="tr-TR" sz="2000" b="1" i="1" dirty="0" smtClean="0">
                <a:solidFill>
                  <a:srgbClr val="C00000"/>
                </a:solidFill>
                <a:latin typeface="Calibri" pitchFamily="34" charset="0"/>
                <a:cs typeface="Calibri" pitchFamily="34" charset="0"/>
              </a:rPr>
              <a:t>yaptırır.</a:t>
            </a:r>
            <a:endParaRPr lang="tr-TR" sz="2000" b="1" i="1" dirty="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Tree>
    <p:extLst>
      <p:ext uri="{BB962C8B-B14F-4D97-AF65-F5344CB8AC3E}">
        <p14:creationId xmlns:p14="http://schemas.microsoft.com/office/powerpoint/2010/main" val="713485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7940" name="Rectangle 55"/>
          <p:cNvSpPr>
            <a:spLocks noChangeArrowheads="1"/>
          </p:cNvSpPr>
          <p:nvPr/>
        </p:nvSpPr>
        <p:spPr bwMode="gray">
          <a:xfrm>
            <a:off x="4614863" y="1219200"/>
            <a:ext cx="4444411"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a:solidFill>
                  <a:srgbClr val="FFFFFF"/>
                </a:solidFill>
                <a:latin typeface="Calibri" pitchFamily="34" charset="0"/>
              </a:rPr>
              <a:t>Çalışanlar </a:t>
            </a:r>
            <a:r>
              <a:rPr lang="tr-TR" sz="2400" b="1" i="1" dirty="0" smtClean="0">
                <a:solidFill>
                  <a:srgbClr val="FFFFFF"/>
                </a:solidFill>
                <a:latin typeface="Calibri" pitchFamily="34" charset="0"/>
              </a:rPr>
              <a:t>Açısından</a:t>
            </a:r>
            <a:endParaRPr lang="tr-TR" sz="2400" b="1" i="1" dirty="0">
              <a:solidFill>
                <a:srgbClr val="FFFFFF"/>
              </a:solidFill>
              <a:latin typeface="Calibri" pitchFamily="34" charset="0"/>
            </a:endParaRPr>
          </a:p>
        </p:txBody>
      </p:sp>
      <p:sp>
        <p:nvSpPr>
          <p:cNvPr id="167941" name="Rectangle 5"/>
          <p:cNvSpPr>
            <a:spLocks noChangeArrowheads="1"/>
          </p:cNvSpPr>
          <p:nvPr/>
        </p:nvSpPr>
        <p:spPr bwMode="gray">
          <a:xfrm>
            <a:off x="4614863" y="1725613"/>
            <a:ext cx="4444411" cy="19986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Katılım hakkı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Haberdar olma imkanı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Sorumlulukların belirlenmesi</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Kayıtlara ulaşabilme imkanı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Bütün çalışanları kapsaması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Kuralların önceden belirlenmesi</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Proaktif yaklaşım ve sürekli gelişim</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Acil durum hazırlığı</a:t>
            </a:r>
          </a:p>
        </p:txBody>
      </p:sp>
      <p:sp>
        <p:nvSpPr>
          <p:cNvPr id="167942" name="Rectangle 55"/>
          <p:cNvSpPr>
            <a:spLocks noChangeArrowheads="1"/>
          </p:cNvSpPr>
          <p:nvPr/>
        </p:nvSpPr>
        <p:spPr bwMode="gray">
          <a:xfrm>
            <a:off x="52388" y="1219200"/>
            <a:ext cx="4444411"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smtClean="0">
                <a:solidFill>
                  <a:srgbClr val="FFFFFF"/>
                </a:solidFill>
                <a:latin typeface="Calibri" pitchFamily="34" charset="0"/>
              </a:rPr>
              <a:t>Devlet Açısından</a:t>
            </a:r>
            <a:endParaRPr lang="tr-TR" sz="2400" b="1" i="1" dirty="0">
              <a:solidFill>
                <a:srgbClr val="FFFFFF"/>
              </a:solidFill>
              <a:latin typeface="Calibri" pitchFamily="34" charset="0"/>
            </a:endParaRPr>
          </a:p>
        </p:txBody>
      </p:sp>
      <p:sp>
        <p:nvSpPr>
          <p:cNvPr id="167943" name="Rectangle 5"/>
          <p:cNvSpPr>
            <a:spLocks noChangeArrowheads="1"/>
          </p:cNvSpPr>
          <p:nvPr/>
        </p:nvSpPr>
        <p:spPr bwMode="gray">
          <a:xfrm>
            <a:off x="52388" y="1725613"/>
            <a:ext cx="4444411" cy="19986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Tarafların katılımı ile devlet yükünün azalması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Denetim kolaylığı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Sürekli gelişme</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Uluslararası </a:t>
            </a:r>
            <a:r>
              <a:rPr lang="tr-TR" sz="1600" i="1" dirty="0" smtClean="0">
                <a:solidFill>
                  <a:srgbClr val="000000"/>
                </a:solidFill>
                <a:latin typeface="Calibri" pitchFamily="34" charset="0"/>
              </a:rPr>
              <a:t>İSG </a:t>
            </a:r>
            <a:r>
              <a:rPr lang="tr-TR" sz="1600" i="1" dirty="0">
                <a:solidFill>
                  <a:srgbClr val="000000"/>
                </a:solidFill>
                <a:latin typeface="Calibri" pitchFamily="34" charset="0"/>
              </a:rPr>
              <a:t>yönetim sistemine hazırlık</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Düzenli veri akışının sağlanması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Çalışma barışına katkı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Kayıpların azalması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Risk kültüründe gelişme</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DEĞERLENDİRMESİNİN FAYDALARI</a:t>
            </a:r>
          </a:p>
        </p:txBody>
      </p:sp>
      <p:sp>
        <p:nvSpPr>
          <p:cNvPr id="11" name="Oval 16"/>
          <p:cNvSpPr>
            <a:spLocks noChangeAspect="1" noChangeArrowheads="1"/>
          </p:cNvSpPr>
          <p:nvPr/>
        </p:nvSpPr>
        <p:spPr bwMode="auto">
          <a:xfrm>
            <a:off x="80963" y="124856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1</a:t>
            </a:r>
            <a:endParaRPr lang="tr-TR" sz="2800" b="1" dirty="0">
              <a:solidFill>
                <a:srgbClr val="FFFFFF"/>
              </a:solidFill>
              <a:latin typeface="Cambria" pitchFamily="18" charset="0"/>
            </a:endParaRPr>
          </a:p>
        </p:txBody>
      </p:sp>
      <p:sp>
        <p:nvSpPr>
          <p:cNvPr id="12" name="Oval 16"/>
          <p:cNvSpPr>
            <a:spLocks noChangeAspect="1" noChangeArrowheads="1"/>
          </p:cNvSpPr>
          <p:nvPr/>
        </p:nvSpPr>
        <p:spPr bwMode="auto">
          <a:xfrm>
            <a:off x="4642051" y="1256406"/>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2</a:t>
            </a:r>
            <a:endParaRPr lang="tr-TR" sz="2800" b="1" dirty="0">
              <a:solidFill>
                <a:srgbClr val="FFFFFF"/>
              </a:solidFill>
              <a:latin typeface="Cambria" pitchFamily="18" charset="0"/>
            </a:endParaRPr>
          </a:p>
        </p:txBody>
      </p:sp>
      <p:sp>
        <p:nvSpPr>
          <p:cNvPr id="15" name="Rectangle 55"/>
          <p:cNvSpPr>
            <a:spLocks noChangeArrowheads="1"/>
          </p:cNvSpPr>
          <p:nvPr/>
        </p:nvSpPr>
        <p:spPr bwMode="gray">
          <a:xfrm>
            <a:off x="2085975" y="3879255"/>
            <a:ext cx="5000625"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a:solidFill>
                  <a:srgbClr val="FFFFFF"/>
                </a:solidFill>
                <a:latin typeface="Calibri" pitchFamily="34" charset="0"/>
              </a:rPr>
              <a:t>İşveren </a:t>
            </a:r>
            <a:r>
              <a:rPr lang="tr-TR" sz="2400" b="1" i="1" dirty="0" smtClean="0">
                <a:solidFill>
                  <a:srgbClr val="FFFFFF"/>
                </a:solidFill>
                <a:latin typeface="Calibri" pitchFamily="34" charset="0"/>
              </a:rPr>
              <a:t>Açısından</a:t>
            </a:r>
          </a:p>
        </p:txBody>
      </p:sp>
      <p:sp>
        <p:nvSpPr>
          <p:cNvPr id="16" name="Rectangle 5"/>
          <p:cNvSpPr>
            <a:spLocks noChangeArrowheads="1"/>
          </p:cNvSpPr>
          <p:nvPr/>
        </p:nvSpPr>
        <p:spPr bwMode="gray">
          <a:xfrm>
            <a:off x="2085975" y="4385668"/>
            <a:ext cx="5000625" cy="227743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Tehlike ve risklerini önceden görebilme</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Uluslararası saygınlık, geçerlilik ve olumlu imaj</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Proaktif yaklaşımla acil durumlar için her an hazırlık</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Alınan önlemlerle kayıpların azaltılması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Sorumlulukların-görevlerin belirlenmesi ve paylaşımı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Güvenli teknoloji seçimi ile güvenli çalışma ortamı</a:t>
            </a:r>
          </a:p>
          <a:p>
            <a:pPr marL="180000" indent="-180000">
              <a:lnSpc>
                <a:spcPct val="90000"/>
              </a:lnSpc>
              <a:buClr>
                <a:srgbClr val="292929"/>
              </a:buClr>
              <a:buFont typeface="Wingdings" panose="05000000000000000000" pitchFamily="2" charset="2"/>
              <a:buChar char="§"/>
            </a:pPr>
            <a:r>
              <a:rPr lang="tr-TR" sz="1600" b="1" i="1" dirty="0">
                <a:solidFill>
                  <a:srgbClr val="000000"/>
                </a:solidFill>
                <a:latin typeface="Calibri" pitchFamily="34" charset="0"/>
              </a:rPr>
              <a:t>Çalışanların ve toplumun iyileştirilmesini</a:t>
            </a:r>
          </a:p>
          <a:p>
            <a:pPr marL="180000" indent="-180000">
              <a:lnSpc>
                <a:spcPct val="90000"/>
              </a:lnSpc>
              <a:buClr>
                <a:srgbClr val="292929"/>
              </a:buClr>
              <a:buFont typeface="Wingdings" panose="05000000000000000000" pitchFamily="2" charset="2"/>
              <a:buChar char="§"/>
            </a:pPr>
            <a:r>
              <a:rPr lang="tr-TR" sz="1600" b="1" i="1" dirty="0">
                <a:solidFill>
                  <a:srgbClr val="000000"/>
                </a:solidFill>
                <a:latin typeface="Calibri" pitchFamily="34" charset="0"/>
              </a:rPr>
              <a:t>Kaynakların etkin tahsisi ile katma değer artışı</a:t>
            </a:r>
          </a:p>
          <a:p>
            <a:pPr marL="180000" indent="-180000">
              <a:lnSpc>
                <a:spcPct val="90000"/>
              </a:lnSpc>
              <a:buClr>
                <a:srgbClr val="292929"/>
              </a:buClr>
              <a:buFont typeface="Wingdings" panose="05000000000000000000" pitchFamily="2" charset="2"/>
              <a:buChar char="§"/>
            </a:pPr>
            <a:r>
              <a:rPr lang="tr-TR" sz="1600" b="1" i="1" dirty="0">
                <a:solidFill>
                  <a:srgbClr val="000000"/>
                </a:solidFill>
                <a:latin typeface="Calibri" pitchFamily="34" charset="0"/>
              </a:rPr>
              <a:t>Yönetimin bilgi kalitesinin iyileşmesi, yasalarla uyum</a:t>
            </a:r>
          </a:p>
        </p:txBody>
      </p:sp>
      <p:sp>
        <p:nvSpPr>
          <p:cNvPr id="17" name="Oval 16"/>
          <p:cNvSpPr>
            <a:spLocks noChangeAspect="1" noChangeArrowheads="1"/>
          </p:cNvSpPr>
          <p:nvPr/>
        </p:nvSpPr>
        <p:spPr bwMode="auto">
          <a:xfrm>
            <a:off x="2114550" y="3908623"/>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3</a:t>
            </a:r>
            <a:endParaRPr lang="tr-TR" sz="2800" b="1" dirty="0">
              <a:solidFill>
                <a:srgbClr val="FFFFFF"/>
              </a:solidFill>
              <a:latin typeface="Cambria" pitchFamily="18" charset="0"/>
            </a:endParaRPr>
          </a:p>
        </p:txBody>
      </p:sp>
    </p:spTree>
    <p:extLst>
      <p:ext uri="{BB962C8B-B14F-4D97-AF65-F5344CB8AC3E}">
        <p14:creationId xmlns:p14="http://schemas.microsoft.com/office/powerpoint/2010/main" val="1585588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barn(inVertical)">
                                      <p:cBhvr>
                                        <p:cTn id="7" dur="500"/>
                                        <p:tgtEl>
                                          <p:spTgt spid="1679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7943"/>
                                        </p:tgtEl>
                                        <p:attrNameLst>
                                          <p:attrName>style.visibility</p:attrName>
                                        </p:attrNameLst>
                                      </p:cBhvr>
                                      <p:to>
                                        <p:strVal val="visible"/>
                                      </p:to>
                                    </p:set>
                                    <p:animEffect transition="in" filter="barn(inVertical)">
                                      <p:cBhvr>
                                        <p:cTn id="10" dur="500"/>
                                        <p:tgtEl>
                                          <p:spTgt spid="1679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7940"/>
                                        </p:tgtEl>
                                        <p:attrNameLst>
                                          <p:attrName>style.visibility</p:attrName>
                                        </p:attrNameLst>
                                      </p:cBhvr>
                                      <p:to>
                                        <p:strVal val="visible"/>
                                      </p:to>
                                    </p:set>
                                    <p:animEffect transition="in" filter="barn(inVertical)">
                                      <p:cBhvr>
                                        <p:cTn id="18" dur="500"/>
                                        <p:tgtEl>
                                          <p:spTgt spid="1679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7941"/>
                                        </p:tgtEl>
                                        <p:attrNameLst>
                                          <p:attrName>style.visibility</p:attrName>
                                        </p:attrNameLst>
                                      </p:cBhvr>
                                      <p:to>
                                        <p:strVal val="visible"/>
                                      </p:to>
                                    </p:set>
                                    <p:animEffect transition="in" filter="barn(inVertical)">
                                      <p:cBhvr>
                                        <p:cTn id="21" dur="500"/>
                                        <p:tgtEl>
                                          <p:spTgt spid="1679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p:bldP spid="167941" grpId="0" animBg="1"/>
      <p:bldP spid="167942" grpId="0" animBg="1"/>
      <p:bldP spid="167943" grpId="0" animBg="1"/>
      <p:bldP spid="11" grpId="0" animBg="1"/>
      <p:bldP spid="12" grpId="0" animBg="1"/>
      <p:bldP spid="15" grpId="0" animBg="1"/>
      <p:bldP spid="16" grpId="0" animBg="1"/>
      <p:bldP spid="17"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755576" y="3228974"/>
            <a:ext cx="7477125" cy="794965"/>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Ekibi</a:t>
            </a:r>
            <a:endPar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8" name="Picture 2" descr="C:\Users\Ahmet Yiğitap\Pictures\Karekter - Resim\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9903" y="1594513"/>
            <a:ext cx="178847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45350"/>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RD Sorumlusu</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93200" indent="-457200">
              <a:spcAft>
                <a:spcPts val="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a:p>
            <a:pPr marL="226800" algn="ctr">
              <a:spcAft>
                <a:spcPts val="0"/>
              </a:spcAft>
              <a:buClr>
                <a:srgbClr val="292929"/>
              </a:buClr>
              <a:defRPr/>
            </a:pPr>
            <a:r>
              <a:rPr lang="tr-TR" sz="2400" b="1" i="1" dirty="0" smtClean="0">
                <a:solidFill>
                  <a:srgbClr val="000000"/>
                </a:solidFill>
                <a:latin typeface="Calibri" pitchFamily="34" charset="0"/>
                <a:cs typeface="Calibri" pitchFamily="34" charset="0"/>
              </a:rPr>
              <a:t>Risk Değerlendirmesini Kim Yapar?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Tree>
    <p:extLst>
      <p:ext uri="{BB962C8B-B14F-4D97-AF65-F5344CB8AC3E}">
        <p14:creationId xmlns:p14="http://schemas.microsoft.com/office/powerpoint/2010/main" val="88712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pic>
        <p:nvPicPr>
          <p:cNvPr id="18" name="Picture 2" descr="C:\Users\Ahmet Yiğitap\Pictures\Karekter - Resim\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25" y="1699287"/>
            <a:ext cx="4686299" cy="3377537"/>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5"/>
          <p:cNvSpPr>
            <a:spLocks noChangeArrowheads="1"/>
          </p:cNvSpPr>
          <p:nvPr/>
        </p:nvSpPr>
        <p:spPr bwMode="auto">
          <a:xfrm>
            <a:off x="2745581" y="1303074"/>
            <a:ext cx="35718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dirty="0">
                <a:latin typeface="Calibri" pitchFamily="34" charset="0"/>
                <a:cs typeface="Calibri" pitchFamily="34" charset="0"/>
              </a:rPr>
              <a:t>İşveren veya işveren </a:t>
            </a:r>
            <a:r>
              <a:rPr lang="tr-TR" sz="1600" b="1" i="1" dirty="0" smtClean="0">
                <a:latin typeface="Calibri" pitchFamily="34" charset="0"/>
                <a:cs typeface="Calibri" pitchFamily="34" charset="0"/>
              </a:rPr>
              <a:t>vekili </a:t>
            </a:r>
            <a:r>
              <a:rPr lang="tr-TR" sz="1600" i="1" dirty="0" smtClean="0">
                <a:latin typeface="Calibri" pitchFamily="34" charset="0"/>
                <a:cs typeface="Calibri" pitchFamily="34" charset="0"/>
              </a:rPr>
              <a:t>(temsilcisi)</a:t>
            </a:r>
            <a:endParaRPr lang="tr-TR" sz="16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8" name="AutoShape 5"/>
          <p:cNvSpPr>
            <a:spLocks noChangeArrowheads="1"/>
          </p:cNvSpPr>
          <p:nvPr/>
        </p:nvSpPr>
        <p:spPr bwMode="auto">
          <a:xfrm>
            <a:off x="10025" y="2995956"/>
            <a:ext cx="320942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 güvenliği uzmanı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(varsa)</a:t>
            </a:r>
            <a:endPar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9" name="AutoShape 5"/>
          <p:cNvSpPr>
            <a:spLocks noChangeArrowheads="1"/>
          </p:cNvSpPr>
          <p:nvPr/>
        </p:nvSpPr>
        <p:spPr bwMode="auto">
          <a:xfrm>
            <a:off x="19550" y="3462681"/>
            <a:ext cx="24283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çalışan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temsilcileri</a:t>
            </a:r>
          </a:p>
        </p:txBody>
      </p:sp>
      <p:sp>
        <p:nvSpPr>
          <p:cNvPr id="30" name="AutoShape 5"/>
          <p:cNvSpPr>
            <a:spLocks noChangeArrowheads="1"/>
          </p:cNvSpPr>
          <p:nvPr/>
        </p:nvSpPr>
        <p:spPr bwMode="auto">
          <a:xfrm>
            <a:off x="5896476" y="2995956"/>
            <a:ext cx="1694949"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hekimi (varsa)</a:t>
            </a:r>
            <a:endPar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1" name="AutoShape 5"/>
          <p:cNvSpPr>
            <a:spLocks noChangeArrowheads="1"/>
          </p:cNvSpPr>
          <p:nvPr/>
        </p:nvSpPr>
        <p:spPr bwMode="auto">
          <a:xfrm>
            <a:off x="6629901" y="3462681"/>
            <a:ext cx="2485524"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destek elemanları</a:t>
            </a:r>
          </a:p>
        </p:txBody>
      </p:sp>
      <p:sp>
        <p:nvSpPr>
          <p:cNvPr id="32" name="AutoShape 5"/>
          <p:cNvSpPr>
            <a:spLocks noChangeArrowheads="1"/>
          </p:cNvSpPr>
          <p:nvPr/>
        </p:nvSpPr>
        <p:spPr bwMode="auto">
          <a:xfrm>
            <a:off x="4531519" y="4985412"/>
            <a:ext cx="4517731" cy="653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İhtiyaç duyulduğunda bu ekibe destek olmak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üzere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dışındaki kişi ve kuruluşlar</a:t>
            </a:r>
          </a:p>
        </p:txBody>
      </p:sp>
      <p:sp>
        <p:nvSpPr>
          <p:cNvPr id="33" name="AutoShape 5"/>
          <p:cNvSpPr>
            <a:spLocks noChangeArrowheads="1"/>
          </p:cNvSpPr>
          <p:nvPr/>
        </p:nvSpPr>
        <p:spPr bwMode="auto">
          <a:xfrm>
            <a:off x="29075" y="4975887"/>
            <a:ext cx="4421981" cy="1034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bütün birimleri temsil edecek</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şekilde </a:t>
            </a: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belirlenen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 işyerinde yürütülen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çalışmalar</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mevcut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veya muhtemel tehlike kaynakları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riskler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konusunda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bilgi sahibi çalışanlar</a:t>
            </a:r>
          </a:p>
        </p:txBody>
      </p:sp>
      <p:sp>
        <p:nvSpPr>
          <p:cNvPr id="34" name="Oval 33"/>
          <p:cNvSpPr>
            <a:spLocks noChangeAspect="1" noChangeArrowheads="1"/>
          </p:cNvSpPr>
          <p:nvPr/>
        </p:nvSpPr>
        <p:spPr bwMode="auto">
          <a:xfrm>
            <a:off x="4706981" y="192873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2400" b="1" dirty="0" smtClean="0">
                <a:solidFill>
                  <a:schemeClr val="bg1"/>
                </a:solidFill>
                <a:latin typeface="Calibri" panose="020F0502020204030204" pitchFamily="34" charset="0"/>
                <a:cs typeface="Arial" pitchFamily="34" charset="0"/>
              </a:rPr>
              <a:t>1</a:t>
            </a:r>
            <a:endParaRPr lang="tr-TR" sz="2400" b="1" dirty="0">
              <a:solidFill>
                <a:schemeClr val="bg1"/>
              </a:solidFill>
              <a:latin typeface="Calibri" panose="020F0502020204030204" pitchFamily="34" charset="0"/>
              <a:cs typeface="Arial" pitchFamily="34" charset="0"/>
            </a:endParaRPr>
          </a:p>
        </p:txBody>
      </p:sp>
      <p:sp>
        <p:nvSpPr>
          <p:cNvPr id="36" name="Oval 35"/>
          <p:cNvSpPr>
            <a:spLocks noChangeAspect="1" noChangeArrowheads="1"/>
          </p:cNvSpPr>
          <p:nvPr/>
        </p:nvSpPr>
        <p:spPr bwMode="auto">
          <a:xfrm>
            <a:off x="3238500" y="30443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a:solidFill>
                  <a:schemeClr val="bg1"/>
                </a:solidFill>
                <a:latin typeface="Calibri" panose="020F0502020204030204" pitchFamily="34" charset="0"/>
                <a:cs typeface="Arial" pitchFamily="34" charset="0"/>
              </a:rPr>
              <a:t>2</a:t>
            </a:r>
          </a:p>
        </p:txBody>
      </p:sp>
      <p:sp>
        <p:nvSpPr>
          <p:cNvPr id="37" name="Oval 36"/>
          <p:cNvSpPr>
            <a:spLocks noChangeAspect="1" noChangeArrowheads="1"/>
          </p:cNvSpPr>
          <p:nvPr/>
        </p:nvSpPr>
        <p:spPr bwMode="auto">
          <a:xfrm>
            <a:off x="5433201" y="304485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3</a:t>
            </a:r>
            <a:endParaRPr lang="tr-TR" sz="2400" b="1" dirty="0">
              <a:solidFill>
                <a:schemeClr val="bg1"/>
              </a:solidFill>
              <a:latin typeface="Calibri" panose="020F0502020204030204" pitchFamily="34" charset="0"/>
              <a:cs typeface="Arial" pitchFamily="34" charset="0"/>
            </a:endParaRPr>
          </a:p>
        </p:txBody>
      </p:sp>
      <p:sp>
        <p:nvSpPr>
          <p:cNvPr id="38" name="Oval 37"/>
          <p:cNvSpPr>
            <a:spLocks noChangeAspect="1" noChangeArrowheads="1"/>
          </p:cNvSpPr>
          <p:nvPr/>
        </p:nvSpPr>
        <p:spPr bwMode="auto">
          <a:xfrm>
            <a:off x="6178852" y="3418052"/>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5</a:t>
            </a:r>
            <a:endParaRPr lang="tr-TR" sz="2400" b="1" dirty="0">
              <a:solidFill>
                <a:schemeClr val="bg1"/>
              </a:solidFill>
              <a:latin typeface="Calibri" panose="020F0502020204030204" pitchFamily="34" charset="0"/>
              <a:cs typeface="Arial" pitchFamily="34" charset="0"/>
            </a:endParaRPr>
          </a:p>
        </p:txBody>
      </p:sp>
      <p:sp>
        <p:nvSpPr>
          <p:cNvPr id="39" name="Oval 38"/>
          <p:cNvSpPr>
            <a:spLocks noChangeAspect="1" noChangeArrowheads="1"/>
          </p:cNvSpPr>
          <p:nvPr/>
        </p:nvSpPr>
        <p:spPr bwMode="auto">
          <a:xfrm>
            <a:off x="2464274" y="34139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4</a:t>
            </a:r>
            <a:endParaRPr lang="tr-TR" sz="2400" b="1" dirty="0">
              <a:solidFill>
                <a:schemeClr val="bg1"/>
              </a:solidFill>
              <a:latin typeface="Calibri" panose="020F0502020204030204" pitchFamily="34" charset="0"/>
              <a:cs typeface="Arial" pitchFamily="34" charset="0"/>
            </a:endParaRPr>
          </a:p>
        </p:txBody>
      </p:sp>
      <p:sp>
        <p:nvSpPr>
          <p:cNvPr id="40" name="Oval 39"/>
          <p:cNvSpPr>
            <a:spLocks noChangeAspect="1" noChangeArrowheads="1"/>
          </p:cNvSpPr>
          <p:nvPr/>
        </p:nvSpPr>
        <p:spPr bwMode="auto">
          <a:xfrm>
            <a:off x="3791623" y="3568498"/>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6</a:t>
            </a:r>
            <a:endParaRPr lang="tr-TR" sz="2400" b="1" dirty="0">
              <a:solidFill>
                <a:schemeClr val="bg1"/>
              </a:solidFill>
              <a:latin typeface="Calibri" panose="020F0502020204030204" pitchFamily="34" charset="0"/>
              <a:cs typeface="Arial" pitchFamily="34" charset="0"/>
            </a:endParaRPr>
          </a:p>
        </p:txBody>
      </p:sp>
      <p:sp>
        <p:nvSpPr>
          <p:cNvPr id="45" name="Oval 44"/>
          <p:cNvSpPr>
            <a:spLocks noChangeAspect="1" noChangeArrowheads="1"/>
          </p:cNvSpPr>
          <p:nvPr/>
        </p:nvSpPr>
        <p:spPr bwMode="auto">
          <a:xfrm>
            <a:off x="4742380" y="3587706"/>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7</a:t>
            </a:r>
            <a:endParaRPr lang="tr-TR" sz="2400" b="1" dirty="0">
              <a:solidFill>
                <a:schemeClr val="bg1"/>
              </a:solidFill>
              <a:latin typeface="Calibri" panose="020F0502020204030204" pitchFamily="34" charset="0"/>
              <a:cs typeface="Arial" pitchFamily="34" charset="0"/>
            </a:endParaRPr>
          </a:p>
        </p:txBody>
      </p:sp>
      <p:sp>
        <p:nvSpPr>
          <p:cNvPr id="46" name="AutoShape 5"/>
          <p:cNvSpPr>
            <a:spLocks noChangeArrowheads="1"/>
          </p:cNvSpPr>
          <p:nvPr/>
        </p:nvSpPr>
        <p:spPr bwMode="auto">
          <a:xfrm>
            <a:off x="704849" y="6460528"/>
            <a:ext cx="7534275" cy="306467"/>
          </a:xfrm>
          <a:prstGeom prst="roundRect">
            <a:avLst>
              <a:gd name="adj" fmla="val 16667"/>
            </a:avLst>
          </a:prstGeom>
          <a:noFill/>
          <a:ln w="15875">
            <a:solidFill>
              <a:schemeClr val="bg1">
                <a:lumMod val="65000"/>
              </a:schemeClr>
            </a:solidFill>
            <a:round/>
            <a:headEnd/>
            <a:tailEnd/>
          </a:ln>
          <a:effectLst/>
        </p:spPr>
        <p:txBody>
          <a:bodyPr wrap="square" anchor="ctr">
            <a:spAutoFit/>
          </a:bodyPr>
          <a:lstStyle/>
          <a:p>
            <a:pPr algn="ctr"/>
            <a:r>
              <a:rPr lang="tr-TR" sz="1200" i="1" noProof="1">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Not: Diğer sağlık personeli, hemşire, mühendis, </a:t>
            </a:r>
            <a:r>
              <a:rPr lang="tr-TR" sz="1200" i="1" noProof="1" smtClean="0">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risk </a:t>
            </a:r>
            <a:r>
              <a:rPr lang="tr-TR" sz="1200" i="1" noProof="1">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değerlendirmesi uzmanı, </a:t>
            </a:r>
            <a:r>
              <a:rPr lang="tr-TR" sz="1200" i="1" noProof="1" smtClean="0">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bakanlık </a:t>
            </a:r>
            <a:r>
              <a:rPr lang="tr-TR" sz="1200" i="1" noProof="1">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temsilcisi vb. </a:t>
            </a:r>
            <a:r>
              <a:rPr lang="tr-TR" sz="1200" i="1" noProof="1">
                <a:solidFill>
                  <a:srgbClr val="C00000"/>
                </a:solidFill>
                <a:effectLst>
                  <a:innerShdw blurRad="63500" dist="50800" dir="8100000">
                    <a:prstClr val="black">
                      <a:alpha val="50000"/>
                    </a:prstClr>
                  </a:innerShdw>
                </a:effectLst>
                <a:latin typeface="Calibri" pitchFamily="34" charset="0"/>
                <a:cs typeface="Calibri" pitchFamily="34" charset="0"/>
              </a:rPr>
              <a:t>yer almaz</a:t>
            </a:r>
            <a:endParaRPr lang="tr-TR" sz="1200" b="1" i="1" noProof="1">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580635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arn(inVertical)">
                                      <p:cBhvr>
                                        <p:cTn id="6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5" grpId="0" animBg="1"/>
      <p:bldP spid="4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136904" cy="1143000"/>
          </a:xfrm>
        </p:spPr>
        <p:txBody>
          <a:bodyPr/>
          <a:lstStyle/>
          <a:p>
            <a:r>
              <a:rPr lang="tr-TR" dirty="0" smtClean="0">
                <a:solidFill>
                  <a:srgbClr val="FF0000"/>
                </a:solidFill>
              </a:rPr>
              <a:t>RİSK DEĞERLENDİRME EKİBİNDE KİMLER VARDIR????</a:t>
            </a:r>
            <a:endParaRPr lang="tr-TR" dirty="0">
              <a:solidFill>
                <a:srgbClr val="FF0000"/>
              </a:solidFill>
            </a:endParaRPr>
          </a:p>
        </p:txBody>
      </p:sp>
      <p:sp>
        <p:nvSpPr>
          <p:cNvPr id="3" name="İçerik Yer Tutucusu 2"/>
          <p:cNvSpPr>
            <a:spLocks noGrp="1"/>
          </p:cNvSpPr>
          <p:nvPr>
            <p:ph idx="1"/>
          </p:nvPr>
        </p:nvSpPr>
        <p:spPr>
          <a:xfrm>
            <a:off x="251520" y="1628800"/>
            <a:ext cx="7825680" cy="4772000"/>
          </a:xfrm>
        </p:spPr>
        <p:txBody>
          <a:bodyPr>
            <a:normAutofit/>
          </a:bodyPr>
          <a:lstStyle/>
          <a:p>
            <a:pPr marL="114300" indent="0">
              <a:buNone/>
            </a:pPr>
            <a:r>
              <a:rPr lang="tr-TR" sz="3600" b="1" dirty="0" smtClean="0"/>
              <a:t>MEBBİS modülüne öncelikle Risk Değerlendirme Ekibi girişi yapılır ve kaydedilir.</a:t>
            </a:r>
          </a:p>
          <a:p>
            <a:pPr marL="114300" indent="0">
              <a:buNone/>
            </a:pPr>
            <a:endParaRPr lang="tr-TR" sz="3600" b="1" dirty="0" smtClean="0"/>
          </a:p>
          <a:p>
            <a:pPr marL="114300" indent="0">
              <a:buNone/>
            </a:pPr>
            <a:r>
              <a:rPr lang="tr-TR" sz="2800" b="1" dirty="0" smtClean="0"/>
              <a:t>1.İŞVEREN :    </a:t>
            </a:r>
            <a:r>
              <a:rPr lang="tr-TR" sz="2800" dirty="0" smtClean="0"/>
              <a:t>Okul Müdürü</a:t>
            </a:r>
          </a:p>
          <a:p>
            <a:pPr marL="114300" indent="0">
              <a:buNone/>
            </a:pPr>
            <a:r>
              <a:rPr lang="tr-TR" sz="2800" b="1" dirty="0" smtClean="0"/>
              <a:t>2.İŞVEREN VEKİLİ :  </a:t>
            </a:r>
            <a:r>
              <a:rPr lang="tr-TR" sz="2800" dirty="0" smtClean="0"/>
              <a:t>Müdür Yardımcısı</a:t>
            </a:r>
          </a:p>
          <a:p>
            <a:pPr marL="114300" indent="0">
              <a:buNone/>
            </a:pPr>
            <a:r>
              <a:rPr lang="tr-TR" sz="2800" b="1" dirty="0" smtClean="0"/>
              <a:t>3.ÇALIŞAN TEMSİLCİSİ</a:t>
            </a:r>
          </a:p>
          <a:p>
            <a:pPr marL="114300" indent="0">
              <a:buNone/>
            </a:pPr>
            <a:r>
              <a:rPr lang="tr-TR" sz="2800" b="1" dirty="0" smtClean="0"/>
              <a:t>4.BİLGİ SAHİBİ ÇALIŞAN</a:t>
            </a:r>
          </a:p>
          <a:p>
            <a:pPr marL="114300" indent="0">
              <a:buNone/>
            </a:pPr>
            <a:r>
              <a:rPr lang="tr-TR" sz="2800" b="1" dirty="0" smtClean="0"/>
              <a:t>5.DESTEK ELEMANI</a:t>
            </a:r>
            <a:endParaRPr lang="tr-TR" sz="2800" b="1" dirty="0"/>
          </a:p>
        </p:txBody>
      </p:sp>
    </p:spTree>
    <p:extLst>
      <p:ext uri="{BB962C8B-B14F-4D97-AF65-F5344CB8AC3E}">
        <p14:creationId xmlns:p14="http://schemas.microsoft.com/office/powerpoint/2010/main" val="29958675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BİLGİ SAHİBİ ÇALIŞAN</a:t>
            </a:r>
            <a:endParaRPr lang="tr-TR" dirty="0">
              <a:solidFill>
                <a:srgbClr val="FF0000"/>
              </a:solidFill>
            </a:endParaRPr>
          </a:p>
        </p:txBody>
      </p:sp>
      <p:sp>
        <p:nvSpPr>
          <p:cNvPr id="3" name="İçerik Yer Tutucusu 2"/>
          <p:cNvSpPr>
            <a:spLocks noGrp="1"/>
          </p:cNvSpPr>
          <p:nvPr>
            <p:ph idx="1"/>
          </p:nvPr>
        </p:nvSpPr>
        <p:spPr/>
        <p:txBody>
          <a:bodyPr>
            <a:normAutofit/>
          </a:bodyPr>
          <a:lstStyle/>
          <a:p>
            <a:r>
              <a:rPr lang="tr-TR" sz="3200" dirty="0" smtClean="0"/>
              <a:t>İşyerindeki bütün birimleri temsil edecek şekilde belirlenen ve işyerinde yürütülen çalışmalar, mevcut veya muhtemel tehlike kaynakları ile riskler konusundan bilgi sahibi çalışan/çalışanlar</a:t>
            </a:r>
            <a:endParaRPr lang="tr-TR" sz="3200" dirty="0"/>
          </a:p>
        </p:txBody>
      </p:sp>
    </p:spTree>
    <p:extLst>
      <p:ext uri="{BB962C8B-B14F-4D97-AF65-F5344CB8AC3E}">
        <p14:creationId xmlns:p14="http://schemas.microsoft.com/office/powerpoint/2010/main" val="2298366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DESTEK ELEMANI</a:t>
            </a:r>
            <a:endParaRPr lang="tr-TR" dirty="0"/>
          </a:p>
        </p:txBody>
      </p:sp>
      <p:sp>
        <p:nvSpPr>
          <p:cNvPr id="3" name="İçerik Yer Tutucusu 2"/>
          <p:cNvSpPr>
            <a:spLocks noGrp="1"/>
          </p:cNvSpPr>
          <p:nvPr>
            <p:ph idx="1"/>
          </p:nvPr>
        </p:nvSpPr>
        <p:spPr/>
        <p:txBody>
          <a:bodyPr/>
          <a:lstStyle/>
          <a:p>
            <a:r>
              <a:rPr lang="tr-TR" sz="2800" b="1" dirty="0" smtClean="0"/>
              <a:t> Yangın </a:t>
            </a:r>
          </a:p>
          <a:p>
            <a:r>
              <a:rPr lang="tr-TR" sz="2800" b="1" dirty="0" smtClean="0"/>
              <a:t>Arama kurtarma</a:t>
            </a:r>
          </a:p>
          <a:p>
            <a:r>
              <a:rPr lang="tr-TR" sz="2800" b="1" dirty="0" smtClean="0"/>
              <a:t>Tahliye</a:t>
            </a:r>
          </a:p>
          <a:p>
            <a:r>
              <a:rPr lang="tr-TR" sz="2800" b="1" dirty="0" smtClean="0"/>
              <a:t>İlkyardım </a:t>
            </a:r>
          </a:p>
          <a:p>
            <a:pPr marL="114300" indent="0">
              <a:buNone/>
            </a:pPr>
            <a:endParaRPr lang="tr-TR" dirty="0" smtClean="0"/>
          </a:p>
          <a:p>
            <a:pPr marL="114300" indent="0">
              <a:buNone/>
            </a:pPr>
            <a:r>
              <a:rPr lang="tr-TR" dirty="0" smtClean="0"/>
              <a:t>Ekibinde görevlendirilen personel</a:t>
            </a:r>
            <a:endParaRPr lang="tr-TR" dirty="0"/>
          </a:p>
        </p:txBody>
      </p:sp>
    </p:spTree>
    <p:extLst>
      <p:ext uri="{BB962C8B-B14F-4D97-AF65-F5344CB8AC3E}">
        <p14:creationId xmlns:p14="http://schemas.microsoft.com/office/powerpoint/2010/main" val="31075864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51391" y="0"/>
            <a:ext cx="5241218" cy="6858000"/>
          </a:xfrm>
          <a:prstGeom prst="rect">
            <a:avLst/>
          </a:prstGeom>
        </p:spPr>
      </p:pic>
    </p:spTree>
    <p:extLst>
      <p:ext uri="{BB962C8B-B14F-4D97-AF65-F5344CB8AC3E}">
        <p14:creationId xmlns:p14="http://schemas.microsoft.com/office/powerpoint/2010/main" val="19749369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055971" y="365126"/>
            <a:ext cx="5032058" cy="6160218"/>
          </a:xfrm>
          <a:prstGeom prst="rect">
            <a:avLst/>
          </a:prstGeom>
        </p:spPr>
      </p:pic>
    </p:spTree>
    <p:extLst>
      <p:ext uri="{BB962C8B-B14F-4D97-AF65-F5344CB8AC3E}">
        <p14:creationId xmlns:p14="http://schemas.microsoft.com/office/powerpoint/2010/main" val="10113618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208912" cy="648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972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Risk Değerlendirmesi Yönetmelik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(29.12.02/28512)</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değerlendirmesi; </a:t>
            </a:r>
            <a:r>
              <a:rPr lang="tr-TR" sz="2000" b="1" i="1" dirty="0">
                <a:solidFill>
                  <a:srgbClr val="C00000"/>
                </a:solidFill>
                <a:latin typeface="Calibri" pitchFamily="34" charset="0"/>
                <a:cs typeface="Calibri" pitchFamily="34" charset="0"/>
              </a:rPr>
              <a:t>tüm işyerleri için tasarım veya kuruluş</a:t>
            </a:r>
            <a:r>
              <a:rPr lang="tr-TR" sz="2000" b="1" i="1" dirty="0">
                <a:solidFill>
                  <a:srgbClr val="000000"/>
                </a:solidFill>
                <a:latin typeface="Calibri" pitchFamily="34" charset="0"/>
                <a:cs typeface="Calibri" pitchFamily="34" charset="0"/>
              </a:rPr>
              <a:t> aşamasından başlamak </a:t>
            </a:r>
            <a:r>
              <a:rPr lang="tr-TR" sz="2000" b="1" i="1" dirty="0" smtClean="0">
                <a:solidFill>
                  <a:srgbClr val="000000"/>
                </a:solidFill>
                <a:latin typeface="Calibri" pitchFamily="34" charset="0"/>
                <a:cs typeface="Calibri" pitchFamily="34" charset="0"/>
              </a:rPr>
              <a:t>üzere;</a:t>
            </a:r>
          </a:p>
          <a:p>
            <a:pPr marL="342900" indent="-180000">
              <a:spcAft>
                <a:spcPts val="0"/>
              </a:spcAft>
              <a:buClr>
                <a:srgbClr val="292929"/>
              </a:buClr>
              <a:buFont typeface="Arial" panose="020B0604020202020204" pitchFamily="34" charset="0"/>
              <a:buChar char="•"/>
              <a:defRPr/>
            </a:pPr>
            <a:r>
              <a:rPr lang="tr-TR" sz="2000" i="1" dirty="0" smtClean="0">
                <a:solidFill>
                  <a:srgbClr val="000000"/>
                </a:solidFill>
                <a:latin typeface="Calibri" pitchFamily="34" charset="0"/>
                <a:cs typeface="Calibri" pitchFamily="34" charset="0"/>
              </a:rPr>
              <a:t>Tehlike tanımlama, </a:t>
            </a:r>
          </a:p>
          <a:p>
            <a:pPr marL="342900" indent="-180000">
              <a:spcAft>
                <a:spcPts val="0"/>
              </a:spcAft>
              <a:buClr>
                <a:srgbClr val="292929"/>
              </a:buClr>
              <a:buFont typeface="Arial" panose="020B0604020202020204" pitchFamily="34" charset="0"/>
              <a:buChar char="•"/>
              <a:defRPr/>
            </a:pPr>
            <a:r>
              <a:rPr lang="tr-TR" sz="2000" i="1" dirty="0" smtClean="0">
                <a:solidFill>
                  <a:srgbClr val="000000"/>
                </a:solidFill>
                <a:latin typeface="Calibri" pitchFamily="34" charset="0"/>
                <a:cs typeface="Calibri" pitchFamily="34" charset="0"/>
              </a:rPr>
              <a:t>Riskleri belirleme ve analiz etme, </a:t>
            </a:r>
          </a:p>
          <a:p>
            <a:pPr marL="342900" indent="-180000">
              <a:spcAft>
                <a:spcPts val="0"/>
              </a:spcAft>
              <a:buClr>
                <a:srgbClr val="292929"/>
              </a:buClr>
              <a:buFont typeface="Arial" panose="020B0604020202020204" pitchFamily="34" charset="0"/>
              <a:buChar char="•"/>
              <a:defRPr/>
            </a:pPr>
            <a:r>
              <a:rPr lang="tr-TR" sz="2000" i="1" dirty="0" smtClean="0">
                <a:solidFill>
                  <a:srgbClr val="000000"/>
                </a:solidFill>
                <a:latin typeface="Calibri" pitchFamily="34" charset="0"/>
                <a:cs typeface="Calibri" pitchFamily="34" charset="0"/>
              </a:rPr>
              <a:t>Kaza kontrol tedbirlerinin kararlaştırılması,</a:t>
            </a:r>
          </a:p>
          <a:p>
            <a:pPr marL="342900" indent="-180000">
              <a:spcAft>
                <a:spcPts val="0"/>
              </a:spcAft>
              <a:buClr>
                <a:srgbClr val="292929"/>
              </a:buClr>
              <a:buFont typeface="Arial" panose="020B0604020202020204" pitchFamily="34" charset="0"/>
              <a:buChar char="•"/>
              <a:defRPr/>
            </a:pPr>
            <a:r>
              <a:rPr lang="tr-TR" sz="2000" i="1" dirty="0" smtClean="0">
                <a:solidFill>
                  <a:srgbClr val="000000"/>
                </a:solidFill>
                <a:latin typeface="Calibri" pitchFamily="34" charset="0"/>
                <a:cs typeface="Calibri" pitchFamily="34" charset="0"/>
              </a:rPr>
              <a:t>Dokümantasyon, </a:t>
            </a:r>
          </a:p>
          <a:p>
            <a:pPr marL="342900" indent="-180000">
              <a:spcAft>
                <a:spcPts val="0"/>
              </a:spcAft>
              <a:buClr>
                <a:srgbClr val="292929"/>
              </a:buClr>
              <a:buFont typeface="Arial" panose="020B0604020202020204" pitchFamily="34" charset="0"/>
              <a:buChar char="•"/>
              <a:defRPr/>
            </a:pPr>
            <a:r>
              <a:rPr lang="tr-TR" sz="2000" i="1" dirty="0" smtClean="0">
                <a:solidFill>
                  <a:srgbClr val="000000"/>
                </a:solidFill>
                <a:latin typeface="Calibri" pitchFamily="34" charset="0"/>
                <a:cs typeface="Calibri" pitchFamily="34" charset="0"/>
              </a:rPr>
              <a:t>Yapılan çalışmaların güncellenmesi </a:t>
            </a:r>
          </a:p>
          <a:p>
            <a:pPr marL="342900" indent="-180000">
              <a:spcAft>
                <a:spcPts val="0"/>
              </a:spcAft>
              <a:buClr>
                <a:srgbClr val="292929"/>
              </a:buClr>
              <a:buFont typeface="Arial" panose="020B0604020202020204" pitchFamily="34" charset="0"/>
              <a:buChar char="•"/>
              <a:defRPr/>
            </a:pPr>
            <a:r>
              <a:rPr lang="tr-TR" sz="2000" i="1" dirty="0" smtClean="0">
                <a:solidFill>
                  <a:srgbClr val="000000"/>
                </a:solidFill>
                <a:latin typeface="Calibri" pitchFamily="34" charset="0"/>
                <a:cs typeface="Calibri" pitchFamily="34" charset="0"/>
              </a:rPr>
              <a:t>Gerektiğinde yenileme </a:t>
            </a:r>
          </a:p>
          <a:p>
            <a:pPr>
              <a:spcAft>
                <a:spcPts val="0"/>
              </a:spcAft>
              <a:buClr>
                <a:srgbClr val="292929"/>
              </a:buClr>
              <a:defRPr/>
            </a:pPr>
            <a:r>
              <a:rPr lang="tr-TR" sz="2000" i="1" dirty="0" smtClean="0">
                <a:solidFill>
                  <a:srgbClr val="000000"/>
                </a:solidFill>
                <a:latin typeface="Calibri" pitchFamily="34" charset="0"/>
                <a:cs typeface="Calibri" pitchFamily="34" charset="0"/>
              </a:rPr>
              <a:t>                                   …..aşamaları </a:t>
            </a:r>
            <a:r>
              <a:rPr lang="tr-TR" sz="2000" i="1" dirty="0">
                <a:solidFill>
                  <a:srgbClr val="000000"/>
                </a:solidFill>
                <a:latin typeface="Calibri" pitchFamily="34" charset="0"/>
                <a:cs typeface="Calibri" pitchFamily="34" charset="0"/>
              </a:rPr>
              <a:t>izlenerek gerçekleştirilir</a:t>
            </a:r>
            <a:r>
              <a:rPr lang="tr-TR" sz="2000" i="1" dirty="0" smtClean="0">
                <a:solidFill>
                  <a:srgbClr val="000000"/>
                </a:solidFill>
                <a:latin typeface="Calibri" pitchFamily="34" charset="0"/>
                <a:cs typeface="Calibri" pitchFamily="34" charset="0"/>
              </a:rPr>
              <a:t>. </a:t>
            </a:r>
            <a:endParaRPr lang="tr-TR" sz="2000" i="1" dirty="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Tree>
    <p:extLst>
      <p:ext uri="{BB962C8B-B14F-4D97-AF65-F5344CB8AC3E}">
        <p14:creationId xmlns:p14="http://schemas.microsoft.com/office/powerpoint/2010/main" val="3291889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208912" cy="6480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6689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26" y="116632"/>
            <a:ext cx="835639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şağı Ok 3"/>
          <p:cNvSpPr/>
          <p:nvPr/>
        </p:nvSpPr>
        <p:spPr>
          <a:xfrm>
            <a:off x="1691680" y="1844824"/>
            <a:ext cx="64807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187663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7609656"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ğ Ok 3"/>
          <p:cNvSpPr/>
          <p:nvPr/>
        </p:nvSpPr>
        <p:spPr>
          <a:xfrm>
            <a:off x="323528" y="1844824"/>
            <a:ext cx="10801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968258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91" y="548680"/>
            <a:ext cx="7742233" cy="612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ağ Ok 1"/>
          <p:cNvSpPr/>
          <p:nvPr/>
        </p:nvSpPr>
        <p:spPr>
          <a:xfrm>
            <a:off x="107504" y="2024100"/>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9079327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88640"/>
            <a:ext cx="8064895"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ağ Ok 1"/>
          <p:cNvSpPr/>
          <p:nvPr/>
        </p:nvSpPr>
        <p:spPr>
          <a:xfrm>
            <a:off x="0" y="1052736"/>
            <a:ext cx="75557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Sağ Ok 2"/>
          <p:cNvSpPr/>
          <p:nvPr/>
        </p:nvSpPr>
        <p:spPr>
          <a:xfrm>
            <a:off x="0" y="1484784"/>
            <a:ext cx="75557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ağ Ok 3"/>
          <p:cNvSpPr/>
          <p:nvPr/>
        </p:nvSpPr>
        <p:spPr>
          <a:xfrm>
            <a:off x="251521" y="3140968"/>
            <a:ext cx="50405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3715" y="5157192"/>
            <a:ext cx="75557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0" y="5589240"/>
            <a:ext cx="75557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02266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440885" cy="546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ağ Ok 1"/>
          <p:cNvSpPr/>
          <p:nvPr/>
        </p:nvSpPr>
        <p:spPr>
          <a:xfrm>
            <a:off x="395536" y="3822049"/>
            <a:ext cx="864096" cy="222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ağ Ok 3"/>
          <p:cNvSpPr/>
          <p:nvPr/>
        </p:nvSpPr>
        <p:spPr>
          <a:xfrm>
            <a:off x="395536" y="5013176"/>
            <a:ext cx="864096" cy="222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31864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6840760" cy="176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251520" y="2455467"/>
            <a:ext cx="7920880" cy="2308324"/>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Tüm veriler girildikten sonra </a:t>
            </a:r>
            <a:r>
              <a:rPr lang="tr-TR" sz="2400" dirty="0" smtClean="0">
                <a:solidFill>
                  <a:srgbClr val="FF0000"/>
                </a:solidFill>
              </a:rPr>
              <a:t>KAYDET</a:t>
            </a:r>
            <a:r>
              <a:rPr lang="tr-TR" sz="2400" dirty="0" smtClean="0"/>
              <a:t> ‘</a:t>
            </a:r>
            <a:r>
              <a:rPr lang="tr-TR" sz="2400" dirty="0" err="1" smtClean="0"/>
              <a:t>ebasılır.Kaydet</a:t>
            </a:r>
            <a:r>
              <a:rPr lang="tr-TR" sz="2400" dirty="0" smtClean="0"/>
              <a:t> butonuna veriler girildikten sonra geri dönüş imkanı </a:t>
            </a:r>
            <a:r>
              <a:rPr lang="tr-TR" sz="2400" dirty="0" err="1" smtClean="0"/>
              <a:t>yoktur.Bu</a:t>
            </a:r>
            <a:r>
              <a:rPr lang="tr-TR" sz="2400" dirty="0" smtClean="0"/>
              <a:t> yüzden veri girişi kontrol edilerek kaydet’ basılmalıdır. </a:t>
            </a:r>
          </a:p>
          <a:p>
            <a:endParaRPr lang="tr-TR" sz="2400" dirty="0"/>
          </a:p>
          <a:p>
            <a:pPr marL="342900" indent="-342900">
              <a:buFont typeface="Wingdings" panose="05000000000000000000" pitchFamily="2" charset="2"/>
              <a:buChar char="Ø"/>
            </a:pPr>
            <a:r>
              <a:rPr lang="tr-TR" sz="2400" dirty="0" smtClean="0">
                <a:solidFill>
                  <a:srgbClr val="FF0000"/>
                </a:solidFill>
              </a:rPr>
              <a:t>YENİ</a:t>
            </a:r>
            <a:r>
              <a:rPr lang="tr-TR" sz="2400" dirty="0" smtClean="0"/>
              <a:t> tuşuna basılarak farklı verilerin girilmesi sağlanır.</a:t>
            </a:r>
          </a:p>
        </p:txBody>
      </p:sp>
    </p:spTree>
    <p:extLst>
      <p:ext uri="{BB962C8B-B14F-4D97-AF65-F5344CB8AC3E}">
        <p14:creationId xmlns:p14="http://schemas.microsoft.com/office/powerpoint/2010/main" val="34971952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838842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ağ Ok 1"/>
          <p:cNvSpPr/>
          <p:nvPr/>
        </p:nvSpPr>
        <p:spPr>
          <a:xfrm>
            <a:off x="1763688" y="4869160"/>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ağ Ok 3"/>
          <p:cNvSpPr/>
          <p:nvPr/>
        </p:nvSpPr>
        <p:spPr>
          <a:xfrm>
            <a:off x="1916088" y="5805264"/>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80049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984267668"/>
              </p:ext>
            </p:extLst>
          </p:nvPr>
        </p:nvGraphicFramePr>
        <p:xfrm>
          <a:off x="190499" y="1049203"/>
          <a:ext cx="8753474" cy="3933347"/>
        </p:xfrm>
        <a:graphic>
          <a:graphicData uri="http://schemas.openxmlformats.org/drawingml/2006/table">
            <a:tbl>
              <a:tblPr firstRow="1" bandRow="1">
                <a:effectLst>
                  <a:innerShdw blurRad="114300">
                    <a:prstClr val="black"/>
                  </a:innerShdw>
                </a:effectLst>
                <a:tableStyleId>{5940675A-B579-460E-94D1-54222C63F5DA}</a:tableStyleId>
              </a:tblPr>
              <a:tblGrid>
                <a:gridCol w="1081279"/>
                <a:gridCol w="1285349"/>
                <a:gridCol w="496753"/>
                <a:gridCol w="1081981"/>
                <a:gridCol w="1202028"/>
                <a:gridCol w="1202028"/>
                <a:gridCol w="1202028"/>
                <a:gridCol w="1202028"/>
              </a:tblGrid>
              <a:tr h="505301">
                <a:tc rowSpan="3" gridSpan="3">
                  <a:txBody>
                    <a:bodyPr/>
                    <a:lstStyle/>
                    <a:p>
                      <a:pPr algn="ctr"/>
                      <a:r>
                        <a:rPr lang="tr-TR" sz="2000" b="1" dirty="0" smtClean="0">
                          <a:solidFill>
                            <a:schemeClr val="tx1"/>
                          </a:solidFill>
                          <a:latin typeface="Calibri" pitchFamily="34" charset="0"/>
                          <a:cs typeface="Calibri" pitchFamily="34" charset="0"/>
                        </a:rPr>
                        <a:t>R = </a:t>
                      </a:r>
                      <a:r>
                        <a:rPr lang="tr-TR" sz="2000" b="0" dirty="0" smtClean="0">
                          <a:solidFill>
                            <a:schemeClr val="tx1"/>
                          </a:solidFill>
                          <a:latin typeface="Calibri" pitchFamily="34" charset="0"/>
                          <a:cs typeface="Calibri" pitchFamily="34" charset="0"/>
                        </a:rPr>
                        <a:t>OLASILIK x ŞİDDET</a:t>
                      </a:r>
                      <a:endParaRPr lang="tr-TR" sz="2000" b="0"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5">
                  <a:txBody>
                    <a:bodyPr/>
                    <a:lstStyle/>
                    <a:p>
                      <a:pPr algn="ctr"/>
                      <a:r>
                        <a:rPr lang="tr-TR" sz="1400" b="1" i="1" dirty="0" smtClean="0">
                          <a:solidFill>
                            <a:schemeClr val="tx1"/>
                          </a:solidFill>
                          <a:latin typeface="Cambria" pitchFamily="18" charset="0"/>
                          <a:cs typeface="Calibri" pitchFamily="34" charset="0"/>
                        </a:rPr>
                        <a:t>ŞİDDET </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Ciddi</a:t>
                      </a:r>
                    </a:p>
                    <a:p>
                      <a:pPr algn="ctr"/>
                      <a:r>
                        <a:rPr lang="tr-TR" sz="1000" b="0" i="1" dirty="0" smtClean="0">
                          <a:solidFill>
                            <a:schemeClr val="tx1"/>
                          </a:solidFill>
                          <a:latin typeface="Calibri" pitchFamily="34" charset="0"/>
                          <a:cs typeface="Calibri" pitchFamily="34" charset="0"/>
                        </a:rPr>
                        <a:t>İş Saati-İlkyardım</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Ciddi</a:t>
                      </a:r>
                    </a:p>
                    <a:p>
                      <a:pPr algn="ctr"/>
                      <a:r>
                        <a:rPr lang="tr-TR" sz="1000" b="0" i="1" dirty="0" smtClean="0">
                          <a:solidFill>
                            <a:schemeClr val="tx1"/>
                          </a:solidFill>
                          <a:latin typeface="Calibri" pitchFamily="34" charset="0"/>
                          <a:cs typeface="Calibri" pitchFamily="34" charset="0"/>
                        </a:rPr>
                        <a:t>İş Günü-İlkyardım</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Orta</a:t>
                      </a:r>
                    </a:p>
                    <a:p>
                      <a:pPr algn="ctr"/>
                      <a:r>
                        <a:rPr lang="tr-TR" sz="1000" b="0" i="1" dirty="0" smtClean="0">
                          <a:solidFill>
                            <a:schemeClr val="tx1"/>
                          </a:solidFill>
                          <a:latin typeface="Calibri" pitchFamily="34" charset="0"/>
                          <a:cs typeface="Calibri" pitchFamily="34" charset="0"/>
                        </a:rPr>
                        <a:t>Hafif Yara-Tedavi</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Hafif</a:t>
                      </a:r>
                    </a:p>
                    <a:p>
                      <a:pPr algn="ctr"/>
                      <a:r>
                        <a:rPr lang="tr-TR" sz="1000" b="0" i="1" dirty="0" smtClean="0">
                          <a:solidFill>
                            <a:schemeClr val="tx1"/>
                          </a:solidFill>
                          <a:latin typeface="Calibri" pitchFamily="34" charset="0"/>
                          <a:cs typeface="Calibri" pitchFamily="34" charset="0"/>
                        </a:rPr>
                        <a:t>Ölüm-Ciddi Yar-MH</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Hafif</a:t>
                      </a:r>
                    </a:p>
                    <a:p>
                      <a:pPr algn="ctr"/>
                      <a:r>
                        <a:rPr lang="tr-TR" sz="1000" b="0" i="1" dirty="0" smtClean="0">
                          <a:solidFill>
                            <a:schemeClr val="tx1"/>
                          </a:solidFill>
                          <a:latin typeface="Calibri" pitchFamily="34" charset="0"/>
                          <a:cs typeface="Calibri" pitchFamily="34" charset="0"/>
                        </a:rPr>
                        <a:t>&gt;1</a:t>
                      </a:r>
                      <a:r>
                        <a:rPr lang="tr-TR" sz="1000" b="0" i="1" baseline="0" dirty="0" smtClean="0">
                          <a:solidFill>
                            <a:schemeClr val="tx1"/>
                          </a:solidFill>
                          <a:latin typeface="Calibri" pitchFamily="34" charset="0"/>
                          <a:cs typeface="Calibri" pitchFamily="34" charset="0"/>
                        </a:rPr>
                        <a:t> Ölüm-SİG</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505301">
                <a:tc rowSpan="5">
                  <a:txBody>
                    <a:bodyPr/>
                    <a:lstStyle/>
                    <a:p>
                      <a:pPr algn="ctr"/>
                      <a:r>
                        <a:rPr lang="tr-TR" sz="1400" b="1" i="1" dirty="0" smtClean="0">
                          <a:solidFill>
                            <a:schemeClr val="tx1"/>
                          </a:solidFill>
                          <a:latin typeface="Cambria" pitchFamily="18" charset="0"/>
                          <a:cs typeface="Calibri" pitchFamily="34" charset="0"/>
                        </a:rPr>
                        <a:t>OLASILIK</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Yüksek</a:t>
                      </a:r>
                    </a:p>
                    <a:p>
                      <a:pPr algn="ctr"/>
                      <a:r>
                        <a:rPr lang="tr-TR" sz="1200" b="0" i="1" dirty="0" smtClean="0">
                          <a:solidFill>
                            <a:schemeClr val="tx1"/>
                          </a:solidFill>
                          <a:latin typeface="Calibri" pitchFamily="34" charset="0"/>
                          <a:cs typeface="Calibri" pitchFamily="34" charset="0"/>
                        </a:rPr>
                        <a:t>«Günde Bir)</a:t>
                      </a:r>
                      <a:endParaRPr lang="tr-TR" sz="12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bg1"/>
                          </a:solidFill>
                          <a:latin typeface="Cambria" pitchFamily="18" charset="0"/>
                        </a:rPr>
                        <a:t>25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Yüksek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«Haftada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16</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Orta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15</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9</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«3 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Çok 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«Yılda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1</a:t>
                      </a:r>
                      <a:endParaRPr lang="tr-TR" sz="1800" b="1" dirty="0">
                        <a:solidFill>
                          <a:schemeClr val="bg1"/>
                        </a:solidFill>
                        <a:latin typeface="Cambria" pitchFamily="18" charset="0"/>
                      </a:endParaRPr>
                    </a:p>
                  </a:txBody>
                  <a:tcPr anchor="ctr" anchorCtr="1">
                    <a:solidFill>
                      <a:srgbClr val="00B050"/>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2850727360"/>
              </p:ext>
            </p:extLst>
          </p:nvPr>
        </p:nvGraphicFramePr>
        <p:xfrm>
          <a:off x="219075" y="5081482"/>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33818"/>
                <a:gridCol w="2104582"/>
              </a:tblGrid>
              <a:tr h="370840">
                <a:tc>
                  <a:txBody>
                    <a:bodyPr/>
                    <a:lstStyle/>
                    <a:p>
                      <a:endParaRPr lang="tr-TR" dirty="0"/>
                    </a:p>
                  </a:txBody>
                  <a:tcPr>
                    <a:solidFill>
                      <a:srgbClr val="00B050"/>
                    </a:solidFill>
                  </a:tcPr>
                </a:tc>
                <a:tc>
                  <a:txBody>
                    <a:bodyPr/>
                    <a:lstStyle/>
                    <a:p>
                      <a:r>
                        <a:rPr lang="tr-TR" dirty="0" smtClean="0">
                          <a:solidFill>
                            <a:schemeClr val="tx1"/>
                          </a:solidFill>
                          <a:latin typeface="Calibri" pitchFamily="34" charset="0"/>
                          <a:cs typeface="Calibri" pitchFamily="34" charset="0"/>
                        </a:rPr>
                        <a:t>Düşük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4166902893"/>
              </p:ext>
            </p:extLst>
          </p:nvPr>
        </p:nvGraphicFramePr>
        <p:xfrm>
          <a:off x="219075" y="5491057"/>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2317471243"/>
              </p:ext>
            </p:extLst>
          </p:nvPr>
        </p:nvGraphicFramePr>
        <p:xfrm>
          <a:off x="219075" y="5897263"/>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2685169" y="5083668"/>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3" name="Metin kutusu 12"/>
          <p:cNvSpPr txBox="1"/>
          <p:nvPr/>
        </p:nvSpPr>
        <p:spPr>
          <a:xfrm>
            <a:off x="2685169" y="5473236"/>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Bu Risklere Olabildiğince Çabuk Müdahale Edilmeli</a:t>
            </a:r>
            <a:endParaRPr lang="tr-TR" sz="1700" i="1" dirty="0">
              <a:solidFill>
                <a:srgbClr val="000000"/>
              </a:solidFill>
              <a:latin typeface="Calibri" pitchFamily="34" charset="0"/>
              <a:cs typeface="Calibri" pitchFamily="34" charset="0"/>
            </a:endParaRPr>
          </a:p>
        </p:txBody>
      </p:sp>
      <p:sp>
        <p:nvSpPr>
          <p:cNvPr id="14" name="Metin kutusu 13"/>
          <p:cNvSpPr txBox="1"/>
          <p:nvPr/>
        </p:nvSpPr>
        <p:spPr>
          <a:xfrm>
            <a:off x="2685169" y="5883640"/>
            <a:ext cx="6233200" cy="353943"/>
          </a:xfrm>
          <a:prstGeom prst="rect">
            <a:avLst/>
          </a:prstGeom>
          <a:noFill/>
          <a:ln w="0">
            <a:solidFill>
              <a:schemeClr val="bg1">
                <a:lumMod val="85000"/>
              </a:schemeClr>
            </a:solidFill>
          </a:ln>
        </p:spPr>
        <p:txBody>
          <a:bodyPr wrap="square" rtlCol="0">
            <a:spAutoFit/>
          </a:bodyPr>
          <a:lstStyle/>
          <a:p>
            <a:r>
              <a:rPr lang="tr-TR" sz="1700" i="1" dirty="0">
                <a:solidFill>
                  <a:srgbClr val="000000"/>
                </a:solidFill>
                <a:latin typeface="Calibri" pitchFamily="34" charset="0"/>
                <a:cs typeface="Calibri" pitchFamily="34" charset="0"/>
              </a:rPr>
              <a:t>Bu Risklerle İlgili Hemen Çalışma Yapılmalı</a:t>
            </a:r>
          </a:p>
        </p:txBody>
      </p:sp>
    </p:spTree>
    <p:extLst>
      <p:ext uri="{BB962C8B-B14F-4D97-AF65-F5344CB8AC3E}">
        <p14:creationId xmlns:p14="http://schemas.microsoft.com/office/powerpoint/2010/main" val="4219467990"/>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Tablo 9"/>
          <p:cNvGraphicFramePr>
            <a:graphicFrameLocks noGrp="1"/>
          </p:cNvGraphicFramePr>
          <p:nvPr>
            <p:extLst>
              <p:ext uri="{D42A27DB-BD31-4B8C-83A1-F6EECF244321}">
                <p14:modId xmlns:p14="http://schemas.microsoft.com/office/powerpoint/2010/main" val="2374032039"/>
              </p:ext>
            </p:extLst>
          </p:nvPr>
        </p:nvGraphicFramePr>
        <p:xfrm>
          <a:off x="38100" y="1058863"/>
          <a:ext cx="9080239" cy="5351461"/>
        </p:xfrm>
        <a:graphic>
          <a:graphicData uri="http://schemas.openxmlformats.org/drawingml/2006/table">
            <a:tbl>
              <a:tblPr firstRow="1" bandRow="1">
                <a:effectLst>
                  <a:innerShdw blurRad="114300">
                    <a:prstClr val="black"/>
                  </a:innerShdw>
                </a:effectLst>
                <a:tableStyleId>{5C22544A-7EE6-4342-B048-85BDC9FD1C3A}</a:tableStyleId>
              </a:tblPr>
              <a:tblGrid>
                <a:gridCol w="1612923"/>
                <a:gridCol w="1590675"/>
                <a:gridCol w="5876641"/>
              </a:tblGrid>
              <a:tr h="487990">
                <a:tc gridSpan="2">
                  <a:txBody>
                    <a:bodyPr/>
                    <a:lstStyle/>
                    <a:p>
                      <a:pPr algn="ctr"/>
                      <a:r>
                        <a:rPr lang="tr-TR" sz="2000" b="1" dirty="0" smtClean="0">
                          <a:solidFill>
                            <a:schemeClr val="bg1"/>
                          </a:solidFill>
                          <a:latin typeface="Calibri" pitchFamily="34" charset="0"/>
                          <a:cs typeface="Calibri" pitchFamily="34" charset="0"/>
                        </a:rPr>
                        <a:t>SONUÇ</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bg1"/>
                          </a:solidFill>
                          <a:latin typeface="Calibri" pitchFamily="34" charset="0"/>
                          <a:cs typeface="Calibri" pitchFamily="34" charset="0"/>
                        </a:rPr>
                        <a:t>EYLEM</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r>
              <a:tr h="1212935">
                <a:tc>
                  <a:txBody>
                    <a:bodyPr/>
                    <a:lstStyle/>
                    <a:p>
                      <a:pPr algn="ctr"/>
                      <a:r>
                        <a:rPr lang="tr-TR" sz="2400" b="1" dirty="0" smtClean="0">
                          <a:solidFill>
                            <a:schemeClr val="bg1"/>
                          </a:solidFill>
                          <a:latin typeface="Calibri" pitchFamily="34" charset="0"/>
                          <a:cs typeface="Calibri" pitchFamily="34" charset="0"/>
                        </a:rPr>
                        <a:t>25</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Katlanılamaz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 kabul edilebilir bir seviyeye düşürülünceye kadar iş başlatılmamalı, eğer devam eden bir faaliyet varsa derhal durdurulmalıdır. Gerçekleştirilen faaliyetlere rağmen risk düşürmek mümkün olmuyorsa, faaliyet engellenmelidir.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212935">
                <a:tc>
                  <a:txBody>
                    <a:bodyPr/>
                    <a:lstStyle/>
                    <a:p>
                      <a:pPr algn="ctr"/>
                      <a:r>
                        <a:rPr lang="tr-TR" sz="2400" b="1" dirty="0" smtClean="0">
                          <a:solidFill>
                            <a:schemeClr val="bg1"/>
                          </a:solidFill>
                          <a:latin typeface="Calibri" pitchFamily="34" charset="0"/>
                          <a:cs typeface="Calibri" pitchFamily="34" charset="0"/>
                        </a:rPr>
                        <a:t>15-16-20</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Önemli</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Belirtilen risk azaltılıncaya kadar iş başlatılmamalı, eğer devam eden bir faaliyet varsa derhal durdurulmalıdır. Risk işin devan etmesi ile ilgiliyse acil önlem alınmalı ve önlem sonucunda faaliyetin devamına karar verilmelidir.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12333">
                <a:tc>
                  <a:txBody>
                    <a:bodyPr/>
                    <a:lstStyle/>
                    <a:p>
                      <a:pPr algn="ctr"/>
                      <a:r>
                        <a:rPr lang="tr-TR" sz="2400" b="1" dirty="0" smtClean="0">
                          <a:solidFill>
                            <a:schemeClr val="bg1"/>
                          </a:solidFill>
                          <a:latin typeface="Calibri" pitchFamily="34" charset="0"/>
                          <a:cs typeface="Calibri" pitchFamily="34" charset="0"/>
                        </a:rPr>
                        <a:t>8-9-10-12</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Düzeyde</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lang="tr-TR" sz="1600" i="1" dirty="0" smtClean="0">
                          <a:latin typeface="Calibri" pitchFamily="34" charset="0"/>
                          <a:cs typeface="Calibri" pitchFamily="34" charset="0"/>
                        </a:rPr>
                        <a:t>Belirlenen riskleri düşürmek için faaliyetler başlatılmalıdır. Risk azaltma önlemleri zaman alabilir.</a:t>
                      </a:r>
                      <a:endParaRPr lang="tr-TR" sz="1600" i="1" dirty="0">
                        <a:latin typeface="Calibri" pitchFamily="34"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2-3-4-5-6</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Katlanılabilir</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ilave kontrol proseslerine ihtiyaç olmayabilir. Ancak mevcut kontroller sürdürülmeli ve bu kontrollerin sürdürüldüğü denetlenmelidir.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1</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Önemsiz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kontrol prosesleri planlamaya ve gerçekleştirecek faaliyetlerin kayıtlarını saklamaya gerek olmayabilir.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Tree>
    <p:extLst>
      <p:ext uri="{BB962C8B-B14F-4D97-AF65-F5344CB8AC3E}">
        <p14:creationId xmlns:p14="http://schemas.microsoft.com/office/powerpoint/2010/main" val="36184977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Risk Değerlendirmesi Yönetmelik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(29.12.02/28512)</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değerlendirme esnasında çalışma ortamında </a:t>
            </a:r>
            <a:r>
              <a:rPr lang="tr-TR" sz="2000" b="1" i="1" dirty="0" smtClean="0">
                <a:solidFill>
                  <a:srgbClr val="000000"/>
                </a:solidFill>
                <a:latin typeface="Calibri" pitchFamily="34" charset="0"/>
                <a:cs typeface="Calibri" pitchFamily="34" charset="0"/>
              </a:rPr>
              <a:t>bulunan;</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Fiziksel</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Kimyasal</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Biyolojik</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Psikososyal</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Ergonomik </a:t>
            </a:r>
          </a:p>
          <a:p>
            <a:pPr>
              <a:spcAft>
                <a:spcPts val="0"/>
              </a:spcAft>
              <a:buClr>
                <a:srgbClr val="292929"/>
              </a:buClr>
              <a:defRPr/>
            </a:pPr>
            <a:endParaRPr lang="tr-TR" sz="1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benzeri tehlike kaynaklarından oluşan veya bunların </a:t>
            </a:r>
            <a:r>
              <a:rPr lang="tr-TR" sz="2000" b="1" i="1" dirty="0">
                <a:solidFill>
                  <a:srgbClr val="6B9B1A"/>
                </a:solidFill>
                <a:latin typeface="Calibri" pitchFamily="34" charset="0"/>
                <a:cs typeface="Calibri" pitchFamily="34" charset="0"/>
              </a:rPr>
              <a:t>etkileşimi sonucu </a:t>
            </a:r>
            <a:r>
              <a:rPr lang="tr-TR" sz="2000" b="1" i="1" dirty="0">
                <a:solidFill>
                  <a:srgbClr val="000000"/>
                </a:solidFill>
                <a:latin typeface="Calibri" pitchFamily="34" charset="0"/>
                <a:cs typeface="Calibri" pitchFamily="34" charset="0"/>
              </a:rPr>
              <a:t>ortaya </a:t>
            </a:r>
            <a:r>
              <a:rPr lang="tr-TR" sz="2000" b="1" i="1" dirty="0" smtClean="0">
                <a:solidFill>
                  <a:srgbClr val="000000"/>
                </a:solidFill>
                <a:latin typeface="Calibri" pitchFamily="34" charset="0"/>
                <a:cs typeface="Calibri" pitchFamily="34" charset="0"/>
              </a:rPr>
              <a:t>çıkabilecek </a:t>
            </a:r>
            <a:r>
              <a:rPr lang="tr-TR" sz="2000" b="1" i="1" dirty="0" smtClean="0">
                <a:solidFill>
                  <a:srgbClr val="C00000"/>
                </a:solidFill>
                <a:latin typeface="Calibri" pitchFamily="34" charset="0"/>
                <a:cs typeface="Calibri" pitchFamily="34" charset="0"/>
              </a:rPr>
              <a:t>tehlikeler </a:t>
            </a:r>
            <a:r>
              <a:rPr lang="tr-TR" sz="2000" b="1" i="1" dirty="0">
                <a:solidFill>
                  <a:srgbClr val="C00000"/>
                </a:solidFill>
                <a:latin typeface="Calibri" pitchFamily="34" charset="0"/>
                <a:cs typeface="Calibri" pitchFamily="34" charset="0"/>
              </a:rPr>
              <a:t>belirlenir ve kayda alınır.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Tree>
    <p:extLst>
      <p:ext uri="{BB962C8B-B14F-4D97-AF65-F5344CB8AC3E}">
        <p14:creationId xmlns:p14="http://schemas.microsoft.com/office/powerpoint/2010/main" val="1626440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65719" y="0"/>
            <a:ext cx="10460561" cy="6858000"/>
          </a:xfrm>
          <a:prstGeom prst="rect">
            <a:avLst/>
          </a:prstGeom>
        </p:spPr>
      </p:pic>
    </p:spTree>
    <p:extLst>
      <p:ext uri="{BB962C8B-B14F-4D97-AF65-F5344CB8AC3E}">
        <p14:creationId xmlns:p14="http://schemas.microsoft.com/office/powerpoint/2010/main" val="656033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139050204"/>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Tanımlar </a:t>
                      </a:r>
                    </a:p>
                    <a:p>
                      <a:pPr algn="ctr" fontAlgn="ct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(Tehlike, Risk, Olay, Kaza, …vb.  )</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643862"/>
            <a:ext cx="1243319" cy="1232812"/>
          </a:xfrm>
          <a:prstGeom prst="rect">
            <a:avLst/>
          </a:prstGeom>
          <a:effectLst>
            <a:softEdge rad="31750"/>
          </a:effectLst>
        </p:spPr>
      </p:pic>
    </p:spTree>
    <p:extLst>
      <p:ext uri="{BB962C8B-B14F-4D97-AF65-F5344CB8AC3E}">
        <p14:creationId xmlns:p14="http://schemas.microsoft.com/office/powerpoint/2010/main" val="2598042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İşyerinde </a:t>
            </a:r>
            <a:r>
              <a:rPr lang="tr-TR" sz="2000" b="1" i="1" dirty="0">
                <a:solidFill>
                  <a:srgbClr val="C00000"/>
                </a:solidFill>
                <a:latin typeface="Calibri" pitchFamily="34" charset="0"/>
                <a:cs typeface="Calibri" pitchFamily="34" charset="0"/>
              </a:rPr>
              <a:t>var </a:t>
            </a:r>
            <a:r>
              <a:rPr lang="tr-TR" sz="2000" b="1" i="1" dirty="0" smtClean="0">
                <a:solidFill>
                  <a:srgbClr val="C00000"/>
                </a:solidFill>
                <a:latin typeface="Calibri" pitchFamily="34" charset="0"/>
                <a:cs typeface="Calibri" pitchFamily="34" charset="0"/>
              </a:rPr>
              <a:t>olan </a:t>
            </a:r>
            <a:r>
              <a:rPr lang="tr-TR" sz="2000" b="1" i="1" dirty="0">
                <a:solidFill>
                  <a:srgbClr val="000000"/>
                </a:solidFill>
                <a:latin typeface="Calibri" pitchFamily="34" charset="0"/>
                <a:cs typeface="Calibri" pitchFamily="34" charset="0"/>
              </a:rPr>
              <a:t>ya da </a:t>
            </a:r>
            <a:r>
              <a:rPr lang="tr-TR" sz="2000" b="1" i="1" dirty="0">
                <a:solidFill>
                  <a:srgbClr val="C00000"/>
                </a:solidFill>
                <a:latin typeface="Calibri" pitchFamily="34" charset="0"/>
                <a:cs typeface="Calibri" pitchFamily="34" charset="0"/>
              </a:rPr>
              <a:t>dışarıdan </a:t>
            </a:r>
            <a:r>
              <a:rPr lang="tr-TR" sz="2000" b="1" i="1" dirty="0">
                <a:latin typeface="Calibri" pitchFamily="34" charset="0"/>
                <a:cs typeface="Calibri" pitchFamily="34" charset="0"/>
              </a:rPr>
              <a:t>gelebilecek,</a:t>
            </a:r>
            <a:r>
              <a:rPr lang="tr-TR" sz="2000" b="1" i="1" dirty="0">
                <a:solidFill>
                  <a:srgbClr val="000000"/>
                </a:solidFill>
                <a:latin typeface="Calibri" pitchFamily="34" charset="0"/>
                <a:cs typeface="Calibri" pitchFamily="34" charset="0"/>
              </a:rPr>
              <a:t> </a:t>
            </a:r>
            <a:r>
              <a:rPr lang="tr-TR" sz="2000" b="1" i="1" dirty="0" smtClean="0">
                <a:solidFill>
                  <a:srgbClr val="6B9B1A"/>
                </a:solidFill>
                <a:latin typeface="Calibri" pitchFamily="34" charset="0"/>
                <a:cs typeface="Calibri" pitchFamily="34" charset="0"/>
              </a:rPr>
              <a:t>işyerini, çalışanı veya çevreyi </a:t>
            </a:r>
            <a:r>
              <a:rPr lang="tr-TR" sz="2000" b="1" i="1" dirty="0">
                <a:solidFill>
                  <a:srgbClr val="000000"/>
                </a:solidFill>
                <a:latin typeface="Calibri" pitchFamily="34" charset="0"/>
                <a:cs typeface="Calibri" pitchFamily="34" charset="0"/>
              </a:rPr>
              <a:t>etkileyebilecek zarar veya hasar verme </a:t>
            </a:r>
            <a:r>
              <a:rPr lang="tr-TR" sz="2000" b="1" i="1" dirty="0" smtClean="0">
                <a:solidFill>
                  <a:srgbClr val="000000"/>
                </a:solidFill>
                <a:latin typeface="Calibri" pitchFamily="34" charset="0"/>
                <a:cs typeface="Calibri" pitchFamily="34" charset="0"/>
              </a:rPr>
              <a:t>potansiyeli</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p>
          <a:p>
            <a:pPr algn="ctr">
              <a:spcAft>
                <a:spcPts val="0"/>
              </a:spcAft>
              <a:buClr>
                <a:srgbClr val="292929"/>
              </a:buClr>
              <a:defRPr/>
            </a:pPr>
            <a:r>
              <a:rPr lang="tr-TR" sz="2000" b="1" i="1" dirty="0" smtClean="0">
                <a:latin typeface="Calibri" pitchFamily="34" charset="0"/>
                <a:cs typeface="Calibri" pitchFamily="34" charset="0"/>
              </a:rPr>
              <a:t>İşyerinde var olan = İşyeri + Çalışanlar</a:t>
            </a:r>
          </a:p>
          <a:p>
            <a:pPr algn="ctr">
              <a:spcAft>
                <a:spcPts val="0"/>
              </a:spcAft>
              <a:buClr>
                <a:srgbClr val="292929"/>
              </a:buClr>
              <a:defRPr/>
            </a:pPr>
            <a:endParaRPr lang="tr-TR" sz="1100" i="1" dirty="0" smtClean="0">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İşyerinden, çalışandan, </a:t>
            </a:r>
            <a:r>
              <a:rPr lang="tr-TR" sz="2000" b="1" i="1" dirty="0">
                <a:solidFill>
                  <a:schemeClr val="bg1">
                    <a:lumMod val="50000"/>
                  </a:schemeClr>
                </a:solidFill>
                <a:latin typeface="Calibri" pitchFamily="34" charset="0"/>
                <a:cs typeface="Calibri" pitchFamily="34" charset="0"/>
              </a:rPr>
              <a:t>dışarıdan </a:t>
            </a:r>
            <a:r>
              <a:rPr lang="tr-TR" sz="2000" i="1" dirty="0">
                <a:solidFill>
                  <a:schemeClr val="bg1">
                    <a:lumMod val="50000"/>
                  </a:schemeClr>
                </a:solidFill>
                <a:latin typeface="Calibri" pitchFamily="34" charset="0"/>
                <a:cs typeface="Calibri" pitchFamily="34" charset="0"/>
              </a:rPr>
              <a:t>gelebilecek, </a:t>
            </a:r>
            <a:r>
              <a:rPr lang="tr-TR" sz="2000" b="1" i="1" dirty="0" smtClean="0">
                <a:solidFill>
                  <a:schemeClr val="bg1">
                    <a:lumMod val="50000"/>
                  </a:schemeClr>
                </a:solidFill>
                <a:latin typeface="Calibri" pitchFamily="34" charset="0"/>
                <a:cs typeface="Calibri" pitchFamily="34" charset="0"/>
              </a:rPr>
              <a:t>işyerini, çalışanı, çevreyi </a:t>
            </a:r>
            <a:r>
              <a:rPr lang="tr-TR" sz="2000" i="1" dirty="0">
                <a:solidFill>
                  <a:schemeClr val="bg1">
                    <a:lumMod val="50000"/>
                  </a:schemeClr>
                </a:solidFill>
                <a:latin typeface="Calibri" pitchFamily="34" charset="0"/>
                <a:cs typeface="Calibri" pitchFamily="34" charset="0"/>
              </a:rPr>
              <a:t>etkileyebilecek zarar veya hasar verme </a:t>
            </a:r>
            <a:r>
              <a:rPr lang="tr-TR" sz="2000" b="1" i="1" dirty="0">
                <a:solidFill>
                  <a:schemeClr val="bg1">
                    <a:lumMod val="50000"/>
                  </a:schemeClr>
                </a:solidFill>
                <a:latin typeface="Calibri" pitchFamily="34" charset="0"/>
                <a:cs typeface="Calibri" pitchFamily="34" charset="0"/>
              </a:rPr>
              <a:t>potansiyeli</a:t>
            </a:r>
          </a:p>
          <a:p>
            <a:pPr algn="ctr">
              <a:spcAft>
                <a:spcPts val="0"/>
              </a:spcAft>
              <a:buClr>
                <a:srgbClr val="292929"/>
              </a:buClr>
              <a:defRPr/>
            </a:pPr>
            <a:endParaRPr lang="tr-TR" sz="2000" i="1" dirty="0" smtClean="0">
              <a:latin typeface="Calibri" pitchFamily="34" charset="0"/>
              <a:cs typeface="Calibri" pitchFamily="34" charset="0"/>
            </a:endParaRPr>
          </a:p>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1565299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AÇIKLAMALAR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4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4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Potansiyel Nedir? </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Gerçekleşme ihtimali bulunan, </a:t>
            </a:r>
            <a:r>
              <a:rPr lang="tr-TR" sz="2000" b="1" i="1" dirty="0">
                <a:solidFill>
                  <a:srgbClr val="000000"/>
                </a:solidFill>
                <a:latin typeface="Calibri" pitchFamily="34" charset="0"/>
                <a:cs typeface="Calibri" pitchFamily="34" charset="0"/>
              </a:rPr>
              <a:t>fakat </a:t>
            </a:r>
            <a:r>
              <a:rPr lang="tr-TR" sz="2000" b="1" i="1" dirty="0" smtClean="0">
                <a:solidFill>
                  <a:srgbClr val="000000"/>
                </a:solidFill>
                <a:latin typeface="Calibri" pitchFamily="34" charset="0"/>
                <a:cs typeface="Calibri" pitchFamily="34" charset="0"/>
              </a:rPr>
              <a:t>gerçekleşmemiş durumdur.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Ortada </a:t>
            </a:r>
            <a:r>
              <a:rPr lang="tr-TR" sz="2000" b="1" i="1" dirty="0">
                <a:solidFill>
                  <a:srgbClr val="000000"/>
                </a:solidFill>
                <a:latin typeface="Calibri" pitchFamily="34" charset="0"/>
                <a:cs typeface="Calibri" pitchFamily="34" charset="0"/>
              </a:rPr>
              <a:t>zarar veya hasar yok, sadece </a:t>
            </a:r>
            <a:r>
              <a:rPr lang="tr-TR" sz="2000" b="1" i="1" dirty="0" smtClean="0">
                <a:solidFill>
                  <a:srgbClr val="000000"/>
                </a:solidFill>
                <a:latin typeface="Calibri" pitchFamily="34" charset="0"/>
                <a:cs typeface="Calibri" pitchFamily="34" charset="0"/>
              </a:rPr>
              <a:t>(gelecekte-ilerde) zarar </a:t>
            </a:r>
            <a:r>
              <a:rPr lang="tr-TR" sz="2000" b="1" i="1" dirty="0">
                <a:solidFill>
                  <a:srgbClr val="000000"/>
                </a:solidFill>
                <a:latin typeface="Calibri" pitchFamily="34" charset="0"/>
                <a:cs typeface="Calibri" pitchFamily="34" charset="0"/>
              </a:rPr>
              <a:t>veya hasar verme </a:t>
            </a:r>
            <a:r>
              <a:rPr lang="tr-TR" sz="2000" b="1" i="1" dirty="0" smtClean="0">
                <a:solidFill>
                  <a:srgbClr val="C00000"/>
                </a:solidFill>
                <a:latin typeface="Calibri" pitchFamily="34" charset="0"/>
                <a:cs typeface="Calibri" pitchFamily="34" charset="0"/>
              </a:rPr>
              <a:t>olasılığı (gücü) </a:t>
            </a:r>
            <a:r>
              <a:rPr lang="tr-TR" sz="2000" b="1" i="1" dirty="0">
                <a:solidFill>
                  <a:srgbClr val="000000"/>
                </a:solidFill>
                <a:latin typeface="Calibri" pitchFamily="34" charset="0"/>
                <a:cs typeface="Calibri" pitchFamily="34" charset="0"/>
              </a:rPr>
              <a:t>vardır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2216954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Çalışma </a:t>
            </a:r>
            <a:r>
              <a:rPr lang="tr-TR" sz="2000" b="1" i="1" dirty="0">
                <a:solidFill>
                  <a:srgbClr val="000000"/>
                </a:solidFill>
                <a:latin typeface="Calibri" pitchFamily="34" charset="0"/>
                <a:cs typeface="Calibri" pitchFamily="34" charset="0"/>
              </a:rPr>
              <a:t>çevresi</a:t>
            </a:r>
            <a:r>
              <a:rPr lang="tr-TR" sz="2000" i="1" dirty="0">
                <a:solidFill>
                  <a:srgbClr val="000000"/>
                </a:solidFill>
                <a:latin typeface="Calibri" pitchFamily="34" charset="0"/>
                <a:cs typeface="Calibri" pitchFamily="34" charset="0"/>
              </a:rPr>
              <a:t>nin</a:t>
            </a:r>
            <a:r>
              <a:rPr lang="tr-TR" sz="2000" b="1" i="1" dirty="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fiziki kusurları ve </a:t>
            </a:r>
            <a:r>
              <a:rPr lang="tr-TR" sz="2000" i="1" dirty="0" smtClean="0">
                <a:solidFill>
                  <a:srgbClr val="000000"/>
                </a:solidFill>
                <a:latin typeface="Calibri" pitchFamily="34" charset="0"/>
                <a:cs typeface="Calibri" pitchFamily="34" charset="0"/>
              </a:rPr>
              <a:t>uygun olmayan şartları ile </a:t>
            </a:r>
            <a:r>
              <a:rPr lang="tr-TR" sz="2000" b="1" i="1" dirty="0" smtClean="0">
                <a:solidFill>
                  <a:srgbClr val="000000"/>
                </a:solidFill>
                <a:latin typeface="Calibri" pitchFamily="34" charset="0"/>
                <a:cs typeface="Calibri" pitchFamily="34" charset="0"/>
              </a:rPr>
              <a:t>insanlar</a:t>
            </a:r>
            <a:r>
              <a:rPr lang="tr-TR" sz="2000" i="1" dirty="0" smtClean="0">
                <a:solidFill>
                  <a:srgbClr val="000000"/>
                </a:solidFill>
                <a:latin typeface="Calibri" pitchFamily="34" charset="0"/>
                <a:cs typeface="Calibri" pitchFamily="34" charset="0"/>
              </a:rPr>
              <a:t>ın </a:t>
            </a:r>
            <a:r>
              <a:rPr lang="tr-TR" sz="2000" i="1" dirty="0">
                <a:solidFill>
                  <a:srgbClr val="000000"/>
                </a:solidFill>
                <a:latin typeface="Calibri" pitchFamily="34" charset="0"/>
                <a:cs typeface="Calibri" pitchFamily="34" charset="0"/>
              </a:rPr>
              <a:t>hatalı davranışları gibi, çalışma ortam ve koşullarında var </a:t>
            </a:r>
            <a:r>
              <a:rPr lang="tr-TR" sz="2000" i="1" dirty="0" smtClean="0">
                <a:solidFill>
                  <a:srgbClr val="000000"/>
                </a:solidFill>
                <a:latin typeface="Calibri" pitchFamily="34" charset="0"/>
                <a:cs typeface="Calibri" pitchFamily="34" charset="0"/>
              </a:rPr>
              <a:t>olan ve/veya </a:t>
            </a:r>
            <a:r>
              <a:rPr lang="tr-TR" sz="2000" b="1" i="1" dirty="0">
                <a:solidFill>
                  <a:srgbClr val="000000"/>
                </a:solidFill>
                <a:latin typeface="Calibri" pitchFamily="34" charset="0"/>
                <a:cs typeface="Calibri" pitchFamily="34" charset="0"/>
              </a:rPr>
              <a:t>dışarıdan</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gelebilecek; ama </a:t>
            </a:r>
            <a:r>
              <a:rPr lang="tr-TR" sz="2000" i="1" dirty="0">
                <a:solidFill>
                  <a:srgbClr val="000000"/>
                </a:solidFill>
                <a:latin typeface="Calibri" pitchFamily="34" charset="0"/>
                <a:cs typeface="Calibri" pitchFamily="34" charset="0"/>
              </a:rPr>
              <a:t>kapsamı </a:t>
            </a:r>
            <a:r>
              <a:rPr lang="tr-TR" sz="2000" i="1" dirty="0" smtClean="0">
                <a:solidFill>
                  <a:srgbClr val="000000"/>
                </a:solidFill>
                <a:latin typeface="Calibri" pitchFamily="34" charset="0"/>
                <a:cs typeface="Calibri" pitchFamily="34" charset="0"/>
              </a:rPr>
              <a:t>belirlenmemiş; </a:t>
            </a:r>
            <a:r>
              <a:rPr lang="tr-TR" sz="2000" b="1" i="1" dirty="0" smtClean="0">
                <a:solidFill>
                  <a:srgbClr val="000000"/>
                </a:solidFill>
                <a:latin typeface="Calibri" pitchFamily="34" charset="0"/>
                <a:cs typeface="Calibri" pitchFamily="34" charset="0"/>
              </a:rPr>
              <a:t>maruz </a:t>
            </a:r>
            <a:r>
              <a:rPr lang="tr-TR" sz="2000" b="1" i="1" dirty="0">
                <a:solidFill>
                  <a:srgbClr val="000000"/>
                </a:solidFill>
                <a:latin typeface="Calibri" pitchFamily="34" charset="0"/>
                <a:cs typeface="Calibri" pitchFamily="34" charset="0"/>
              </a:rPr>
              <a:t>kimselere, işyerine ve çevreye zarar ya da hasar verme </a:t>
            </a:r>
            <a:r>
              <a:rPr lang="tr-TR" sz="2000" b="1" i="1" dirty="0" smtClean="0">
                <a:solidFill>
                  <a:srgbClr val="C00000"/>
                </a:solidFill>
                <a:latin typeface="Calibri" pitchFamily="34" charset="0"/>
                <a:cs typeface="Calibri" pitchFamily="34" charset="0"/>
              </a:rPr>
              <a:t>potansiyel</a:t>
            </a:r>
            <a:r>
              <a:rPr lang="tr-TR" sz="2000" b="1" i="1" dirty="0" smtClean="0">
                <a:solidFill>
                  <a:srgbClr val="000000"/>
                </a:solidFill>
                <a:latin typeface="Calibri" pitchFamily="34" charset="0"/>
                <a:cs typeface="Calibri" pitchFamily="34" charset="0"/>
              </a:rPr>
              <a:t>idir.</a:t>
            </a:r>
          </a:p>
          <a:p>
            <a:pP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endParaRPr lang="tr-TR" sz="2000" b="1" i="1" dirty="0">
              <a:solidFill>
                <a:schemeClr val="bg1">
                  <a:lumMod val="50000"/>
                </a:schemeClr>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Çalışma </a:t>
            </a:r>
            <a:r>
              <a:rPr lang="tr-TR" sz="2000" b="1" i="1" dirty="0" smtClean="0">
                <a:solidFill>
                  <a:srgbClr val="000000"/>
                </a:solidFill>
                <a:latin typeface="Calibri" pitchFamily="34" charset="0"/>
                <a:cs typeface="Calibri" pitchFamily="34" charset="0"/>
              </a:rPr>
              <a:t>çevresinden,</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insanlardan </a:t>
            </a:r>
            <a:r>
              <a:rPr lang="tr-TR" sz="2000" i="1" dirty="0" smtClean="0">
                <a:solidFill>
                  <a:srgbClr val="000000"/>
                </a:solidFill>
                <a:latin typeface="Calibri" pitchFamily="34" charset="0"/>
                <a:cs typeface="Calibri" pitchFamily="34" charset="0"/>
              </a:rPr>
              <a:t>veya </a:t>
            </a:r>
            <a:r>
              <a:rPr lang="tr-TR" sz="2000" b="1" i="1" dirty="0">
                <a:solidFill>
                  <a:srgbClr val="000000"/>
                </a:solidFill>
                <a:latin typeface="Calibri" pitchFamily="34" charset="0"/>
                <a:cs typeface="Calibri" pitchFamily="34" charset="0"/>
              </a:rPr>
              <a:t>dışarıdan</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gelebilecek; </a:t>
            </a:r>
            <a:r>
              <a:rPr lang="tr-TR" sz="2000" b="1" i="1" dirty="0" smtClean="0">
                <a:solidFill>
                  <a:srgbClr val="000000"/>
                </a:solidFill>
                <a:latin typeface="Calibri" pitchFamily="34" charset="0"/>
                <a:cs typeface="Calibri" pitchFamily="34" charset="0"/>
              </a:rPr>
              <a:t>maruz </a:t>
            </a:r>
            <a:r>
              <a:rPr lang="tr-TR" sz="2000" b="1" i="1" dirty="0">
                <a:solidFill>
                  <a:srgbClr val="000000"/>
                </a:solidFill>
                <a:latin typeface="Calibri" pitchFamily="34" charset="0"/>
                <a:cs typeface="Calibri" pitchFamily="34" charset="0"/>
              </a:rPr>
              <a:t>kimselere, işyerine ve çevreye zarar ya da hasar verme potansiyelidir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47753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TANIM ÖRNEKLERİ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a:solidFill>
                  <a:srgbClr val="000000"/>
                </a:solidFill>
                <a:latin typeface="Calibri" pitchFamily="34" charset="0"/>
                <a:cs typeface="Calibri" pitchFamily="34" charset="0"/>
              </a:rPr>
              <a:t>‘‘Bir kimyasal maddenin yapısal özelliği nedeni ile zarar verme potansiyeli’’</a:t>
            </a:r>
          </a:p>
          <a:p>
            <a:pPr>
              <a:spcAft>
                <a:spcPts val="0"/>
              </a:spcAft>
              <a:buClr>
                <a:srgbClr val="292929"/>
              </a:buClr>
              <a:defRPr/>
            </a:pPr>
            <a:endParaRPr lang="tr-TR" sz="2000" b="1" i="1" dirty="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a:t>
            </a:r>
            <a:r>
              <a:rPr lang="es-ES" sz="2000" b="1" i="1" dirty="0" smtClean="0">
                <a:solidFill>
                  <a:srgbClr val="000000"/>
                </a:solidFill>
                <a:latin typeface="Calibri" pitchFamily="34" charset="0"/>
                <a:cs typeface="Calibri" pitchFamily="34" charset="0"/>
              </a:rPr>
              <a:t>Bir </a:t>
            </a:r>
            <a:r>
              <a:rPr lang="es-ES" sz="2000" b="1" i="1" dirty="0">
                <a:solidFill>
                  <a:srgbClr val="000000"/>
                </a:solidFill>
                <a:latin typeface="Calibri" pitchFamily="34" charset="0"/>
                <a:cs typeface="Calibri" pitchFamily="34" charset="0"/>
              </a:rPr>
              <a:t>maddenin, makinanın veya ekipmanın hasar, yaralama ve zarar verebilme </a:t>
            </a:r>
            <a:r>
              <a:rPr lang="es-ES" sz="2000" b="1" i="1" dirty="0" smtClean="0">
                <a:solidFill>
                  <a:srgbClr val="000000"/>
                </a:solidFill>
                <a:latin typeface="Calibri" pitchFamily="34" charset="0"/>
                <a:cs typeface="Calibri" pitchFamily="34" charset="0"/>
              </a:rPr>
              <a:t>potansiyeli</a:t>
            </a:r>
            <a:r>
              <a:rPr lang="tr-TR" sz="2000" b="1" i="1" dirty="0" smtClean="0">
                <a:solidFill>
                  <a:srgbClr val="000000"/>
                </a:solidFill>
                <a:latin typeface="Calibri" pitchFamily="34" charset="0"/>
                <a:cs typeface="Calibri" pitchFamily="34" charset="0"/>
              </a:rPr>
              <a:t>’’</a:t>
            </a:r>
          </a:p>
          <a:p>
            <a:pPr>
              <a:spcAft>
                <a:spcPts val="0"/>
              </a:spcAft>
              <a:buClr>
                <a:srgbClr val="292929"/>
              </a:buClr>
              <a:defRPr/>
            </a:pPr>
            <a:endParaRPr lang="tr-TR" sz="2000" b="1" i="1" dirty="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‘‘Büyük </a:t>
            </a:r>
            <a:r>
              <a:rPr lang="tr-TR" sz="2000" b="1" i="1" dirty="0">
                <a:solidFill>
                  <a:srgbClr val="000000"/>
                </a:solidFill>
                <a:latin typeface="Calibri" pitchFamily="34" charset="0"/>
                <a:cs typeface="Calibri" pitchFamily="34" charset="0"/>
              </a:rPr>
              <a:t>zarar veya yok olmaya yol açabilecek </a:t>
            </a:r>
            <a:r>
              <a:rPr lang="tr-TR" sz="2000" b="1" i="1" dirty="0" smtClean="0">
                <a:solidFill>
                  <a:srgbClr val="000000"/>
                </a:solidFill>
                <a:latin typeface="Calibri" pitchFamily="34" charset="0"/>
                <a:cs typeface="Calibri" pitchFamily="34" charset="0"/>
              </a:rPr>
              <a:t>durum’’</a:t>
            </a:r>
            <a:endParaRPr lang="tr-TR" sz="2000" b="1" i="1" dirty="0">
              <a:solidFill>
                <a:srgbClr val="000000"/>
              </a:solidFill>
              <a:latin typeface="Calibri" pitchFamily="34" charset="0"/>
              <a:cs typeface="Calibri" pitchFamily="34" charset="0"/>
            </a:endParaRP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4270509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2049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927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ÇUVAL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33338"/>
            <a:ext cx="9229726"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7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0" y="1268413"/>
            <a:ext cx="91440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4800">
                <a:solidFill>
                  <a:schemeClr val="bg1"/>
                </a:solidFill>
                <a:latin typeface="Times New Roman" panose="02020603050405020304" pitchFamily="18" charset="0"/>
              </a:rPr>
              <a:t>Her </a:t>
            </a:r>
            <a:r>
              <a:rPr lang="tr-TR" altLang="tr-TR" sz="4800" b="1">
                <a:solidFill>
                  <a:schemeClr val="bg1"/>
                </a:solidFill>
                <a:latin typeface="Times New Roman" panose="02020603050405020304" pitchFamily="18" charset="0"/>
              </a:rPr>
              <a:t>3-4 dk’ da</a:t>
            </a:r>
            <a:r>
              <a:rPr lang="tr-TR" altLang="tr-TR" sz="4800">
                <a:solidFill>
                  <a:schemeClr val="bg1"/>
                </a:solidFill>
                <a:latin typeface="Times New Roman" panose="02020603050405020304" pitchFamily="18" charset="0"/>
              </a:rPr>
              <a:t> bir iş kazası oluyor</a:t>
            </a:r>
          </a:p>
        </p:txBody>
      </p:sp>
      <p:sp>
        <p:nvSpPr>
          <p:cNvPr id="22531" name="Rectangle 5"/>
          <p:cNvSpPr>
            <a:spLocks noChangeArrowheads="1"/>
          </p:cNvSpPr>
          <p:nvPr/>
        </p:nvSpPr>
        <p:spPr bwMode="auto">
          <a:xfrm>
            <a:off x="250825" y="3505200"/>
            <a:ext cx="4533900" cy="571500"/>
          </a:xfrm>
          <a:prstGeom prst="rect">
            <a:avLst/>
          </a:prstGeom>
          <a:solidFill>
            <a:srgbClr val="FFFF00"/>
          </a:solidFill>
          <a:ln w="50800">
            <a:solidFill>
              <a:schemeClr val="tx1"/>
            </a:solidFill>
            <a:miter lim="800000"/>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2800" b="1">
                <a:latin typeface="Times New Roman" panose="02020603050405020304" pitchFamily="18" charset="0"/>
              </a:rPr>
              <a:t>90 dk’ da</a:t>
            </a:r>
            <a:r>
              <a:rPr lang="tr-TR" altLang="tr-TR" sz="2800">
                <a:latin typeface="Times New Roman" panose="02020603050405020304" pitchFamily="18" charset="0"/>
              </a:rPr>
              <a:t> 1 kişi sakat kalıyor</a:t>
            </a:r>
          </a:p>
        </p:txBody>
      </p:sp>
      <p:sp>
        <p:nvSpPr>
          <p:cNvPr id="22532" name="Rectangle 6"/>
          <p:cNvSpPr>
            <a:spLocks noChangeArrowheads="1"/>
          </p:cNvSpPr>
          <p:nvPr/>
        </p:nvSpPr>
        <p:spPr bwMode="auto">
          <a:xfrm>
            <a:off x="2241550" y="5583238"/>
            <a:ext cx="6145213" cy="584200"/>
          </a:xfrm>
          <a:prstGeom prst="rect">
            <a:avLst/>
          </a:prstGeom>
          <a:solidFill>
            <a:srgbClr val="00FFFF"/>
          </a:solidFill>
          <a:ln w="50800">
            <a:solidFill>
              <a:schemeClr val="tx1"/>
            </a:solidFill>
            <a:miter lim="800000"/>
            <a:headEnd/>
            <a:tailEnd/>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tr-TR" altLang="tr-TR" sz="3200" b="1">
                <a:solidFill>
                  <a:srgbClr val="FF0000"/>
                </a:solidFill>
                <a:latin typeface="Times New Roman" panose="02020603050405020304" pitchFamily="18" charset="0"/>
              </a:rPr>
              <a:t>4 saatte</a:t>
            </a:r>
            <a:r>
              <a:rPr lang="tr-TR" altLang="tr-TR" sz="3200">
                <a:solidFill>
                  <a:srgbClr val="FF0000"/>
                </a:solidFill>
                <a:latin typeface="Times New Roman" panose="02020603050405020304" pitchFamily="18" charset="0"/>
              </a:rPr>
              <a:t> 1 kişi hayatını kaybediyor</a:t>
            </a:r>
            <a:endParaRPr lang="tr-TR" altLang="tr-TR" sz="3200">
              <a:latin typeface="Times New Roman" panose="02020603050405020304" pitchFamily="18" charset="0"/>
            </a:endParaRPr>
          </a:p>
        </p:txBody>
      </p:sp>
      <p:sp>
        <p:nvSpPr>
          <p:cNvPr id="22533" name="Rectangle 8"/>
          <p:cNvSpPr>
            <a:spLocks noChangeArrowheads="1"/>
          </p:cNvSpPr>
          <p:nvPr/>
        </p:nvSpPr>
        <p:spPr bwMode="auto">
          <a:xfrm>
            <a:off x="0" y="0"/>
            <a:ext cx="9144000" cy="1311275"/>
          </a:xfrm>
          <a:prstGeom prst="rect">
            <a:avLst/>
          </a:prstGeom>
          <a:gradFill rotWithShape="1">
            <a:gsLst>
              <a:gs pos="0">
                <a:srgbClr val="007600"/>
              </a:gs>
              <a:gs pos="50000">
                <a:srgbClr val="00FF00"/>
              </a:gs>
              <a:gs pos="100000">
                <a:srgbClr val="00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8000">
                <a:latin typeface="Tahoma" panose="020B0604030504040204" pitchFamily="34" charset="0"/>
              </a:rPr>
              <a:t>TÜRKİYE’ DE</a:t>
            </a:r>
          </a:p>
        </p:txBody>
      </p:sp>
      <p:pic>
        <p:nvPicPr>
          <p:cNvPr id="22534" name="Picture 9" descr="08172_crane_hook_122_537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433638"/>
            <a:ext cx="4140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6 Slayt Numarası Yer Tutucusu"/>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42100C-8DFC-407D-9B14-8E4AB7F58EA4}" type="slidenum">
              <a:rPr lang="en-US" altLang="tr-TR"/>
              <a:pPr eaLnBrk="1" hangingPunct="1"/>
              <a:t>2</a:t>
            </a:fld>
            <a:endParaRPr lang="en-US" altLang="tr-TR"/>
          </a:p>
        </p:txBody>
      </p:sp>
    </p:spTree>
    <p:extLst>
      <p:ext uri="{BB962C8B-B14F-4D97-AF65-F5344CB8AC3E}">
        <p14:creationId xmlns:p14="http://schemas.microsoft.com/office/powerpoint/2010/main" val="1813467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amyonun üstü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27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araç-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4450"/>
            <a:ext cx="4608513" cy="316865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3251" name="Picture 5" descr="HPIM39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3357563"/>
            <a:ext cx="4427537" cy="345598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7" descr="IMG_01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3313113"/>
            <a:ext cx="4572000" cy="3500437"/>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3253" name="Picture 8" descr="IMG_0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44450"/>
            <a:ext cx="4392612" cy="324008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3254" name="Rectangle 9"/>
          <p:cNvSpPr>
            <a:spLocks noChangeArrowheads="1"/>
          </p:cNvSpPr>
          <p:nvPr/>
        </p:nvSpPr>
        <p:spPr bwMode="ltGray">
          <a:xfrm>
            <a:off x="5940425" y="44450"/>
            <a:ext cx="3154363"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b="1">
                <a:solidFill>
                  <a:srgbClr val="99FF33"/>
                </a:solidFill>
                <a:latin typeface="Comic Sans MS" panose="030F0702030302020204" pitchFamily="66" charset="0"/>
              </a:rPr>
              <a:t>Yetersiz Aydınlatma</a:t>
            </a:r>
          </a:p>
        </p:txBody>
      </p:sp>
      <p:sp>
        <p:nvSpPr>
          <p:cNvPr id="53255" name="Rectangle 10"/>
          <p:cNvSpPr>
            <a:spLocks noChangeArrowheads="1"/>
          </p:cNvSpPr>
          <p:nvPr/>
        </p:nvSpPr>
        <p:spPr bwMode="ltGray">
          <a:xfrm>
            <a:off x="65088" y="6381750"/>
            <a:ext cx="2922587" cy="45720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b="1">
                <a:solidFill>
                  <a:srgbClr val="99FF33"/>
                </a:solidFill>
                <a:latin typeface="Comic Sans MS" panose="030F0702030302020204" pitchFamily="66" charset="0"/>
              </a:rPr>
              <a:t>Açık Drenaj Kanalı</a:t>
            </a:r>
          </a:p>
        </p:txBody>
      </p:sp>
      <p:sp>
        <p:nvSpPr>
          <p:cNvPr id="53256" name="Rectangle 11"/>
          <p:cNvSpPr>
            <a:spLocks noChangeArrowheads="1"/>
          </p:cNvSpPr>
          <p:nvPr/>
        </p:nvSpPr>
        <p:spPr bwMode="ltGray">
          <a:xfrm>
            <a:off x="6300788" y="6308725"/>
            <a:ext cx="2778125"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b="1">
                <a:solidFill>
                  <a:srgbClr val="99FF33"/>
                </a:solidFill>
              </a:rPr>
              <a:t>Yüksekte Çalışma</a:t>
            </a:r>
          </a:p>
        </p:txBody>
      </p:sp>
      <p:sp>
        <p:nvSpPr>
          <p:cNvPr id="53257" name="Rectangle 12"/>
          <p:cNvSpPr>
            <a:spLocks noChangeArrowheads="1"/>
          </p:cNvSpPr>
          <p:nvPr/>
        </p:nvSpPr>
        <p:spPr bwMode="ltGray">
          <a:xfrm>
            <a:off x="74613" y="92075"/>
            <a:ext cx="2697162" cy="45720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400" b="1">
                <a:solidFill>
                  <a:srgbClr val="99FF33"/>
                </a:solidFill>
                <a:latin typeface="Comic Sans MS" panose="030F0702030302020204" pitchFamily="66" charset="0"/>
              </a:rPr>
              <a:t>Sağ tekerlek yok</a:t>
            </a:r>
          </a:p>
        </p:txBody>
      </p:sp>
      <p:sp>
        <p:nvSpPr>
          <p:cNvPr id="53258" name="9 Slayt Numarası Yer Tutucusu"/>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B1B169-81B6-4D36-AED6-45778EBED8DD}" type="slidenum">
              <a:rPr lang="en-US" altLang="tr-TR"/>
              <a:pPr eaLnBrk="1" hangingPunct="1"/>
              <a:t>21</a:t>
            </a:fld>
            <a:endParaRPr lang="en-US" altLang="tr-TR"/>
          </a:p>
        </p:txBody>
      </p:sp>
    </p:spTree>
    <p:extLst>
      <p:ext uri="{BB962C8B-B14F-4D97-AF65-F5344CB8AC3E}">
        <p14:creationId xmlns:p14="http://schemas.microsoft.com/office/powerpoint/2010/main" val="3204240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TEHLİKE SINIFI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 &amp; RD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200" b="1" i="1" dirty="0" smtClean="0">
              <a:solidFill>
                <a:srgbClr val="000000"/>
              </a:solidFill>
              <a:latin typeface="Calibri" pitchFamily="34" charset="0"/>
              <a:cs typeface="Calibri" pitchFamily="34" charset="0"/>
            </a:endParaRPr>
          </a:p>
          <a:p>
            <a:pPr marL="1731600" lvl="3" indent="-252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Az tehlikeli </a:t>
            </a:r>
            <a:r>
              <a:rPr lang="tr-TR" sz="2000" b="1" i="1" dirty="0" smtClean="0">
                <a:solidFill>
                  <a:srgbClr val="000000"/>
                </a:solidFill>
                <a:latin typeface="Calibri" pitchFamily="34" charset="0"/>
                <a:cs typeface="Calibri" pitchFamily="34" charset="0"/>
              </a:rPr>
              <a:t>işyerleri	</a:t>
            </a:r>
            <a:r>
              <a:rPr lang="tr-TR" sz="2000" b="1" i="1" dirty="0" smtClean="0">
                <a:solidFill>
                  <a:srgbClr val="FF0000"/>
                </a:solidFill>
                <a:latin typeface="Calibri" pitchFamily="34" charset="0"/>
                <a:cs typeface="Calibri" pitchFamily="34" charset="0"/>
              </a:rPr>
              <a:t>C</a:t>
            </a:r>
            <a:endParaRPr lang="tr-TR" sz="2000" b="1" i="1" dirty="0">
              <a:solidFill>
                <a:srgbClr val="FF0000"/>
              </a:solidFill>
              <a:latin typeface="Calibri" pitchFamily="34" charset="0"/>
              <a:cs typeface="Calibri" pitchFamily="34" charset="0"/>
            </a:endParaRPr>
          </a:p>
          <a:p>
            <a:pPr marL="1731600" lvl="3" indent="-252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Tehlikeli </a:t>
            </a:r>
            <a:r>
              <a:rPr lang="tr-TR" sz="2000" b="1" i="1" dirty="0" smtClean="0">
                <a:solidFill>
                  <a:srgbClr val="000000"/>
                </a:solidFill>
                <a:latin typeface="Calibri" pitchFamily="34" charset="0"/>
                <a:cs typeface="Calibri" pitchFamily="34" charset="0"/>
              </a:rPr>
              <a:t>işyerleri		</a:t>
            </a:r>
            <a:r>
              <a:rPr lang="tr-TR" sz="2000" b="1" i="1" dirty="0" smtClean="0">
                <a:solidFill>
                  <a:srgbClr val="FF0000"/>
                </a:solidFill>
                <a:latin typeface="Calibri" pitchFamily="34" charset="0"/>
                <a:cs typeface="Calibri" pitchFamily="34" charset="0"/>
              </a:rPr>
              <a:t>B</a:t>
            </a:r>
            <a:endParaRPr lang="tr-TR" sz="2000" b="1" i="1" dirty="0">
              <a:solidFill>
                <a:srgbClr val="FF0000"/>
              </a:solidFill>
              <a:latin typeface="Calibri" pitchFamily="34" charset="0"/>
              <a:cs typeface="Calibri" pitchFamily="34" charset="0"/>
            </a:endParaRPr>
          </a:p>
          <a:p>
            <a:pPr marL="1731600" lvl="3" indent="-252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Çok tehlikeli </a:t>
            </a:r>
            <a:r>
              <a:rPr lang="tr-TR" sz="2000" b="1" i="1" dirty="0" smtClean="0">
                <a:solidFill>
                  <a:srgbClr val="000000"/>
                </a:solidFill>
                <a:latin typeface="Calibri" pitchFamily="34" charset="0"/>
                <a:cs typeface="Calibri" pitchFamily="34" charset="0"/>
              </a:rPr>
              <a:t>işyerleri	</a:t>
            </a:r>
            <a:r>
              <a:rPr lang="tr-TR" sz="2000" b="1" i="1" dirty="0" smtClean="0">
                <a:solidFill>
                  <a:srgbClr val="FF0000"/>
                </a:solidFill>
                <a:latin typeface="Calibri" pitchFamily="34" charset="0"/>
                <a:cs typeface="Calibri" pitchFamily="34" charset="0"/>
              </a:rPr>
              <a:t>A</a:t>
            </a:r>
            <a:endParaRPr lang="tr-TR" sz="2000" b="1" i="1" dirty="0">
              <a:solidFill>
                <a:srgbClr val="FF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İSG açısından, yapılan işin özelliği, işin her safhasında kullanılan veya ortaya çıkan maddeler, iş ekipmanı, üretim yöntem ve şekilleri, çalışma ortam ve şartları ile ilgili diğer hususlar dikkate alınarak yapılan işyeri sınıflamasıdır.</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3610777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2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Tehlikeli </a:t>
            </a:r>
            <a:r>
              <a:rPr lang="tr-TR" sz="2000" b="1" i="1" dirty="0">
                <a:solidFill>
                  <a:srgbClr val="000000"/>
                </a:solidFill>
                <a:latin typeface="Calibri" pitchFamily="34" charset="0"/>
                <a:cs typeface="Calibri" pitchFamily="34" charset="0"/>
              </a:rPr>
              <a:t>bir </a:t>
            </a:r>
            <a:r>
              <a:rPr lang="tr-TR" sz="2000" b="1" i="1" dirty="0" smtClean="0">
                <a:solidFill>
                  <a:srgbClr val="000000"/>
                </a:solidFill>
                <a:latin typeface="Calibri" pitchFamily="34" charset="0"/>
                <a:cs typeface="Calibri" pitchFamily="34" charset="0"/>
              </a:rPr>
              <a:t>olayın </a:t>
            </a:r>
            <a:r>
              <a:rPr lang="tr-TR" sz="2000" b="1" i="1" dirty="0">
                <a:solidFill>
                  <a:srgbClr val="000000"/>
                </a:solidFill>
                <a:latin typeface="Calibri" pitchFamily="34" charset="0"/>
                <a:cs typeface="Calibri" pitchFamily="34" charset="0"/>
              </a:rPr>
              <a:t>meydana gelme </a:t>
            </a:r>
            <a:r>
              <a:rPr lang="tr-TR" sz="2000" b="1" i="1" dirty="0" smtClean="0">
                <a:solidFill>
                  <a:srgbClr val="6B9B1A"/>
                </a:solidFill>
                <a:latin typeface="Calibri" pitchFamily="34" charset="0"/>
                <a:cs typeface="Calibri" pitchFamily="34" charset="0"/>
              </a:rPr>
              <a:t>olasılığı</a:t>
            </a:r>
            <a:r>
              <a:rPr lang="tr-TR" sz="2000" b="1" i="1" dirty="0" smtClean="0">
                <a:solidFill>
                  <a:srgbClr val="000000"/>
                </a:solidFill>
                <a:latin typeface="Calibri" pitchFamily="34" charset="0"/>
                <a:cs typeface="Calibri" pitchFamily="34" charset="0"/>
              </a:rPr>
              <a:t> ile </a:t>
            </a:r>
            <a:r>
              <a:rPr lang="tr-TR" sz="2000" b="1" i="1" dirty="0">
                <a:solidFill>
                  <a:srgbClr val="000000"/>
                </a:solidFill>
                <a:latin typeface="Calibri" pitchFamily="34" charset="0"/>
                <a:cs typeface="Calibri" pitchFamily="34" charset="0"/>
              </a:rPr>
              <a:t>zarar verme </a:t>
            </a:r>
            <a:r>
              <a:rPr lang="tr-TR" sz="2000" b="1" i="1" dirty="0" smtClean="0">
                <a:solidFill>
                  <a:srgbClr val="6B9B1A"/>
                </a:solidFill>
                <a:latin typeface="Calibri" pitchFamily="34" charset="0"/>
                <a:cs typeface="Calibri" pitchFamily="34" charset="0"/>
              </a:rPr>
              <a:t>şiddetinin</a:t>
            </a:r>
            <a:r>
              <a:rPr lang="tr-TR" sz="2000" b="1" i="1" dirty="0" smtClean="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bileşke</a:t>
            </a:r>
            <a:r>
              <a:rPr lang="tr-TR" sz="2000" b="1" i="1" dirty="0">
                <a:solidFill>
                  <a:srgbClr val="000000"/>
                </a:solidFill>
                <a:latin typeface="Calibri" pitchFamily="34" charset="0"/>
                <a:cs typeface="Calibri" pitchFamily="34" charset="0"/>
              </a:rPr>
              <a:t>sidir.</a:t>
            </a:r>
          </a:p>
          <a:p>
            <a:pPr algn="ctr">
              <a:spcAft>
                <a:spcPts val="0"/>
              </a:spcAft>
              <a:buClr>
                <a:srgbClr val="292929"/>
              </a:buClr>
              <a:defRPr/>
            </a:pPr>
            <a:endParaRPr lang="tr-TR" sz="2000" b="1" i="1" dirty="0" smtClean="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4181303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AÇIKLAMALAR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4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Risk Nedir? </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Gerçekleşmiş bir olayın olasılık ve şiddeti</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Ortada </a:t>
            </a:r>
            <a:r>
              <a:rPr lang="tr-TR" sz="2000" b="1" i="1" dirty="0">
                <a:solidFill>
                  <a:srgbClr val="000000"/>
                </a:solidFill>
                <a:latin typeface="Calibri" pitchFamily="34" charset="0"/>
                <a:cs typeface="Calibri" pitchFamily="34" charset="0"/>
              </a:rPr>
              <a:t>zarar </a:t>
            </a:r>
            <a:r>
              <a:rPr lang="tr-TR" sz="2000" b="1" i="1" dirty="0" smtClean="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hasar </a:t>
            </a:r>
            <a:r>
              <a:rPr lang="tr-TR" sz="2000" b="1" i="1" dirty="0" smtClean="0">
                <a:solidFill>
                  <a:srgbClr val="000000"/>
                </a:solidFill>
                <a:latin typeface="Calibri" pitchFamily="34" charset="0"/>
                <a:cs typeface="Calibri" pitchFamily="34" charset="0"/>
              </a:rPr>
              <a:t>vardır. Olay gerçekleşmiştir.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Benzer kavramlar;</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Olasılık=Şiddet</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Şiddet=Zararın Derecesi</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3488502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İHTİMAL (OLASILIK-OLABİLİRLİK)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SKALASI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2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graphicFrame>
        <p:nvGraphicFramePr>
          <p:cNvPr id="2" name="Tablo 1"/>
          <p:cNvGraphicFramePr>
            <a:graphicFrameLocks noGrp="1"/>
          </p:cNvGraphicFramePr>
          <p:nvPr>
            <p:extLst>
              <p:ext uri="{D42A27DB-BD31-4B8C-83A1-F6EECF244321}">
                <p14:modId xmlns:p14="http://schemas.microsoft.com/office/powerpoint/2010/main" val="653225203"/>
              </p:ext>
            </p:extLst>
          </p:nvPr>
        </p:nvGraphicFramePr>
        <p:xfrm>
          <a:off x="2686367" y="1941620"/>
          <a:ext cx="6105208" cy="3424128"/>
        </p:xfrm>
        <a:graphic>
          <a:graphicData uri="http://schemas.openxmlformats.org/drawingml/2006/table">
            <a:tbl>
              <a:tblPr firstRow="1" firstCol="1" bandRow="1"/>
              <a:tblGrid>
                <a:gridCol w="533410"/>
                <a:gridCol w="2631828"/>
                <a:gridCol w="2939970"/>
              </a:tblGrid>
              <a:tr h="570688">
                <a:tc>
                  <a:txBody>
                    <a:bodyPr/>
                    <a:lstStyle/>
                    <a:p>
                      <a:pPr algn="ctr">
                        <a:spcAft>
                          <a:spcPts val="0"/>
                        </a:spcAft>
                      </a:pPr>
                      <a:r>
                        <a:rPr lang="tr-TR" sz="1800" b="1" i="1" dirty="0">
                          <a:effectLst/>
                          <a:latin typeface="Calibri"/>
                          <a:ea typeface="Times New Roman"/>
                          <a:cs typeface="Times New Roman"/>
                        </a:rPr>
                        <a:t>SN</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tr-TR" sz="1800" b="1" i="1" dirty="0">
                          <a:effectLst/>
                          <a:latin typeface="Calibri"/>
                          <a:ea typeface="Times New Roman"/>
                          <a:cs typeface="Times New Roman"/>
                        </a:rPr>
                        <a:t>NİCEL DEĞERLER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tr-TR" sz="1800" b="1" i="1" dirty="0">
                          <a:effectLst/>
                          <a:latin typeface="Calibri"/>
                          <a:ea typeface="Times New Roman"/>
                          <a:cs typeface="Times New Roman"/>
                        </a:rPr>
                        <a:t>NİTEL DEĞERLER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570688">
                <a:tc>
                  <a:txBody>
                    <a:bodyPr/>
                    <a:lstStyle/>
                    <a:p>
                      <a:pPr algn="ctr">
                        <a:spcAft>
                          <a:spcPts val="0"/>
                        </a:spcAft>
                      </a:pPr>
                      <a:r>
                        <a:rPr lang="tr-TR" sz="1800" b="1" i="1">
                          <a:effectLst/>
                          <a:latin typeface="Calibri"/>
                          <a:ea typeface="Times New Roman"/>
                          <a:cs typeface="Times New Roman"/>
                        </a:rPr>
                        <a:t>1</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i="1" dirty="0">
                          <a:effectLst/>
                          <a:latin typeface="Calibri"/>
                          <a:ea typeface="Times New Roman"/>
                          <a:cs typeface="Times New Roman"/>
                        </a:rPr>
                        <a:t>Çok </a:t>
                      </a:r>
                      <a:r>
                        <a:rPr lang="tr-TR" sz="1800" i="1" dirty="0" smtClean="0">
                          <a:effectLst/>
                          <a:latin typeface="Calibri"/>
                          <a:ea typeface="Times New Roman"/>
                          <a:cs typeface="Times New Roman"/>
                        </a:rPr>
                        <a:t>küçük (1)</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i="1" dirty="0">
                          <a:effectLst/>
                          <a:latin typeface="Calibri"/>
                          <a:ea typeface="Times New Roman"/>
                          <a:cs typeface="Times New Roman"/>
                        </a:rPr>
                        <a:t>Yılda bir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70688">
                <a:tc>
                  <a:txBody>
                    <a:bodyPr/>
                    <a:lstStyle/>
                    <a:p>
                      <a:pPr algn="ctr">
                        <a:spcAft>
                          <a:spcPts val="0"/>
                        </a:spcAft>
                      </a:pPr>
                      <a:r>
                        <a:rPr lang="tr-TR" sz="1800" b="1" i="1">
                          <a:effectLst/>
                          <a:latin typeface="Calibri"/>
                          <a:ea typeface="Times New Roman"/>
                          <a:cs typeface="Times New Roman"/>
                        </a:rPr>
                        <a:t>2</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800" i="1" dirty="0" smtClean="0">
                          <a:effectLst/>
                          <a:latin typeface="Calibri"/>
                          <a:ea typeface="Times New Roman"/>
                          <a:cs typeface="Times New Roman"/>
                        </a:rPr>
                        <a:t>Küçük (2)</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800" i="1" dirty="0">
                          <a:effectLst/>
                          <a:latin typeface="Calibri"/>
                          <a:ea typeface="Times New Roman"/>
                          <a:cs typeface="Times New Roman"/>
                        </a:rPr>
                        <a:t>Üç ayda bir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70688">
                <a:tc>
                  <a:txBody>
                    <a:bodyPr/>
                    <a:lstStyle/>
                    <a:p>
                      <a:pPr algn="ctr">
                        <a:spcAft>
                          <a:spcPts val="0"/>
                        </a:spcAft>
                      </a:pPr>
                      <a:r>
                        <a:rPr lang="tr-TR" sz="1800" b="1" i="1" dirty="0">
                          <a:effectLst/>
                          <a:latin typeface="Calibri"/>
                          <a:ea typeface="Times New Roman"/>
                          <a:cs typeface="Times New Roman"/>
                        </a:rPr>
                        <a:t>3</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i="1" dirty="0" smtClean="0">
                          <a:effectLst/>
                          <a:latin typeface="Calibri"/>
                          <a:ea typeface="Times New Roman"/>
                          <a:cs typeface="Times New Roman"/>
                        </a:rPr>
                        <a:t>Orta (3)</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i="1" dirty="0">
                          <a:effectLst/>
                          <a:latin typeface="Calibri"/>
                          <a:ea typeface="Times New Roman"/>
                          <a:cs typeface="Times New Roman"/>
                        </a:rPr>
                        <a:t>Ayda bir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70688">
                <a:tc>
                  <a:txBody>
                    <a:bodyPr/>
                    <a:lstStyle/>
                    <a:p>
                      <a:pPr algn="ctr">
                        <a:spcAft>
                          <a:spcPts val="0"/>
                        </a:spcAft>
                      </a:pPr>
                      <a:r>
                        <a:rPr lang="tr-TR" sz="1800" b="1" i="1">
                          <a:effectLst/>
                          <a:latin typeface="Calibri"/>
                          <a:ea typeface="Times New Roman"/>
                          <a:cs typeface="Times New Roman"/>
                        </a:rPr>
                        <a:t>4</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800" i="1" dirty="0" smtClean="0">
                          <a:effectLst/>
                          <a:latin typeface="Calibri"/>
                          <a:ea typeface="Times New Roman"/>
                          <a:cs typeface="Times New Roman"/>
                        </a:rPr>
                        <a:t>Yüksek (4)</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800" i="1" dirty="0">
                          <a:effectLst/>
                          <a:latin typeface="Calibri"/>
                          <a:ea typeface="Times New Roman"/>
                          <a:cs typeface="Times New Roman"/>
                        </a:rPr>
                        <a:t>Haftada bir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70688">
                <a:tc>
                  <a:txBody>
                    <a:bodyPr/>
                    <a:lstStyle/>
                    <a:p>
                      <a:pPr algn="ctr">
                        <a:spcAft>
                          <a:spcPts val="0"/>
                        </a:spcAft>
                      </a:pPr>
                      <a:r>
                        <a:rPr lang="tr-TR" sz="1800" b="1" i="1">
                          <a:effectLst/>
                          <a:latin typeface="Calibri"/>
                          <a:ea typeface="Times New Roman"/>
                          <a:cs typeface="Times New Roman"/>
                        </a:rPr>
                        <a:t>5</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i="1" dirty="0">
                          <a:effectLst/>
                          <a:latin typeface="Calibri"/>
                          <a:ea typeface="Times New Roman"/>
                          <a:cs typeface="Times New Roman"/>
                        </a:rPr>
                        <a:t>Çok </a:t>
                      </a:r>
                      <a:r>
                        <a:rPr lang="tr-TR" sz="1800" i="1" dirty="0" smtClean="0">
                          <a:effectLst/>
                          <a:latin typeface="Calibri"/>
                          <a:ea typeface="Times New Roman"/>
                          <a:cs typeface="Times New Roman"/>
                        </a:rPr>
                        <a:t>yüksek (5)</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i="1" dirty="0">
                          <a:effectLst/>
                          <a:latin typeface="Calibri"/>
                          <a:ea typeface="Times New Roman"/>
                          <a:cs typeface="Times New Roman"/>
                        </a:rPr>
                        <a:t>Her gün</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185377472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SONUÇ (ŞİDDET) SKALASI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2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graphicFrame>
        <p:nvGraphicFramePr>
          <p:cNvPr id="2" name="Tablo 1"/>
          <p:cNvGraphicFramePr>
            <a:graphicFrameLocks noGrp="1"/>
          </p:cNvGraphicFramePr>
          <p:nvPr>
            <p:extLst>
              <p:ext uri="{D42A27DB-BD31-4B8C-83A1-F6EECF244321}">
                <p14:modId xmlns:p14="http://schemas.microsoft.com/office/powerpoint/2010/main" val="3791400957"/>
              </p:ext>
            </p:extLst>
          </p:nvPr>
        </p:nvGraphicFramePr>
        <p:xfrm>
          <a:off x="2686367" y="1941620"/>
          <a:ext cx="6105208" cy="3424128"/>
        </p:xfrm>
        <a:graphic>
          <a:graphicData uri="http://schemas.openxmlformats.org/drawingml/2006/table">
            <a:tbl>
              <a:tblPr firstRow="1" firstCol="1" bandRow="1"/>
              <a:tblGrid>
                <a:gridCol w="533410"/>
                <a:gridCol w="2295198"/>
                <a:gridCol w="3276600"/>
              </a:tblGrid>
              <a:tr h="400978">
                <a:tc>
                  <a:txBody>
                    <a:bodyPr/>
                    <a:lstStyle/>
                    <a:p>
                      <a:pPr algn="ctr">
                        <a:spcAft>
                          <a:spcPts val="0"/>
                        </a:spcAft>
                      </a:pPr>
                      <a:r>
                        <a:rPr lang="tr-TR" sz="1800" b="1" i="1" dirty="0">
                          <a:effectLst/>
                          <a:latin typeface="Calibri"/>
                          <a:ea typeface="Times New Roman"/>
                          <a:cs typeface="Times New Roman"/>
                        </a:rPr>
                        <a:t>SN</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tr-TR" sz="1800" b="1" i="1" dirty="0">
                          <a:effectLst/>
                          <a:latin typeface="Calibri"/>
                          <a:ea typeface="Times New Roman"/>
                          <a:cs typeface="Times New Roman"/>
                        </a:rPr>
                        <a:t>NİCEL DEĞERLER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tr-TR" sz="1800" b="1" i="1" dirty="0">
                          <a:effectLst/>
                          <a:latin typeface="Calibri"/>
                          <a:ea typeface="Times New Roman"/>
                          <a:cs typeface="Times New Roman"/>
                        </a:rPr>
                        <a:t>NİTEL DEĞERLER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604630">
                <a:tc>
                  <a:txBody>
                    <a:bodyPr/>
                    <a:lstStyle/>
                    <a:p>
                      <a:pPr algn="ctr">
                        <a:spcAft>
                          <a:spcPts val="0"/>
                        </a:spcAft>
                      </a:pPr>
                      <a:r>
                        <a:rPr lang="tr-TR" sz="1800" b="1" i="1">
                          <a:effectLst/>
                          <a:latin typeface="Calibri"/>
                          <a:ea typeface="Times New Roman"/>
                          <a:cs typeface="Times New Roman"/>
                        </a:rPr>
                        <a:t>1</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b="0" i="1" dirty="0">
                          <a:effectLst/>
                          <a:latin typeface="Calibri"/>
                          <a:ea typeface="Times New Roman"/>
                          <a:cs typeface="Times New Roman"/>
                        </a:rPr>
                        <a:t>Çok </a:t>
                      </a:r>
                      <a:r>
                        <a:rPr lang="tr-TR" sz="1800" b="0" i="1" dirty="0" smtClean="0">
                          <a:effectLst/>
                          <a:latin typeface="Calibri"/>
                          <a:ea typeface="Times New Roman"/>
                          <a:cs typeface="Times New Roman"/>
                        </a:rPr>
                        <a:t>hafif (1)</a:t>
                      </a:r>
                      <a:endParaRPr lang="tr-TR" sz="1800" b="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tr-TR" sz="1800" i="1" dirty="0">
                          <a:effectLst/>
                          <a:latin typeface="Calibri"/>
                          <a:ea typeface="Times New Roman"/>
                          <a:cs typeface="Times New Roman"/>
                        </a:rPr>
                        <a:t>İş saati kaybı yok, ilkyardım gerektiren</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04630">
                <a:tc>
                  <a:txBody>
                    <a:bodyPr/>
                    <a:lstStyle/>
                    <a:p>
                      <a:pPr algn="ctr">
                        <a:spcAft>
                          <a:spcPts val="0"/>
                        </a:spcAft>
                      </a:pPr>
                      <a:r>
                        <a:rPr lang="tr-TR" sz="1800" b="1" i="1">
                          <a:effectLst/>
                          <a:latin typeface="Calibri"/>
                          <a:ea typeface="Times New Roman"/>
                          <a:cs typeface="Times New Roman"/>
                        </a:rPr>
                        <a:t>2</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800" b="0" i="1" dirty="0" smtClean="0">
                          <a:effectLst/>
                          <a:latin typeface="Calibri"/>
                          <a:ea typeface="Times New Roman"/>
                          <a:cs typeface="Times New Roman"/>
                        </a:rPr>
                        <a:t>Hafif (2)</a:t>
                      </a:r>
                      <a:endParaRPr lang="tr-TR" sz="1800" b="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tr-TR" sz="1800" i="1" dirty="0">
                          <a:effectLst/>
                          <a:latin typeface="Calibri"/>
                          <a:ea typeface="Times New Roman"/>
                          <a:cs typeface="Times New Roman"/>
                        </a:rPr>
                        <a:t>İş günü kaybı yok, ilk yardım gerektiren</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4630">
                <a:tc>
                  <a:txBody>
                    <a:bodyPr/>
                    <a:lstStyle/>
                    <a:p>
                      <a:pPr algn="ctr">
                        <a:spcAft>
                          <a:spcPts val="0"/>
                        </a:spcAft>
                      </a:pPr>
                      <a:r>
                        <a:rPr lang="tr-TR" sz="1800" b="1" i="1">
                          <a:effectLst/>
                          <a:latin typeface="Calibri"/>
                          <a:ea typeface="Times New Roman"/>
                          <a:cs typeface="Times New Roman"/>
                        </a:rPr>
                        <a:t>3</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b="0" i="1" dirty="0" smtClean="0">
                          <a:effectLst/>
                          <a:latin typeface="Calibri"/>
                          <a:ea typeface="Times New Roman"/>
                          <a:cs typeface="Times New Roman"/>
                        </a:rPr>
                        <a:t>Ciddi (3)</a:t>
                      </a:r>
                      <a:endParaRPr lang="tr-TR" sz="1800" b="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tr-TR" sz="1800" i="1" dirty="0">
                          <a:effectLst/>
                          <a:latin typeface="Calibri"/>
                          <a:ea typeface="Times New Roman"/>
                          <a:cs typeface="Times New Roman"/>
                        </a:rPr>
                        <a:t>Hafif yaralanma, tedavi gerekir</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04630">
                <a:tc>
                  <a:txBody>
                    <a:bodyPr/>
                    <a:lstStyle/>
                    <a:p>
                      <a:pPr algn="ctr">
                        <a:spcAft>
                          <a:spcPts val="0"/>
                        </a:spcAft>
                      </a:pPr>
                      <a:r>
                        <a:rPr lang="tr-TR" sz="1800" b="1" i="1">
                          <a:effectLst/>
                          <a:latin typeface="Calibri"/>
                          <a:ea typeface="Times New Roman"/>
                          <a:cs typeface="Times New Roman"/>
                        </a:rPr>
                        <a:t>4</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800" b="0" i="1" dirty="0">
                          <a:effectLst/>
                          <a:latin typeface="Calibri"/>
                          <a:ea typeface="Times New Roman"/>
                          <a:cs typeface="Times New Roman"/>
                        </a:rPr>
                        <a:t>Çok </a:t>
                      </a:r>
                      <a:r>
                        <a:rPr lang="tr-TR" sz="1800" b="0" i="1" dirty="0" smtClean="0">
                          <a:effectLst/>
                          <a:latin typeface="Calibri"/>
                          <a:ea typeface="Times New Roman"/>
                          <a:cs typeface="Times New Roman"/>
                        </a:rPr>
                        <a:t>ciddi (4)</a:t>
                      </a:r>
                      <a:endParaRPr lang="tr-TR" sz="1800" b="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r>
                        <a:rPr lang="tr-TR" sz="1800" i="1" dirty="0">
                          <a:effectLst/>
                          <a:latin typeface="Calibri"/>
                          <a:ea typeface="Times New Roman"/>
                          <a:cs typeface="Times New Roman"/>
                        </a:rPr>
                        <a:t>Ölüm, Ciddi yaralanma, meslek hastalığı</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4630">
                <a:tc>
                  <a:txBody>
                    <a:bodyPr/>
                    <a:lstStyle/>
                    <a:p>
                      <a:pPr algn="ctr">
                        <a:spcAft>
                          <a:spcPts val="0"/>
                        </a:spcAft>
                      </a:pPr>
                      <a:r>
                        <a:rPr lang="tr-TR" sz="1800" b="1" i="1">
                          <a:effectLst/>
                          <a:latin typeface="Calibri"/>
                          <a:ea typeface="Times New Roman"/>
                          <a:cs typeface="Times New Roman"/>
                        </a:rPr>
                        <a:t>5</a:t>
                      </a:r>
                      <a:endParaRPr lang="tr-TR" sz="1800" i="1">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800" b="0" i="1" dirty="0" smtClean="0">
                          <a:effectLst/>
                          <a:latin typeface="Calibri"/>
                          <a:ea typeface="Times New Roman"/>
                          <a:cs typeface="Times New Roman"/>
                        </a:rPr>
                        <a:t>Felaket (5)</a:t>
                      </a:r>
                      <a:endParaRPr lang="tr-TR" sz="1800" b="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r>
                        <a:rPr lang="tr-TR" sz="1800" i="1" dirty="0">
                          <a:effectLst/>
                          <a:latin typeface="Calibri"/>
                          <a:ea typeface="Times New Roman"/>
                          <a:cs typeface="Times New Roman"/>
                        </a:rPr>
                        <a:t>Birden çok ölüm, sürekli iş göremezlik</a:t>
                      </a:r>
                      <a:endParaRPr lang="tr-TR" sz="1800" i="1" dirty="0">
                        <a:effectLst/>
                        <a:latin typeface="Comic Sans MS"/>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24063120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 &amp; RD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Tehlikeden </a:t>
            </a:r>
            <a:r>
              <a:rPr lang="tr-TR" sz="2000" b="1" i="1" dirty="0">
                <a:solidFill>
                  <a:srgbClr val="000000"/>
                </a:solidFill>
                <a:latin typeface="Calibri" pitchFamily="34" charset="0"/>
                <a:cs typeface="Calibri" pitchFamily="34" charset="0"/>
              </a:rPr>
              <a:t>kaynaklanacak </a:t>
            </a:r>
            <a:r>
              <a:rPr lang="tr-TR" sz="2000" i="1" dirty="0" smtClean="0">
                <a:solidFill>
                  <a:srgbClr val="000000"/>
                </a:solidFill>
                <a:latin typeface="Calibri" pitchFamily="34" charset="0"/>
                <a:cs typeface="Calibri" pitchFamily="34" charset="0"/>
              </a:rPr>
              <a:t>kayıp</a:t>
            </a:r>
            <a:r>
              <a:rPr lang="tr-TR" sz="2000" i="1" dirty="0">
                <a:solidFill>
                  <a:srgbClr val="000000"/>
                </a:solidFill>
                <a:latin typeface="Calibri" pitchFamily="34" charset="0"/>
                <a:cs typeface="Calibri" pitchFamily="34" charset="0"/>
              </a:rPr>
              <a:t>, yaralanma ya da </a:t>
            </a:r>
            <a:r>
              <a:rPr lang="tr-TR" sz="2000" i="1" dirty="0" smtClean="0">
                <a:solidFill>
                  <a:srgbClr val="000000"/>
                </a:solidFill>
                <a:latin typeface="Calibri" pitchFamily="34" charset="0"/>
                <a:cs typeface="Calibri" pitchFamily="34" charset="0"/>
              </a:rPr>
              <a:t>başka </a:t>
            </a:r>
            <a:r>
              <a:rPr lang="tr-TR" sz="2000" b="1" i="1" dirty="0">
                <a:solidFill>
                  <a:srgbClr val="000000"/>
                </a:solidFill>
                <a:latin typeface="Calibri" pitchFamily="34" charset="0"/>
                <a:cs typeface="Calibri" pitchFamily="34" charset="0"/>
              </a:rPr>
              <a:t>zararlı </a:t>
            </a:r>
            <a:r>
              <a:rPr lang="tr-TR" sz="2000" b="1" i="1" dirty="0" smtClean="0">
                <a:solidFill>
                  <a:srgbClr val="000000"/>
                </a:solidFill>
                <a:latin typeface="Calibri" pitchFamily="34" charset="0"/>
                <a:cs typeface="Calibri" pitchFamily="34" charset="0"/>
              </a:rPr>
              <a:t>sonuç </a:t>
            </a:r>
            <a:r>
              <a:rPr lang="tr-TR" sz="2000" b="1" i="1" dirty="0">
                <a:solidFill>
                  <a:srgbClr val="000000"/>
                </a:solidFill>
                <a:latin typeface="Calibri" pitchFamily="34" charset="0"/>
                <a:cs typeface="Calibri" pitchFamily="34" charset="0"/>
              </a:rPr>
              <a:t>meydana gelme </a:t>
            </a:r>
            <a:r>
              <a:rPr lang="tr-TR" sz="2000" b="1" i="1" dirty="0" smtClean="0">
                <a:solidFill>
                  <a:srgbClr val="C00000"/>
                </a:solidFill>
                <a:latin typeface="Calibri" pitchFamily="34" charset="0"/>
                <a:cs typeface="Calibri" pitchFamily="34" charset="0"/>
              </a:rPr>
              <a:t>ihtimali</a:t>
            </a:r>
            <a:r>
              <a:rPr lang="tr-TR" sz="2000" b="1" i="1" dirty="0" smtClean="0">
                <a:solidFill>
                  <a:srgbClr val="000000"/>
                </a:solidFill>
                <a:latin typeface="Calibri" pitchFamily="34" charset="0"/>
                <a:cs typeface="Calibri" pitchFamily="34" charset="0"/>
              </a:rPr>
              <a:t>dir.</a:t>
            </a:r>
          </a:p>
          <a:p>
            <a:pPr algn="ctr">
              <a:spcAft>
                <a:spcPts val="0"/>
              </a:spcAft>
              <a:buClr>
                <a:srgbClr val="292929"/>
              </a:buClr>
              <a:defRPr/>
            </a:pPr>
            <a:endParaRPr lang="tr-TR" sz="12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FFFFFF">
                    <a:lumMod val="50000"/>
                  </a:srgbClr>
                </a:solidFill>
                <a:latin typeface="Calibri" pitchFamily="34" charset="0"/>
                <a:cs typeface="Calibri" pitchFamily="34" charset="0"/>
              </a:rPr>
              <a:t>---------------------------------------------------------------------------</a:t>
            </a:r>
            <a:endParaRPr lang="tr-TR" sz="2000" b="1" i="1" dirty="0">
              <a:solidFill>
                <a:srgbClr val="FFFFFF">
                  <a:lumMod val="50000"/>
                </a:srgbClr>
              </a:solidFill>
              <a:latin typeface="Calibri" pitchFamily="34" charset="0"/>
              <a:cs typeface="Calibri" pitchFamily="34" charset="0"/>
            </a:endParaRPr>
          </a:p>
          <a:p>
            <a:pPr algn="ctr">
              <a:spcAft>
                <a:spcPts val="0"/>
              </a:spcAft>
              <a:buClr>
                <a:srgbClr val="292929"/>
              </a:buClr>
              <a:defRPr/>
            </a:pPr>
            <a:endParaRPr lang="tr-TR" sz="12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Tehlikeden kaynaklanacak </a:t>
            </a:r>
            <a:r>
              <a:rPr lang="tr-TR" sz="2000" b="1" i="1" dirty="0" smtClean="0">
                <a:solidFill>
                  <a:srgbClr val="C00000"/>
                </a:solidFill>
                <a:latin typeface="Calibri" pitchFamily="34" charset="0"/>
                <a:cs typeface="Calibri" pitchFamily="34" charset="0"/>
              </a:rPr>
              <a:t>zararlı</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sonuç meydana gelme </a:t>
            </a:r>
            <a:r>
              <a:rPr lang="tr-TR" sz="2000" b="1" i="1" dirty="0">
                <a:solidFill>
                  <a:srgbClr val="C00000"/>
                </a:solidFill>
                <a:latin typeface="Calibri" pitchFamily="34" charset="0"/>
                <a:cs typeface="Calibri" pitchFamily="34" charset="0"/>
              </a:rPr>
              <a:t>ihtimal</a:t>
            </a:r>
            <a:r>
              <a:rPr lang="tr-TR" sz="2000" b="1" i="1" dirty="0">
                <a:solidFill>
                  <a:srgbClr val="000000"/>
                </a:solidFill>
                <a:latin typeface="Calibri" pitchFamily="34" charset="0"/>
                <a:cs typeface="Calibri" pitchFamily="34" charset="0"/>
              </a:rPr>
              <a:t>idir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r>
              <a:rPr lang="tr-TR" sz="2000" b="1" i="1" dirty="0">
                <a:solidFill>
                  <a:srgbClr val="FFFFFF">
                    <a:lumMod val="50000"/>
                  </a:srgbClr>
                </a:solidFill>
                <a:latin typeface="Calibri" pitchFamily="34" charset="0"/>
                <a:cs typeface="Calibri" pitchFamily="34" charset="0"/>
              </a:rPr>
              <a:t>---------------------------------------------------------------------------</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Zararlı sonuç oluşma ihtimali</a:t>
            </a:r>
          </a:p>
          <a:p>
            <a:pPr algn="ctr">
              <a:spcAft>
                <a:spcPts val="0"/>
              </a:spcAft>
              <a:buClr>
                <a:srgbClr val="292929"/>
              </a:buClr>
              <a:defRPr/>
            </a:pPr>
            <a:r>
              <a:rPr lang="tr-TR" sz="2000" b="1" i="1" dirty="0">
                <a:solidFill>
                  <a:srgbClr val="000000"/>
                </a:solidFill>
                <a:latin typeface="Calibri" pitchFamily="34" charset="0"/>
                <a:cs typeface="Calibri" pitchFamily="34" charset="0"/>
              </a:rPr>
              <a:t>Tehlikeden </a:t>
            </a:r>
            <a:r>
              <a:rPr lang="tr-TR" sz="2000" b="1" i="1" dirty="0" smtClean="0">
                <a:solidFill>
                  <a:srgbClr val="000000"/>
                </a:solidFill>
                <a:latin typeface="Calibri" pitchFamily="34" charset="0"/>
                <a:cs typeface="Calibri" pitchFamily="34" charset="0"/>
              </a:rPr>
              <a:t>kaza </a:t>
            </a:r>
            <a:r>
              <a:rPr lang="tr-TR" sz="2000" b="1" i="1" dirty="0">
                <a:solidFill>
                  <a:srgbClr val="000000"/>
                </a:solidFill>
                <a:latin typeface="Calibri" pitchFamily="34" charset="0"/>
                <a:cs typeface="Calibri" pitchFamily="34" charset="0"/>
              </a:rPr>
              <a:t>oluşma </a:t>
            </a:r>
            <a:r>
              <a:rPr lang="tr-TR" sz="2000" b="1" i="1" dirty="0" smtClean="0">
                <a:solidFill>
                  <a:srgbClr val="000000"/>
                </a:solidFill>
                <a:latin typeface="Calibri" pitchFamily="34" charset="0"/>
                <a:cs typeface="Calibri" pitchFamily="34" charset="0"/>
              </a:rPr>
              <a:t>ihtimali</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3252822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22" name="Grup 21"/>
          <p:cNvGrpSpPr/>
          <p:nvPr/>
        </p:nvGrpSpPr>
        <p:grpSpPr>
          <a:xfrm>
            <a:off x="82223" y="864612"/>
            <a:ext cx="8475038" cy="612000"/>
            <a:chOff x="345112" y="1447959"/>
            <a:chExt cx="8475038" cy="612000"/>
          </a:xfrm>
        </p:grpSpPr>
        <p:sp>
          <p:nvSpPr>
            <p:cNvPr id="24"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RİSKİN OLASILIĞINI VE ŞİDDETİNİ ETKİLEYEN FAKTÖRLER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graphicFrame>
        <p:nvGraphicFramePr>
          <p:cNvPr id="45" name="Tablo 44"/>
          <p:cNvGraphicFramePr>
            <a:graphicFrameLocks noGrp="1"/>
          </p:cNvGraphicFramePr>
          <p:nvPr>
            <p:extLst>
              <p:ext uri="{D42A27DB-BD31-4B8C-83A1-F6EECF244321}">
                <p14:modId xmlns:p14="http://schemas.microsoft.com/office/powerpoint/2010/main" val="2806866112"/>
              </p:ext>
            </p:extLst>
          </p:nvPr>
        </p:nvGraphicFramePr>
        <p:xfrm>
          <a:off x="25333" y="1661239"/>
          <a:ext cx="1554200" cy="634584"/>
        </p:xfrm>
        <a:graphic>
          <a:graphicData uri="http://schemas.openxmlformats.org/drawingml/2006/table">
            <a:tbl>
              <a:tblPr firstRow="1" bandRow="1">
                <a:tableStyleId>{5C22544A-7EE6-4342-B048-85BDC9FD1C3A}</a:tableStyleId>
              </a:tblPr>
              <a:tblGrid>
                <a:gridCol w="1025842"/>
                <a:gridCol w="528358"/>
              </a:tblGrid>
              <a:tr h="634584">
                <a:tc>
                  <a:txBody>
                    <a:bodyPr/>
                    <a:lstStyle/>
                    <a:p>
                      <a:pPr algn="ctr"/>
                      <a:r>
                        <a:rPr lang="tr-TR" sz="3200" dirty="0" smtClean="0">
                          <a:latin typeface="Calibri" pitchFamily="34" charset="0"/>
                          <a:cs typeface="Calibri" pitchFamily="34" charset="0"/>
                        </a:rPr>
                        <a:t>RİSK</a:t>
                      </a:r>
                      <a:endParaRPr lang="tr-TR" sz="3200" dirty="0">
                        <a:latin typeface="Calibri" pitchFamily="34" charset="0"/>
                        <a:cs typeface="Calibri" pitchFamily="34" charset="0"/>
                      </a:endParaRPr>
                    </a:p>
                  </a:txBody>
                  <a:tcPr anchor="ctr" anchorCtr="1">
                    <a:solidFill>
                      <a:srgbClr val="00B050"/>
                    </a:solidFill>
                  </a:tcPr>
                </a:tc>
                <a:tc>
                  <a:txBody>
                    <a:bodyPr/>
                    <a:lstStyle/>
                    <a:p>
                      <a:pPr algn="ctr"/>
                      <a:r>
                        <a:rPr lang="tr-TR" sz="3200" dirty="0" smtClean="0">
                          <a:solidFill>
                            <a:schemeClr val="tx1"/>
                          </a:solidFill>
                          <a:latin typeface="Calibri" pitchFamily="34" charset="0"/>
                          <a:cs typeface="Calibri" pitchFamily="34" charset="0"/>
                        </a:rPr>
                        <a:t>=</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3090048298"/>
              </p:ext>
            </p:extLst>
          </p:nvPr>
        </p:nvGraphicFramePr>
        <p:xfrm>
          <a:off x="1592942" y="1664416"/>
          <a:ext cx="4101410" cy="634584"/>
        </p:xfrm>
        <a:graphic>
          <a:graphicData uri="http://schemas.openxmlformats.org/drawingml/2006/table">
            <a:tbl>
              <a:tblPr firstRow="1" bandRow="1">
                <a:tableStyleId>{5C22544A-7EE6-4342-B048-85BDC9FD1C3A}</a:tableStyleId>
              </a:tblPr>
              <a:tblGrid>
                <a:gridCol w="3469053"/>
                <a:gridCol w="632357"/>
              </a:tblGrid>
              <a:tr h="634584">
                <a:tc>
                  <a:txBody>
                    <a:bodyPr/>
                    <a:lstStyle/>
                    <a:p>
                      <a:pPr algn="ctr"/>
                      <a:r>
                        <a:rPr lang="tr-TR" sz="3200" dirty="0" smtClean="0">
                          <a:solidFill>
                            <a:srgbClr val="FF0000"/>
                          </a:solidFill>
                          <a:latin typeface="Calibri" pitchFamily="34" charset="0"/>
                          <a:cs typeface="Calibri" pitchFamily="34" charset="0"/>
                        </a:rPr>
                        <a:t>OLASILIK </a:t>
                      </a:r>
                    </a:p>
                  </a:txBody>
                  <a:tcPr anchor="ctr" anchorCtr="1">
                    <a:solidFill>
                      <a:schemeClr val="bg2">
                        <a:lumMod val="60000"/>
                        <a:lumOff val="40000"/>
                      </a:schemeClr>
                    </a:solidFill>
                  </a:tcPr>
                </a:tc>
                <a:tc>
                  <a:txBody>
                    <a:bodyPr/>
                    <a:lstStyle/>
                    <a:p>
                      <a:r>
                        <a:rPr lang="tr-TR" sz="3200" dirty="0" smtClean="0">
                          <a:solidFill>
                            <a:schemeClr val="tx1"/>
                          </a:solidFill>
                          <a:latin typeface="Calibri" pitchFamily="34" charset="0"/>
                          <a:cs typeface="Calibri" pitchFamily="34" charset="0"/>
                        </a:rPr>
                        <a:t>x</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4279932960"/>
              </p:ext>
            </p:extLst>
          </p:nvPr>
        </p:nvGraphicFramePr>
        <p:xfrm>
          <a:off x="5702694" y="1663083"/>
          <a:ext cx="3384156" cy="634584"/>
        </p:xfrm>
        <a:graphic>
          <a:graphicData uri="http://schemas.openxmlformats.org/drawingml/2006/table">
            <a:tbl>
              <a:tblPr firstRow="1" bandRow="1">
                <a:tableStyleId>{5C22544A-7EE6-4342-B048-85BDC9FD1C3A}</a:tableStyleId>
              </a:tblPr>
              <a:tblGrid>
                <a:gridCol w="3384156"/>
              </a:tblGrid>
              <a:tr h="634584">
                <a:tc>
                  <a:txBody>
                    <a:bodyPr/>
                    <a:lstStyle/>
                    <a:p>
                      <a:pPr algn="ctr"/>
                      <a:r>
                        <a:rPr lang="tr-TR" sz="3200" dirty="0" smtClean="0">
                          <a:latin typeface="Calibri" pitchFamily="34" charset="0"/>
                          <a:cs typeface="Calibri" pitchFamily="34" charset="0"/>
                        </a:rPr>
                        <a:t>ŞİDDET </a:t>
                      </a:r>
                    </a:p>
                  </a:txBody>
                  <a:tcPr anchor="ctr" anchorCtr="1">
                    <a:solidFill>
                      <a:schemeClr val="bg2">
                        <a:lumMod val="75000"/>
                      </a:schemeClr>
                    </a:solidFill>
                  </a:tcPr>
                </a:tc>
              </a:tr>
            </a:tbl>
          </a:graphicData>
        </a:graphic>
      </p:graphicFrame>
      <p:sp>
        <p:nvSpPr>
          <p:cNvPr id="51" name="Aşağı Ok 50"/>
          <p:cNvSpPr/>
          <p:nvPr/>
        </p:nvSpPr>
        <p:spPr bwMode="auto">
          <a:xfrm rot="10800000">
            <a:off x="7017049" y="2331603"/>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42" name="Aşağı Ok 41"/>
          <p:cNvSpPr/>
          <p:nvPr/>
        </p:nvSpPr>
        <p:spPr bwMode="auto">
          <a:xfrm rot="10800000">
            <a:off x="2985515" y="2323358"/>
            <a:ext cx="612475" cy="284717"/>
          </a:xfrm>
          <a:prstGeom prst="downArrow">
            <a:avLst/>
          </a:prstGeom>
          <a:solidFill>
            <a:srgbClr val="D3DFE9"/>
          </a:solidFill>
          <a:ln w="158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50" name="Metin kutusu 49"/>
          <p:cNvSpPr txBox="1"/>
          <p:nvPr/>
        </p:nvSpPr>
        <p:spPr>
          <a:xfrm>
            <a:off x="1607633" y="2637082"/>
            <a:ext cx="3316792" cy="307777"/>
          </a:xfrm>
          <a:prstGeom prst="rect">
            <a:avLst/>
          </a:prstGeom>
          <a:noFill/>
          <a:ln>
            <a:solidFill>
              <a:schemeClr val="bg1">
                <a:lumMod val="50000"/>
              </a:schemeClr>
            </a:solidFill>
          </a:ln>
        </p:spPr>
        <p:txBody>
          <a:bodyPr wrap="square" rtlCol="0">
            <a:spAutoFit/>
          </a:bodyPr>
          <a:lstStyle/>
          <a:p>
            <a:pPr algn="ctr"/>
            <a:r>
              <a:rPr lang="tr-TR" sz="1400" i="1" dirty="0" smtClean="0">
                <a:solidFill>
                  <a:srgbClr val="000000"/>
                </a:solidFill>
                <a:latin typeface="Calibri" pitchFamily="34" charset="0"/>
                <a:cs typeface="Calibri" pitchFamily="34" charset="0"/>
              </a:rPr>
              <a:t>Tehlikeye maruz kalanın </a:t>
            </a:r>
            <a:r>
              <a:rPr lang="tr-TR" sz="1400" i="1" dirty="0">
                <a:solidFill>
                  <a:srgbClr val="000000"/>
                </a:solidFill>
                <a:latin typeface="Calibri" pitchFamily="34" charset="0"/>
                <a:cs typeface="Calibri" pitchFamily="34" charset="0"/>
              </a:rPr>
              <a:t>ustalık düzeyi</a:t>
            </a:r>
          </a:p>
        </p:txBody>
      </p:sp>
      <p:sp>
        <p:nvSpPr>
          <p:cNvPr id="55" name="Metin kutusu 54"/>
          <p:cNvSpPr txBox="1"/>
          <p:nvPr/>
        </p:nvSpPr>
        <p:spPr>
          <a:xfrm>
            <a:off x="1617158" y="2989507"/>
            <a:ext cx="3316792" cy="307777"/>
          </a:xfrm>
          <a:prstGeom prst="rect">
            <a:avLst/>
          </a:prstGeom>
          <a:noFill/>
          <a:ln>
            <a:solidFill>
              <a:schemeClr val="bg1">
                <a:lumMod val="50000"/>
              </a:schemeClr>
            </a:solidFill>
          </a:ln>
        </p:spPr>
        <p:txBody>
          <a:bodyPr wrap="square" rtlCol="0">
            <a:spAutoFit/>
          </a:bodyPr>
          <a:lstStyle/>
          <a:p>
            <a:pPr algn="ctr"/>
            <a:r>
              <a:rPr lang="tr-TR" sz="1400" i="1" dirty="0">
                <a:solidFill>
                  <a:srgbClr val="000000"/>
                </a:solidFill>
                <a:latin typeface="Calibri" pitchFamily="34" charset="0"/>
                <a:cs typeface="Calibri" pitchFamily="34" charset="0"/>
              </a:rPr>
              <a:t>Tehlikeye maruz kalan kişi sayısı</a:t>
            </a:r>
          </a:p>
        </p:txBody>
      </p:sp>
      <p:sp>
        <p:nvSpPr>
          <p:cNvPr id="56" name="Metin kutusu 55"/>
          <p:cNvSpPr txBox="1"/>
          <p:nvPr/>
        </p:nvSpPr>
        <p:spPr>
          <a:xfrm>
            <a:off x="1617158" y="3341932"/>
            <a:ext cx="3316792" cy="307777"/>
          </a:xfrm>
          <a:prstGeom prst="rect">
            <a:avLst/>
          </a:prstGeom>
          <a:noFill/>
          <a:ln>
            <a:solidFill>
              <a:schemeClr val="bg1">
                <a:lumMod val="50000"/>
              </a:schemeClr>
            </a:solidFill>
          </a:ln>
        </p:spPr>
        <p:txBody>
          <a:bodyPr wrap="square" rtlCol="0">
            <a:spAutoFit/>
          </a:bodyPr>
          <a:lstStyle/>
          <a:p>
            <a:pPr algn="ctr"/>
            <a:r>
              <a:rPr lang="tr-TR" sz="1400" i="1" dirty="0" smtClean="0">
                <a:solidFill>
                  <a:srgbClr val="000000"/>
                </a:solidFill>
                <a:latin typeface="Calibri" pitchFamily="34" charset="0"/>
                <a:cs typeface="Calibri" pitchFamily="34" charset="0"/>
              </a:rPr>
              <a:t>Tehlikeye ne </a:t>
            </a:r>
            <a:r>
              <a:rPr lang="tr-TR" sz="1400" i="1" dirty="0">
                <a:solidFill>
                  <a:srgbClr val="000000"/>
                </a:solidFill>
                <a:latin typeface="Calibri" pitchFamily="34" charset="0"/>
                <a:cs typeface="Calibri" pitchFamily="34" charset="0"/>
              </a:rPr>
              <a:t>kadar </a:t>
            </a:r>
            <a:r>
              <a:rPr lang="tr-TR" sz="1400" i="1" dirty="0" smtClean="0">
                <a:solidFill>
                  <a:srgbClr val="000000"/>
                </a:solidFill>
                <a:latin typeface="Calibri" pitchFamily="34" charset="0"/>
                <a:cs typeface="Calibri" pitchFamily="34" charset="0"/>
              </a:rPr>
              <a:t>maruz </a:t>
            </a:r>
            <a:r>
              <a:rPr lang="tr-TR" sz="1400" i="1" dirty="0">
                <a:solidFill>
                  <a:srgbClr val="000000"/>
                </a:solidFill>
                <a:latin typeface="Calibri" pitchFamily="34" charset="0"/>
                <a:cs typeface="Calibri" pitchFamily="34" charset="0"/>
              </a:rPr>
              <a:t>kalındığı</a:t>
            </a:r>
          </a:p>
        </p:txBody>
      </p:sp>
      <p:sp>
        <p:nvSpPr>
          <p:cNvPr id="57" name="Metin kutusu 56"/>
          <p:cNvSpPr txBox="1"/>
          <p:nvPr/>
        </p:nvSpPr>
        <p:spPr>
          <a:xfrm>
            <a:off x="1617158" y="3694357"/>
            <a:ext cx="3316792" cy="307777"/>
          </a:xfrm>
          <a:prstGeom prst="rect">
            <a:avLst/>
          </a:prstGeom>
          <a:noFill/>
          <a:ln>
            <a:solidFill>
              <a:schemeClr val="bg1">
                <a:lumMod val="50000"/>
              </a:schemeClr>
            </a:solidFill>
          </a:ln>
        </p:spPr>
        <p:txBody>
          <a:bodyPr wrap="square" rtlCol="0">
            <a:spAutoFit/>
          </a:bodyPr>
          <a:lstStyle/>
          <a:p>
            <a:pPr algn="ctr"/>
            <a:r>
              <a:rPr lang="tr-TR" sz="1400" i="1" dirty="0">
                <a:solidFill>
                  <a:srgbClr val="000000"/>
                </a:solidFill>
                <a:latin typeface="Calibri" pitchFamily="34" charset="0"/>
                <a:cs typeface="Calibri" pitchFamily="34" charset="0"/>
              </a:rPr>
              <a:t>Maruziyet </a:t>
            </a:r>
            <a:r>
              <a:rPr lang="tr-TR" sz="1400" i="1" dirty="0" smtClean="0">
                <a:solidFill>
                  <a:srgbClr val="000000"/>
                </a:solidFill>
                <a:latin typeface="Calibri" pitchFamily="34" charset="0"/>
                <a:cs typeface="Calibri" pitchFamily="34" charset="0"/>
              </a:rPr>
              <a:t>miktarı, şekli ve süresi</a:t>
            </a:r>
            <a:endParaRPr lang="tr-TR" sz="1400" i="1" dirty="0">
              <a:solidFill>
                <a:srgbClr val="000000"/>
              </a:solidFill>
              <a:latin typeface="Calibri" pitchFamily="34" charset="0"/>
              <a:cs typeface="Calibri" pitchFamily="34" charset="0"/>
            </a:endParaRPr>
          </a:p>
        </p:txBody>
      </p:sp>
      <p:sp>
        <p:nvSpPr>
          <p:cNvPr id="60" name="Metin kutusu 59"/>
          <p:cNvSpPr txBox="1"/>
          <p:nvPr/>
        </p:nvSpPr>
        <p:spPr>
          <a:xfrm>
            <a:off x="5665283" y="2646607"/>
            <a:ext cx="3316792" cy="307777"/>
          </a:xfrm>
          <a:prstGeom prst="rect">
            <a:avLst/>
          </a:prstGeom>
          <a:noFill/>
          <a:ln>
            <a:solidFill>
              <a:schemeClr val="bg1">
                <a:lumMod val="50000"/>
              </a:schemeClr>
            </a:solidFill>
          </a:ln>
        </p:spPr>
        <p:txBody>
          <a:bodyPr wrap="square" rtlCol="0">
            <a:spAutoFit/>
          </a:bodyPr>
          <a:lstStyle/>
          <a:p>
            <a:pPr algn="ctr"/>
            <a:r>
              <a:rPr lang="tr-TR" sz="1400" i="1" dirty="0" smtClean="0">
                <a:solidFill>
                  <a:srgbClr val="000000"/>
                </a:solidFill>
                <a:latin typeface="Calibri" pitchFamily="34" charset="0"/>
                <a:cs typeface="Calibri" pitchFamily="34" charset="0"/>
              </a:rPr>
              <a:t>Kaza yaralanmasının </a:t>
            </a:r>
            <a:r>
              <a:rPr lang="tr-TR" sz="1400" i="1" dirty="0">
                <a:solidFill>
                  <a:srgbClr val="000000"/>
                </a:solidFill>
                <a:latin typeface="Calibri" pitchFamily="34" charset="0"/>
                <a:cs typeface="Calibri" pitchFamily="34" charset="0"/>
              </a:rPr>
              <a:t>ciddiyet derecesi</a:t>
            </a:r>
          </a:p>
        </p:txBody>
      </p:sp>
    </p:spTree>
    <p:extLst>
      <p:ext uri="{BB962C8B-B14F-4D97-AF65-F5344CB8AC3E}">
        <p14:creationId xmlns:p14="http://schemas.microsoft.com/office/powerpoint/2010/main" val="9116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down)">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down)">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down)">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down)">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down)">
                                      <p:cBhvr>
                                        <p:cTn id="3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2" grpId="0" animBg="1"/>
      <p:bldP spid="50" grpId="0" animBg="1"/>
      <p:bldP spid="55" grpId="0" animBg="1"/>
      <p:bldP spid="56" grpId="0" animBg="1"/>
      <p:bldP spid="57" grpId="0" animBg="1"/>
      <p:bldP spid="6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grpSp>
        <p:nvGrpSpPr>
          <p:cNvPr id="22" name="Grup 21"/>
          <p:cNvGrpSpPr/>
          <p:nvPr/>
        </p:nvGrpSpPr>
        <p:grpSpPr>
          <a:xfrm>
            <a:off x="82223" y="864612"/>
            <a:ext cx="8475038" cy="612000"/>
            <a:chOff x="345112" y="1447959"/>
            <a:chExt cx="8475038" cy="612000"/>
          </a:xfrm>
        </p:grpSpPr>
        <p:sp>
          <p:nvSpPr>
            <p:cNvPr id="24"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RİSKİN OLASILIK ve ŞİDDETİNE YAKLAŞIM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graphicFrame>
        <p:nvGraphicFramePr>
          <p:cNvPr id="45" name="Tablo 44"/>
          <p:cNvGraphicFramePr>
            <a:graphicFrameLocks noGrp="1"/>
          </p:cNvGraphicFramePr>
          <p:nvPr>
            <p:extLst>
              <p:ext uri="{D42A27DB-BD31-4B8C-83A1-F6EECF244321}">
                <p14:modId xmlns:p14="http://schemas.microsoft.com/office/powerpoint/2010/main" val="3089585418"/>
              </p:ext>
            </p:extLst>
          </p:nvPr>
        </p:nvGraphicFramePr>
        <p:xfrm>
          <a:off x="111058" y="1832689"/>
          <a:ext cx="1554200" cy="634584"/>
        </p:xfrm>
        <a:graphic>
          <a:graphicData uri="http://schemas.openxmlformats.org/drawingml/2006/table">
            <a:tbl>
              <a:tblPr firstRow="1" bandRow="1">
                <a:tableStyleId>{5C22544A-7EE6-4342-B048-85BDC9FD1C3A}</a:tableStyleId>
              </a:tblPr>
              <a:tblGrid>
                <a:gridCol w="1025842"/>
                <a:gridCol w="528358"/>
              </a:tblGrid>
              <a:tr h="634584">
                <a:tc>
                  <a:txBody>
                    <a:bodyPr/>
                    <a:lstStyle/>
                    <a:p>
                      <a:pPr algn="ctr"/>
                      <a:r>
                        <a:rPr lang="tr-TR" sz="3200" dirty="0" smtClean="0">
                          <a:latin typeface="Calibri" pitchFamily="34" charset="0"/>
                          <a:cs typeface="Calibri" pitchFamily="34" charset="0"/>
                        </a:rPr>
                        <a:t>RİSK</a:t>
                      </a:r>
                      <a:endParaRPr lang="tr-TR" sz="3200" dirty="0">
                        <a:latin typeface="Calibri" pitchFamily="34" charset="0"/>
                        <a:cs typeface="Calibri" pitchFamily="34" charset="0"/>
                      </a:endParaRPr>
                    </a:p>
                  </a:txBody>
                  <a:tcPr anchor="ctr" anchorCtr="1">
                    <a:solidFill>
                      <a:srgbClr val="00B050"/>
                    </a:solidFill>
                  </a:tcPr>
                </a:tc>
                <a:tc>
                  <a:txBody>
                    <a:bodyPr/>
                    <a:lstStyle/>
                    <a:p>
                      <a:pPr algn="ctr"/>
                      <a:r>
                        <a:rPr lang="tr-TR" sz="3200" dirty="0" smtClean="0">
                          <a:solidFill>
                            <a:schemeClr val="tx1"/>
                          </a:solidFill>
                          <a:latin typeface="Calibri" pitchFamily="34" charset="0"/>
                          <a:cs typeface="Calibri" pitchFamily="34" charset="0"/>
                        </a:rPr>
                        <a:t>=</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2451497172"/>
              </p:ext>
            </p:extLst>
          </p:nvPr>
        </p:nvGraphicFramePr>
        <p:xfrm>
          <a:off x="1678667" y="1835866"/>
          <a:ext cx="4101410" cy="634584"/>
        </p:xfrm>
        <a:graphic>
          <a:graphicData uri="http://schemas.openxmlformats.org/drawingml/2006/table">
            <a:tbl>
              <a:tblPr firstRow="1" bandRow="1">
                <a:tableStyleId>{5C22544A-7EE6-4342-B048-85BDC9FD1C3A}</a:tableStyleId>
              </a:tblPr>
              <a:tblGrid>
                <a:gridCol w="3469053"/>
                <a:gridCol w="632357"/>
              </a:tblGrid>
              <a:tr h="634584">
                <a:tc>
                  <a:txBody>
                    <a:bodyPr/>
                    <a:lstStyle/>
                    <a:p>
                      <a:pPr algn="ctr"/>
                      <a:r>
                        <a:rPr lang="tr-TR" sz="3200" dirty="0" smtClean="0">
                          <a:latin typeface="Calibri" pitchFamily="34" charset="0"/>
                          <a:cs typeface="Calibri" pitchFamily="34" charset="0"/>
                        </a:rPr>
                        <a:t>OLASILIK </a:t>
                      </a:r>
                    </a:p>
                  </a:txBody>
                  <a:tcPr anchor="ctr" anchorCtr="1">
                    <a:solidFill>
                      <a:schemeClr val="bg2">
                        <a:lumMod val="60000"/>
                        <a:lumOff val="40000"/>
                      </a:schemeClr>
                    </a:solidFill>
                  </a:tcPr>
                </a:tc>
                <a:tc>
                  <a:txBody>
                    <a:bodyPr/>
                    <a:lstStyle/>
                    <a:p>
                      <a:r>
                        <a:rPr lang="tr-TR" sz="3200" dirty="0" smtClean="0">
                          <a:solidFill>
                            <a:schemeClr val="tx1"/>
                          </a:solidFill>
                          <a:latin typeface="Calibri" pitchFamily="34" charset="0"/>
                          <a:cs typeface="Calibri" pitchFamily="34" charset="0"/>
                        </a:rPr>
                        <a:t>x</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1662915826"/>
              </p:ext>
            </p:extLst>
          </p:nvPr>
        </p:nvGraphicFramePr>
        <p:xfrm>
          <a:off x="5797944" y="1834533"/>
          <a:ext cx="3318762" cy="634584"/>
        </p:xfrm>
        <a:graphic>
          <a:graphicData uri="http://schemas.openxmlformats.org/drawingml/2006/table">
            <a:tbl>
              <a:tblPr firstRow="1" bandRow="1">
                <a:tableStyleId>{5C22544A-7EE6-4342-B048-85BDC9FD1C3A}</a:tableStyleId>
              </a:tblPr>
              <a:tblGrid>
                <a:gridCol w="3318762"/>
              </a:tblGrid>
              <a:tr h="634584">
                <a:tc>
                  <a:txBody>
                    <a:bodyPr/>
                    <a:lstStyle/>
                    <a:p>
                      <a:pPr algn="ctr"/>
                      <a:r>
                        <a:rPr lang="tr-TR" sz="3200" dirty="0" smtClean="0">
                          <a:latin typeface="Calibri" pitchFamily="34" charset="0"/>
                          <a:cs typeface="Calibri" pitchFamily="34" charset="0"/>
                        </a:rPr>
                        <a:t>ŞİDDET </a:t>
                      </a:r>
                    </a:p>
                  </a:txBody>
                  <a:tcPr anchor="ctr" anchorCtr="1">
                    <a:solidFill>
                      <a:schemeClr val="bg2">
                        <a:lumMod val="75000"/>
                      </a:schemeClr>
                    </a:solidFill>
                  </a:tcPr>
                </a:tc>
              </a:tr>
            </a:tbl>
          </a:graphicData>
        </a:graphic>
      </p:graphicFrame>
      <p:sp>
        <p:nvSpPr>
          <p:cNvPr id="31" name="53 Metin kutusu"/>
          <p:cNvSpPr txBox="1"/>
          <p:nvPr/>
        </p:nvSpPr>
        <p:spPr>
          <a:xfrm>
            <a:off x="122831" y="2580268"/>
            <a:ext cx="8898344" cy="1515482"/>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Soru; </a:t>
            </a:r>
            <a:r>
              <a:rPr lang="tr-TR" sz="2000" i="1" dirty="0" smtClean="0">
                <a:solidFill>
                  <a:srgbClr val="000000"/>
                </a:solidFill>
                <a:latin typeface="Calibri" pitchFamily="34" charset="0"/>
                <a:cs typeface="Calibri" pitchFamily="34" charset="0"/>
              </a:rPr>
              <a:t>Bir </a:t>
            </a:r>
            <a:r>
              <a:rPr lang="tr-TR" sz="2000" i="1" dirty="0">
                <a:solidFill>
                  <a:srgbClr val="000000"/>
                </a:solidFill>
                <a:latin typeface="Calibri" pitchFamily="34" charset="0"/>
                <a:cs typeface="Calibri" pitchFamily="34" charset="0"/>
              </a:rPr>
              <a:t>işyerinde yapılan risk değerlendirmesinde, el ve yüz bölgesinde </a:t>
            </a:r>
            <a:r>
              <a:rPr lang="tr-TR" sz="2000" b="1" i="1" dirty="0" smtClean="0">
                <a:solidFill>
                  <a:srgbClr val="000000"/>
                </a:solidFill>
                <a:latin typeface="Calibri" pitchFamily="34" charset="0"/>
                <a:cs typeface="Calibri" pitchFamily="34" charset="0"/>
              </a:rPr>
              <a:t>1. </a:t>
            </a:r>
            <a:r>
              <a:rPr lang="tr-TR" sz="2000" b="1" i="1" dirty="0">
                <a:solidFill>
                  <a:srgbClr val="000000"/>
                </a:solidFill>
                <a:latin typeface="Calibri" pitchFamily="34" charset="0"/>
                <a:cs typeface="Calibri" pitchFamily="34" charset="0"/>
              </a:rPr>
              <a:t>derece yanıkla </a:t>
            </a:r>
            <a:r>
              <a:rPr lang="tr-TR" sz="2000" i="1" dirty="0">
                <a:solidFill>
                  <a:srgbClr val="000000"/>
                </a:solidFill>
                <a:latin typeface="Calibri" pitchFamily="34" charset="0"/>
                <a:cs typeface="Calibri" pitchFamily="34" charset="0"/>
              </a:rPr>
              <a:t>sonuçlanması beklenen </a:t>
            </a:r>
            <a:r>
              <a:rPr lang="tr-TR" sz="2000" b="1" i="1" dirty="0">
                <a:solidFill>
                  <a:srgbClr val="000000"/>
                </a:solidFill>
                <a:latin typeface="Calibri" pitchFamily="34" charset="0"/>
                <a:cs typeface="Calibri" pitchFamily="34" charset="0"/>
              </a:rPr>
              <a:t>A riskiyle ağır yaralanma veya ölümle </a:t>
            </a:r>
            <a:r>
              <a:rPr lang="tr-TR" sz="2000" i="1" dirty="0">
                <a:solidFill>
                  <a:srgbClr val="000000"/>
                </a:solidFill>
                <a:latin typeface="Calibri" pitchFamily="34" charset="0"/>
                <a:cs typeface="Calibri" pitchFamily="34" charset="0"/>
              </a:rPr>
              <a:t>sonuçlanması beklenen B riskine ait skorlar kıyaslandığında A riskinin daha büyük olduğu gözlenmiştir. Bu durumda </a:t>
            </a:r>
            <a:r>
              <a:rPr lang="tr-TR" sz="2000" i="1" dirty="0" smtClean="0">
                <a:solidFill>
                  <a:srgbClr val="000000"/>
                </a:solidFill>
                <a:latin typeface="Calibri" pitchFamily="34" charset="0"/>
                <a:cs typeface="Calibri" pitchFamily="34" charset="0"/>
              </a:rPr>
              <a:t>ne söylenebilir?</a:t>
            </a:r>
            <a:endParaRPr lang="tr-TR" sz="2000" b="1" i="1" dirty="0" smtClean="0">
              <a:solidFill>
                <a:srgbClr val="000000"/>
              </a:solidFill>
              <a:latin typeface="Calibri" pitchFamily="34" charset="0"/>
              <a:cs typeface="Calibri" pitchFamily="34" charset="0"/>
            </a:endParaRPr>
          </a:p>
        </p:txBody>
      </p:sp>
      <p:sp>
        <p:nvSpPr>
          <p:cNvPr id="49" name="53 Metin kutusu"/>
          <p:cNvSpPr txBox="1"/>
          <p:nvPr/>
        </p:nvSpPr>
        <p:spPr>
          <a:xfrm>
            <a:off x="900180" y="5925271"/>
            <a:ext cx="7472295" cy="59055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b="1" i="1" dirty="0" smtClean="0">
                <a:solidFill>
                  <a:srgbClr val="000000"/>
                </a:solidFill>
                <a:latin typeface="Calibri" pitchFamily="34" charset="0"/>
                <a:cs typeface="Calibri" pitchFamily="34" charset="0"/>
              </a:rPr>
              <a:t>Sonuç; </a:t>
            </a:r>
            <a:r>
              <a:rPr lang="tr-TR" sz="2000" i="1" dirty="0">
                <a:solidFill>
                  <a:srgbClr val="000000"/>
                </a:solidFill>
                <a:latin typeface="Calibri" pitchFamily="34" charset="0"/>
                <a:cs typeface="Calibri" pitchFamily="34" charset="0"/>
              </a:rPr>
              <a:t>A riskinin olasılık düzeyi B riskinin olasılık düzeyinden </a:t>
            </a:r>
            <a:r>
              <a:rPr lang="tr-TR" sz="2000" i="1" dirty="0" smtClean="0">
                <a:solidFill>
                  <a:srgbClr val="000000"/>
                </a:solidFill>
                <a:latin typeface="Calibri" pitchFamily="34" charset="0"/>
                <a:cs typeface="Calibri" pitchFamily="34" charset="0"/>
              </a:rPr>
              <a:t>büyüktür.</a:t>
            </a:r>
            <a:endParaRPr lang="tr-TR" sz="2000" b="1" i="1" dirty="0" smtClean="0">
              <a:solidFill>
                <a:srgbClr val="000000"/>
              </a:solidFill>
              <a:latin typeface="Calibri" pitchFamily="34" charset="0"/>
              <a:cs typeface="Calibri" pitchFamily="34" charset="0"/>
            </a:endParaRPr>
          </a:p>
        </p:txBody>
      </p:sp>
      <p:sp>
        <p:nvSpPr>
          <p:cNvPr id="50" name="53 Metin kutusu"/>
          <p:cNvSpPr txBox="1"/>
          <p:nvPr/>
        </p:nvSpPr>
        <p:spPr>
          <a:xfrm>
            <a:off x="892376" y="4143367"/>
            <a:ext cx="3393874" cy="59055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A </a:t>
            </a:r>
            <a:r>
              <a:rPr lang="tr-TR" sz="2000" b="1" i="1" dirty="0" smtClean="0">
                <a:solidFill>
                  <a:srgbClr val="000000"/>
                </a:solidFill>
                <a:latin typeface="Calibri" pitchFamily="34" charset="0"/>
                <a:cs typeface="Calibri" pitchFamily="34" charset="0"/>
              </a:rPr>
              <a:t>Riski </a:t>
            </a:r>
            <a:r>
              <a:rPr lang="tr-TR" sz="2000" i="1" dirty="0" smtClean="0">
                <a:solidFill>
                  <a:srgbClr val="000000"/>
                </a:solidFill>
                <a:latin typeface="Calibri" pitchFamily="34" charset="0"/>
                <a:cs typeface="Calibri" pitchFamily="34" charset="0"/>
              </a:rPr>
              <a:t>= Olasılık x </a:t>
            </a:r>
            <a:r>
              <a:rPr lang="tr-TR" sz="2000" b="1" i="1" dirty="0" smtClean="0">
                <a:solidFill>
                  <a:srgbClr val="000000"/>
                </a:solidFill>
                <a:latin typeface="Calibri" pitchFamily="34" charset="0"/>
                <a:cs typeface="Calibri" pitchFamily="34" charset="0"/>
              </a:rPr>
              <a:t>Yanık</a:t>
            </a:r>
          </a:p>
        </p:txBody>
      </p:sp>
      <p:sp>
        <p:nvSpPr>
          <p:cNvPr id="52" name="53 Metin kutusu"/>
          <p:cNvSpPr txBox="1"/>
          <p:nvPr/>
        </p:nvSpPr>
        <p:spPr>
          <a:xfrm>
            <a:off x="4940501" y="4143367"/>
            <a:ext cx="3393874" cy="590558"/>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B Riski </a:t>
            </a:r>
            <a:r>
              <a:rPr lang="tr-TR" sz="2000" i="1" dirty="0" smtClean="0">
                <a:solidFill>
                  <a:srgbClr val="000000"/>
                </a:solidFill>
                <a:latin typeface="Calibri" pitchFamily="34" charset="0"/>
                <a:cs typeface="Calibri" pitchFamily="34" charset="0"/>
              </a:rPr>
              <a:t>= Olasılık x </a:t>
            </a:r>
            <a:r>
              <a:rPr lang="tr-TR" sz="2000" b="1" i="1" dirty="0" smtClean="0">
                <a:solidFill>
                  <a:srgbClr val="000000"/>
                </a:solidFill>
                <a:latin typeface="Calibri" pitchFamily="34" charset="0"/>
                <a:cs typeface="Calibri" pitchFamily="34" charset="0"/>
              </a:rPr>
              <a:t>Ölüm</a:t>
            </a:r>
          </a:p>
        </p:txBody>
      </p:sp>
      <p:sp>
        <p:nvSpPr>
          <p:cNvPr id="54" name="53 Metin kutusu"/>
          <p:cNvSpPr txBox="1"/>
          <p:nvPr/>
        </p:nvSpPr>
        <p:spPr>
          <a:xfrm>
            <a:off x="2762250" y="4810117"/>
            <a:ext cx="1523999" cy="500423"/>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A </a:t>
            </a:r>
            <a:r>
              <a:rPr lang="tr-TR" sz="2000" b="1" i="1" dirty="0" smtClean="0">
                <a:solidFill>
                  <a:srgbClr val="000000"/>
                </a:solidFill>
                <a:latin typeface="Calibri" pitchFamily="34" charset="0"/>
                <a:cs typeface="Calibri" pitchFamily="34" charset="0"/>
              </a:rPr>
              <a:t>Riski </a:t>
            </a:r>
          </a:p>
        </p:txBody>
      </p:sp>
      <p:sp>
        <p:nvSpPr>
          <p:cNvPr id="55" name="53 Metin kutusu"/>
          <p:cNvSpPr txBox="1"/>
          <p:nvPr/>
        </p:nvSpPr>
        <p:spPr>
          <a:xfrm>
            <a:off x="4953000" y="4810117"/>
            <a:ext cx="1523999" cy="500423"/>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B Riski</a:t>
            </a:r>
          </a:p>
        </p:txBody>
      </p:sp>
      <p:sp>
        <p:nvSpPr>
          <p:cNvPr id="56" name="Köşeli Çift Ayraç 55"/>
          <p:cNvSpPr/>
          <p:nvPr/>
        </p:nvSpPr>
        <p:spPr>
          <a:xfrm>
            <a:off x="4354743" y="4833934"/>
            <a:ext cx="528608" cy="460060"/>
          </a:xfrm>
          <a:prstGeom prst="chevron">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7" name="53 Metin kutusu"/>
          <p:cNvSpPr txBox="1"/>
          <p:nvPr/>
        </p:nvSpPr>
        <p:spPr>
          <a:xfrm>
            <a:off x="2762250" y="5343525"/>
            <a:ext cx="1523999" cy="500423"/>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Yanık</a:t>
            </a:r>
          </a:p>
        </p:txBody>
      </p:sp>
      <p:sp>
        <p:nvSpPr>
          <p:cNvPr id="58" name="53 Metin kutusu"/>
          <p:cNvSpPr txBox="1"/>
          <p:nvPr/>
        </p:nvSpPr>
        <p:spPr>
          <a:xfrm>
            <a:off x="4953000" y="5343525"/>
            <a:ext cx="1523999" cy="500423"/>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000"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Ölüm</a:t>
            </a:r>
          </a:p>
        </p:txBody>
      </p:sp>
      <p:sp>
        <p:nvSpPr>
          <p:cNvPr id="59" name="Köşeli Çift Ayraç 58"/>
          <p:cNvSpPr/>
          <p:nvPr/>
        </p:nvSpPr>
        <p:spPr>
          <a:xfrm rot="10800000">
            <a:off x="4354743" y="5367341"/>
            <a:ext cx="528608" cy="460060"/>
          </a:xfrm>
          <a:prstGeom prst="chevron">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949176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down)">
                                      <p:cBhvr>
                                        <p:cTn id="21" dur="500"/>
                                        <p:tgtEl>
                                          <p:spTgt spid="54"/>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arn(inVertical)">
                                      <p:cBhvr>
                                        <p:cTn id="25" dur="500"/>
                                        <p:tgtEl>
                                          <p:spTgt spid="56"/>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down)">
                                      <p:cBhvr>
                                        <p:cTn id="34" dur="500"/>
                                        <p:tgtEl>
                                          <p:spTgt spid="57"/>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barn(inVertical)">
                                      <p:cBhvr>
                                        <p:cTn id="38" dur="500"/>
                                        <p:tgtEl>
                                          <p:spTgt spid="59"/>
                                        </p:tgtEl>
                                      </p:cBhvr>
                                    </p:animEffect>
                                  </p:childTnLst>
                                </p:cTn>
                              </p:par>
                            </p:childTnLst>
                          </p:cTn>
                        </p:par>
                        <p:par>
                          <p:cTn id="39" fill="hold">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down)">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9" grpId="0" animBg="1"/>
      <p:bldP spid="50" grpId="0" animBg="1"/>
      <p:bldP spid="52" grpId="0" animBg="1"/>
      <p:bldP spid="54" grpId="0" animBg="1"/>
      <p:bldP spid="55" grpId="0" animBg="1"/>
      <p:bldP spid="56" grpId="0" animBg="1"/>
      <p:bldP spid="57" grpId="0" animBg="1"/>
      <p:bldP spid="58"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1268413"/>
            <a:ext cx="9144000" cy="14398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4800" b="1" dirty="0">
                <a:solidFill>
                  <a:schemeClr val="bg1"/>
                </a:solidFill>
                <a:latin typeface="Times New Roman" panose="02020603050405020304" pitchFamily="18" charset="0"/>
              </a:rPr>
              <a:t>Her yıl ortalama;</a:t>
            </a:r>
          </a:p>
          <a:p>
            <a:pPr algn="ctr" eaLnBrk="1" hangingPunct="1"/>
            <a:r>
              <a:rPr lang="tr-TR" altLang="tr-TR" sz="4800" b="1" dirty="0">
                <a:solidFill>
                  <a:schemeClr val="bg1"/>
                </a:solidFill>
                <a:latin typeface="Times New Roman" panose="02020603050405020304" pitchFamily="18" charset="0"/>
              </a:rPr>
              <a:t>270 Milyon</a:t>
            </a:r>
            <a:r>
              <a:rPr lang="tr-TR" altLang="tr-TR" sz="4800" dirty="0">
                <a:solidFill>
                  <a:schemeClr val="bg1"/>
                </a:solidFill>
                <a:latin typeface="Times New Roman" panose="02020603050405020304" pitchFamily="18" charset="0"/>
              </a:rPr>
              <a:t> iş kazası olmaktadır</a:t>
            </a:r>
          </a:p>
        </p:txBody>
      </p:sp>
      <p:sp>
        <p:nvSpPr>
          <p:cNvPr id="25603" name="Rectangle 6"/>
          <p:cNvSpPr>
            <a:spLocks noChangeArrowheads="1"/>
          </p:cNvSpPr>
          <p:nvPr/>
        </p:nvSpPr>
        <p:spPr bwMode="auto">
          <a:xfrm>
            <a:off x="0" y="0"/>
            <a:ext cx="9144000" cy="1311275"/>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8000">
                <a:solidFill>
                  <a:schemeClr val="bg1"/>
                </a:solidFill>
                <a:latin typeface="Tahoma" panose="020B0604030504040204" pitchFamily="34" charset="0"/>
              </a:rPr>
              <a:t>DÜNYADA</a:t>
            </a:r>
          </a:p>
        </p:txBody>
      </p:sp>
      <p:sp>
        <p:nvSpPr>
          <p:cNvPr id="25604" name="Rectangle 7"/>
          <p:cNvSpPr>
            <a:spLocks noChangeArrowheads="1"/>
          </p:cNvSpPr>
          <p:nvPr/>
        </p:nvSpPr>
        <p:spPr bwMode="auto">
          <a:xfrm>
            <a:off x="0" y="4437063"/>
            <a:ext cx="6732588" cy="781050"/>
          </a:xfrm>
          <a:prstGeom prst="rect">
            <a:avLst/>
          </a:prstGeom>
          <a:solidFill>
            <a:srgbClr val="00FF00"/>
          </a:solidFill>
          <a:ln w="63500">
            <a:solidFill>
              <a:schemeClr val="tx1"/>
            </a:solidFill>
            <a:miter lim="800000"/>
            <a:headEnd/>
            <a:tailEnd/>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tr-TR" altLang="tr-TR" sz="4100" b="1">
                <a:latin typeface="Tahoma" panose="020B0604030504040204" pitchFamily="34" charset="0"/>
              </a:rPr>
              <a:t>1,2 milyon</a:t>
            </a:r>
            <a:r>
              <a:rPr lang="tr-TR" altLang="tr-TR" sz="4000" b="1">
                <a:latin typeface="Tahoma" panose="020B0604030504040204" pitchFamily="34" charset="0"/>
              </a:rPr>
              <a:t> </a:t>
            </a:r>
            <a:r>
              <a:rPr lang="tr-TR" altLang="tr-TR" sz="4000">
                <a:latin typeface="Tahoma" panose="020B0604030504040204" pitchFamily="34" charset="0"/>
              </a:rPr>
              <a:t>kişi ölmektedir.</a:t>
            </a:r>
          </a:p>
        </p:txBody>
      </p:sp>
      <p:sp>
        <p:nvSpPr>
          <p:cNvPr id="25605" name="Rectangle 8"/>
          <p:cNvSpPr>
            <a:spLocks noChangeArrowheads="1"/>
          </p:cNvSpPr>
          <p:nvPr/>
        </p:nvSpPr>
        <p:spPr bwMode="auto">
          <a:xfrm>
            <a:off x="2555875" y="2997200"/>
            <a:ext cx="6084888" cy="1254125"/>
          </a:xfrm>
          <a:prstGeom prst="rect">
            <a:avLst/>
          </a:prstGeom>
          <a:solidFill>
            <a:srgbClr val="FFFF00"/>
          </a:solidFill>
          <a:ln w="63500">
            <a:solidFill>
              <a:schemeClr val="tx1"/>
            </a:solidFill>
            <a:miter lim="800000"/>
            <a:headEnd/>
            <a:tailEnd/>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tr-TR" altLang="tr-TR" sz="3600" b="1">
                <a:latin typeface="Tahoma" panose="020B0604030504040204" pitchFamily="34" charset="0"/>
              </a:rPr>
              <a:t>160 milyon </a:t>
            </a:r>
            <a:r>
              <a:rPr lang="tr-TR" altLang="tr-TR" sz="3600">
                <a:latin typeface="Tahoma" panose="020B0604030504040204" pitchFamily="34" charset="0"/>
              </a:rPr>
              <a:t>kişi meslek hastalığına tutulmaktadır.</a:t>
            </a:r>
          </a:p>
        </p:txBody>
      </p:sp>
      <p:sp>
        <p:nvSpPr>
          <p:cNvPr id="25606" name="Rectangle 9"/>
          <p:cNvSpPr>
            <a:spLocks noChangeArrowheads="1"/>
          </p:cNvSpPr>
          <p:nvPr/>
        </p:nvSpPr>
        <p:spPr bwMode="auto">
          <a:xfrm>
            <a:off x="2555875" y="5373688"/>
            <a:ext cx="6121400" cy="1390650"/>
          </a:xfrm>
          <a:prstGeom prst="rect">
            <a:avLst/>
          </a:prstGeom>
          <a:solidFill>
            <a:srgbClr val="00FFFF"/>
          </a:solidFill>
          <a:ln w="63500">
            <a:solidFill>
              <a:schemeClr val="tx1"/>
            </a:solidFill>
            <a:miter lim="800000"/>
            <a:headEnd/>
            <a:tailEnd/>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tr-TR" altLang="tr-TR" sz="4100" b="1">
                <a:latin typeface="Tahoma" panose="020B0604030504040204" pitchFamily="34" charset="0"/>
              </a:rPr>
              <a:t>3,5 milyon</a:t>
            </a:r>
            <a:r>
              <a:rPr lang="tr-TR" altLang="tr-TR" sz="4000" b="1">
                <a:latin typeface="Tahoma" panose="020B0604030504040204" pitchFamily="34" charset="0"/>
              </a:rPr>
              <a:t> </a:t>
            </a:r>
            <a:r>
              <a:rPr lang="tr-TR" altLang="tr-TR" sz="4000">
                <a:latin typeface="Tahoma" panose="020B0604030504040204" pitchFamily="34" charset="0"/>
              </a:rPr>
              <a:t>kişi sakat kalmaktadır.</a:t>
            </a:r>
          </a:p>
        </p:txBody>
      </p:sp>
      <p:sp>
        <p:nvSpPr>
          <p:cNvPr id="25607" name="6 Slayt Numarası Yer Tutucusu"/>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3B83AF-2713-4CB8-80BA-2D6466C74CA4}" type="slidenum">
              <a:rPr lang="en-US" altLang="tr-TR"/>
              <a:pPr eaLnBrk="1" hangingPunct="1"/>
              <a:t>3</a:t>
            </a:fld>
            <a:endParaRPr lang="en-US" altLang="tr-TR"/>
          </a:p>
        </p:txBody>
      </p:sp>
    </p:spTree>
    <p:extLst>
      <p:ext uri="{BB962C8B-B14F-4D97-AF65-F5344CB8AC3E}">
        <p14:creationId xmlns:p14="http://schemas.microsoft.com/office/powerpoint/2010/main" val="3791267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 RİSK – KONTROL ÖNLEMLERİ İLİŞKİSİ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Bir </a:t>
            </a:r>
            <a:r>
              <a:rPr lang="tr-TR" sz="2000" b="1" i="1" dirty="0">
                <a:solidFill>
                  <a:srgbClr val="000000"/>
                </a:solidFill>
                <a:latin typeface="Calibri" pitchFamily="34" charset="0"/>
                <a:cs typeface="Calibri" pitchFamily="34" charset="0"/>
              </a:rPr>
              <a:t>tehlike kaynağından birden çok tehlike</a:t>
            </a:r>
            <a:r>
              <a:rPr lang="tr-TR" sz="2000" b="1" i="1" dirty="0" smtClean="0">
                <a:solidFill>
                  <a:srgbClr val="000000"/>
                </a:solidFill>
                <a:latin typeface="Calibri" pitchFamily="34" charset="0"/>
                <a:cs typeface="Calibri" pitchFamily="34" charset="0"/>
              </a:rPr>
              <a:t>, her </a:t>
            </a:r>
            <a:r>
              <a:rPr lang="tr-TR" sz="2000" b="1" i="1" dirty="0">
                <a:solidFill>
                  <a:srgbClr val="000000"/>
                </a:solidFill>
                <a:latin typeface="Calibri" pitchFamily="34" charset="0"/>
                <a:cs typeface="Calibri" pitchFamily="34" charset="0"/>
              </a:rPr>
              <a:t>bir tehlikeden de birden çok risk </a:t>
            </a:r>
            <a:r>
              <a:rPr lang="tr-TR" sz="2000" b="1" i="1" dirty="0" smtClean="0">
                <a:solidFill>
                  <a:srgbClr val="000000"/>
                </a:solidFill>
                <a:latin typeface="Calibri" pitchFamily="34" charset="0"/>
                <a:cs typeface="Calibri" pitchFamily="34" charset="0"/>
              </a:rPr>
              <a:t>ortaya çıkabilir</a:t>
            </a:r>
            <a:r>
              <a:rPr lang="tr-TR" sz="2000" b="1" i="1" dirty="0">
                <a:solidFill>
                  <a:srgbClr val="000000"/>
                </a:solidFill>
                <a:latin typeface="Calibri" pitchFamily="34" charset="0"/>
                <a:cs typeface="Calibri" pitchFamily="34" charset="0"/>
              </a:rPr>
              <a:t>. Her bir </a:t>
            </a:r>
            <a:r>
              <a:rPr lang="tr-TR" sz="2000" b="1" i="1" dirty="0" smtClean="0">
                <a:solidFill>
                  <a:srgbClr val="000000"/>
                </a:solidFill>
                <a:latin typeface="Calibri" pitchFamily="34" charset="0"/>
                <a:cs typeface="Calibri" pitchFamily="34" charset="0"/>
              </a:rPr>
              <a:t>riskte </a:t>
            </a:r>
            <a:r>
              <a:rPr lang="tr-TR" sz="2000" b="1" i="1" dirty="0">
                <a:solidFill>
                  <a:srgbClr val="000000"/>
                </a:solidFill>
                <a:latin typeface="Calibri" pitchFamily="34" charset="0"/>
                <a:cs typeface="Calibri" pitchFamily="34" charset="0"/>
              </a:rPr>
              <a:t>birden çok </a:t>
            </a:r>
            <a:r>
              <a:rPr lang="tr-TR" sz="2000" b="1" i="1" dirty="0" smtClean="0">
                <a:solidFill>
                  <a:srgbClr val="000000"/>
                </a:solidFill>
                <a:latin typeface="Calibri" pitchFamily="34" charset="0"/>
                <a:cs typeface="Calibri" pitchFamily="34" charset="0"/>
              </a:rPr>
              <a:t>yöntemle kontrol edebilir.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3986757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22" name="Grup 21"/>
          <p:cNvGrpSpPr/>
          <p:nvPr/>
        </p:nvGrpSpPr>
        <p:grpSpPr>
          <a:xfrm>
            <a:off x="44123" y="845562"/>
            <a:ext cx="8998326" cy="612000"/>
            <a:chOff x="345112" y="1447959"/>
            <a:chExt cx="8998326" cy="612000"/>
          </a:xfrm>
        </p:grpSpPr>
        <p:sp>
          <p:nvSpPr>
            <p:cNvPr id="24" name="Rectangle 11"/>
            <p:cNvSpPr>
              <a:spLocks noChangeArrowheads="1"/>
            </p:cNvSpPr>
            <p:nvPr/>
          </p:nvSpPr>
          <p:spPr bwMode="gray">
            <a:xfrm>
              <a:off x="957404" y="1554539"/>
              <a:ext cx="8386034"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 RİSK VE KONTROL TEDBİRLERİ İLİŞKİSİ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graphicFrame>
        <p:nvGraphicFramePr>
          <p:cNvPr id="45" name="Tablo 44"/>
          <p:cNvGraphicFramePr>
            <a:graphicFrameLocks noGrp="1"/>
          </p:cNvGraphicFramePr>
          <p:nvPr>
            <p:extLst>
              <p:ext uri="{D42A27DB-BD31-4B8C-83A1-F6EECF244321}">
                <p14:modId xmlns:p14="http://schemas.microsoft.com/office/powerpoint/2010/main" val="119745380"/>
              </p:ext>
            </p:extLst>
          </p:nvPr>
        </p:nvGraphicFramePr>
        <p:xfrm>
          <a:off x="69134" y="1552989"/>
          <a:ext cx="2308291" cy="634584"/>
        </p:xfrm>
        <a:graphic>
          <a:graphicData uri="http://schemas.openxmlformats.org/drawingml/2006/table">
            <a:tbl>
              <a:tblPr firstRow="1" bandRow="1">
                <a:tableStyleId>{5C22544A-7EE6-4342-B048-85BDC9FD1C3A}</a:tableStyleId>
              </a:tblPr>
              <a:tblGrid>
                <a:gridCol w="2060733"/>
                <a:gridCol w="247558"/>
              </a:tblGrid>
              <a:tr h="634584">
                <a:tc>
                  <a:txBody>
                    <a:bodyPr/>
                    <a:lstStyle/>
                    <a:p>
                      <a:pPr algn="ctr"/>
                      <a:r>
                        <a:rPr lang="tr-TR" sz="2000" dirty="0" smtClean="0">
                          <a:latin typeface="Calibri" pitchFamily="34" charset="0"/>
                          <a:cs typeface="Calibri" pitchFamily="34" charset="0"/>
                        </a:rPr>
                        <a:t>TEHLİKE KAYNAĞI</a:t>
                      </a:r>
                      <a:endParaRPr lang="tr-TR" sz="2000" dirty="0">
                        <a:latin typeface="Calibri" pitchFamily="34" charset="0"/>
                        <a:cs typeface="Calibri" pitchFamily="34" charset="0"/>
                      </a:endParaRPr>
                    </a:p>
                  </a:txBody>
                  <a:tcPr anchor="ctr" anchorCtr="1">
                    <a:solidFill>
                      <a:srgbClr val="00B050"/>
                    </a:solidFill>
                  </a:tcPr>
                </a:tc>
                <a:tc>
                  <a:txBody>
                    <a:bodyPr/>
                    <a:lstStyle/>
                    <a:p>
                      <a:pPr algn="ct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469110579"/>
              </p:ext>
            </p:extLst>
          </p:nvPr>
        </p:nvGraphicFramePr>
        <p:xfrm>
          <a:off x="2434444" y="1558696"/>
          <a:ext cx="1708011" cy="634584"/>
        </p:xfrm>
        <a:graphic>
          <a:graphicData uri="http://schemas.openxmlformats.org/drawingml/2006/table">
            <a:tbl>
              <a:tblPr firstRow="1" bandRow="1">
                <a:tableStyleId>{5C22544A-7EE6-4342-B048-85BDC9FD1C3A}</a:tableStyleId>
              </a:tblPr>
              <a:tblGrid>
                <a:gridCol w="1463993"/>
                <a:gridCol w="244018"/>
              </a:tblGrid>
              <a:tr h="634584">
                <a:tc>
                  <a:txBody>
                    <a:bodyPr/>
                    <a:lstStyle/>
                    <a:p>
                      <a:pPr algn="ctr"/>
                      <a:r>
                        <a:rPr lang="tr-TR" sz="2000" dirty="0" smtClean="0">
                          <a:solidFill>
                            <a:srgbClr val="FF0000"/>
                          </a:solidFill>
                          <a:latin typeface="Calibri" pitchFamily="34" charset="0"/>
                          <a:cs typeface="Calibri" pitchFamily="34" charset="0"/>
                        </a:rPr>
                        <a:t>TEHLİKELER</a:t>
                      </a:r>
                    </a:p>
                  </a:txBody>
                  <a:tcPr anchor="ctr" anchorCtr="1">
                    <a:solidFill>
                      <a:schemeClr val="bg2">
                        <a:lumMod val="60000"/>
                        <a:lumOff val="40000"/>
                      </a:schemeClr>
                    </a:solidFill>
                  </a:tcPr>
                </a:tc>
                <a:tc>
                  <a:txBody>
                    <a:bodyPr/>
                    <a:lstStyle/>
                    <a:p>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585043375"/>
              </p:ext>
            </p:extLst>
          </p:nvPr>
        </p:nvGraphicFramePr>
        <p:xfrm>
          <a:off x="6040697" y="1573883"/>
          <a:ext cx="3044190" cy="634584"/>
        </p:xfrm>
        <a:graphic>
          <a:graphicData uri="http://schemas.openxmlformats.org/drawingml/2006/table">
            <a:tbl>
              <a:tblPr firstRow="1" bandRow="1">
                <a:tableStyleId>{5C22544A-7EE6-4342-B048-85BDC9FD1C3A}</a:tableStyleId>
              </a:tblPr>
              <a:tblGrid>
                <a:gridCol w="3044190"/>
              </a:tblGrid>
              <a:tr h="634584">
                <a:tc>
                  <a:txBody>
                    <a:bodyPr/>
                    <a:lstStyle/>
                    <a:p>
                      <a:pPr algn="ctr"/>
                      <a:r>
                        <a:rPr lang="tr-TR" sz="2000" dirty="0" smtClean="0">
                          <a:latin typeface="Calibri" pitchFamily="34" charset="0"/>
                          <a:cs typeface="Calibri" pitchFamily="34" charset="0"/>
                        </a:rPr>
                        <a:t>RİSK KONTROL TEDBİRLERİ</a:t>
                      </a:r>
                    </a:p>
                  </a:txBody>
                  <a:tcPr anchor="ctr" anchorCtr="1">
                    <a:solidFill>
                      <a:schemeClr val="bg2">
                        <a:lumMod val="75000"/>
                      </a:schemeClr>
                    </a:solidFill>
                  </a:tcPr>
                </a:tc>
              </a:tr>
            </a:tbl>
          </a:graphicData>
        </a:graphic>
      </p:graphicFrame>
      <p:graphicFrame>
        <p:nvGraphicFramePr>
          <p:cNvPr id="25" name="Tablo 24"/>
          <p:cNvGraphicFramePr>
            <a:graphicFrameLocks noGrp="1"/>
          </p:cNvGraphicFramePr>
          <p:nvPr>
            <p:extLst>
              <p:ext uri="{D42A27DB-BD31-4B8C-83A1-F6EECF244321}">
                <p14:modId xmlns:p14="http://schemas.microsoft.com/office/powerpoint/2010/main" val="1400791594"/>
              </p:ext>
            </p:extLst>
          </p:nvPr>
        </p:nvGraphicFramePr>
        <p:xfrm>
          <a:off x="4194289" y="1568221"/>
          <a:ext cx="1796097" cy="634584"/>
        </p:xfrm>
        <a:graphic>
          <a:graphicData uri="http://schemas.openxmlformats.org/drawingml/2006/table">
            <a:tbl>
              <a:tblPr firstRow="1" bandRow="1">
                <a:tableStyleId>{5C22544A-7EE6-4342-B048-85BDC9FD1C3A}</a:tableStyleId>
              </a:tblPr>
              <a:tblGrid>
                <a:gridCol w="1587817"/>
                <a:gridCol w="208280"/>
              </a:tblGrid>
              <a:tr h="634584">
                <a:tc>
                  <a:txBody>
                    <a:bodyPr/>
                    <a:lstStyle/>
                    <a:p>
                      <a:pPr algn="ctr"/>
                      <a:r>
                        <a:rPr lang="tr-TR" sz="2000" dirty="0" smtClean="0">
                          <a:latin typeface="Calibri" pitchFamily="34" charset="0"/>
                          <a:cs typeface="Calibri" pitchFamily="34" charset="0"/>
                        </a:rPr>
                        <a:t>RİSKLER</a:t>
                      </a:r>
                    </a:p>
                  </a:txBody>
                  <a:tcPr anchor="ctr" anchorCtr="1">
                    <a:solidFill>
                      <a:schemeClr val="accent2">
                        <a:lumMod val="60000"/>
                        <a:lumOff val="40000"/>
                      </a:schemeClr>
                    </a:solidFill>
                  </a:tcPr>
                </a:tc>
                <a:tc>
                  <a:txBody>
                    <a:bodyPr/>
                    <a:lstStyle/>
                    <a:p>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sp>
        <p:nvSpPr>
          <p:cNvPr id="2" name="Sağ Ok 1"/>
          <p:cNvSpPr/>
          <p:nvPr/>
        </p:nvSpPr>
        <p:spPr bwMode="auto">
          <a:xfrm>
            <a:off x="2177400" y="1695450"/>
            <a:ext cx="171450" cy="381000"/>
          </a:xfrm>
          <a:prstGeom prst="rightArrow">
            <a:avLst/>
          </a:prstGeom>
          <a:noFill/>
          <a:ln w="28575">
            <a:solidFill>
              <a:srgbClr val="4D4D4D"/>
            </a:solidFill>
            <a:prstDash val="solid"/>
            <a:round/>
            <a:headEnd/>
            <a:tailEnd/>
          </a:ln>
        </p:spPr>
        <p:txBody>
          <a:bodyPr rtlCol="0" anchor="ctr"/>
          <a:lstStyle/>
          <a:p>
            <a:pPr algn="ctr"/>
            <a:endParaRPr lang="tr-TR" dirty="0">
              <a:solidFill>
                <a:srgbClr val="000000"/>
              </a:solidFill>
            </a:endParaRPr>
          </a:p>
        </p:txBody>
      </p:sp>
      <p:sp>
        <p:nvSpPr>
          <p:cNvPr id="27" name="Sağ Ok 26"/>
          <p:cNvSpPr/>
          <p:nvPr/>
        </p:nvSpPr>
        <p:spPr bwMode="auto">
          <a:xfrm>
            <a:off x="3940875" y="1695450"/>
            <a:ext cx="171450" cy="381000"/>
          </a:xfrm>
          <a:prstGeom prst="rightArrow">
            <a:avLst/>
          </a:prstGeom>
          <a:noFill/>
          <a:ln w="28575">
            <a:solidFill>
              <a:srgbClr val="4D4D4D"/>
            </a:solidFill>
            <a:prstDash val="solid"/>
            <a:round/>
            <a:headEnd/>
            <a:tailEnd/>
          </a:ln>
        </p:spPr>
        <p:txBody>
          <a:bodyPr rtlCol="0" anchor="ctr"/>
          <a:lstStyle/>
          <a:p>
            <a:pPr algn="ctr"/>
            <a:endParaRPr lang="tr-TR" dirty="0">
              <a:solidFill>
                <a:srgbClr val="000000"/>
              </a:solidFill>
            </a:endParaRPr>
          </a:p>
        </p:txBody>
      </p:sp>
      <p:sp>
        <p:nvSpPr>
          <p:cNvPr id="28" name="Sağ Ok 27"/>
          <p:cNvSpPr/>
          <p:nvPr/>
        </p:nvSpPr>
        <p:spPr bwMode="auto">
          <a:xfrm>
            <a:off x="5809625" y="1733550"/>
            <a:ext cx="171450" cy="381000"/>
          </a:xfrm>
          <a:prstGeom prst="rightArrow">
            <a:avLst/>
          </a:prstGeom>
          <a:noFill/>
          <a:ln w="28575">
            <a:solidFill>
              <a:srgbClr val="4D4D4D"/>
            </a:solidFill>
            <a:prstDash val="solid"/>
            <a:round/>
            <a:headEnd/>
            <a:tailEnd/>
          </a:ln>
        </p:spPr>
        <p:txBody>
          <a:bodyPr rtlCol="0" anchor="ctr"/>
          <a:lstStyle/>
          <a:p>
            <a:pPr algn="ctr"/>
            <a:endParaRPr lang="tr-TR" dirty="0">
              <a:solidFill>
                <a:srgbClr val="000000"/>
              </a:solidFill>
            </a:endParaRPr>
          </a:p>
        </p:txBody>
      </p:sp>
      <p:sp>
        <p:nvSpPr>
          <p:cNvPr id="4" name="Dikdörtgen 3"/>
          <p:cNvSpPr/>
          <p:nvPr/>
        </p:nvSpPr>
        <p:spPr>
          <a:xfrm>
            <a:off x="73719" y="2211140"/>
            <a:ext cx="2037006" cy="400110"/>
          </a:xfrm>
          <a:prstGeom prst="rect">
            <a:avLst/>
          </a:prstGeom>
          <a:ln>
            <a:solidFill>
              <a:schemeClr val="bg1">
                <a:lumMod val="65000"/>
              </a:schemeClr>
            </a:solidFill>
          </a:ln>
        </p:spPr>
        <p:txBody>
          <a:bodyPr wrap="square">
            <a:spAutoFit/>
          </a:bodyPr>
          <a:lstStyle/>
          <a:p>
            <a:pPr algn="ctr"/>
            <a:r>
              <a:rPr lang="tr-TR" sz="2000" b="1" i="1" dirty="0">
                <a:solidFill>
                  <a:srgbClr val="000000"/>
                </a:solidFill>
                <a:latin typeface="Calibri" pitchFamily="34" charset="0"/>
              </a:rPr>
              <a:t>Torna Tezgahı</a:t>
            </a:r>
          </a:p>
        </p:txBody>
      </p:sp>
      <p:sp>
        <p:nvSpPr>
          <p:cNvPr id="5" name="Dikdörtgen 4"/>
          <p:cNvSpPr/>
          <p:nvPr/>
        </p:nvSpPr>
        <p:spPr>
          <a:xfrm>
            <a:off x="4199902" y="2233347"/>
            <a:ext cx="1562099" cy="400110"/>
          </a:xfrm>
          <a:prstGeom prst="rect">
            <a:avLst/>
          </a:prstGeom>
          <a:ln>
            <a:solidFill>
              <a:schemeClr val="bg1">
                <a:lumMod val="65000"/>
              </a:schemeClr>
            </a:solidFill>
          </a:ln>
        </p:spPr>
        <p:txBody>
          <a:bodyPr wrap="square">
            <a:spAutoFit/>
          </a:bodyPr>
          <a:lstStyle/>
          <a:p>
            <a:pPr algn="ctr"/>
            <a:r>
              <a:rPr lang="tr-TR" sz="2000" b="1" i="1" dirty="0" smtClean="0">
                <a:solidFill>
                  <a:srgbClr val="000000"/>
                </a:solidFill>
                <a:latin typeface="Calibri" pitchFamily="34" charset="0"/>
              </a:rPr>
              <a:t>Fiziksek</a:t>
            </a:r>
          </a:p>
        </p:txBody>
      </p:sp>
      <p:sp>
        <p:nvSpPr>
          <p:cNvPr id="29" name="Dikdörtgen 28"/>
          <p:cNvSpPr/>
          <p:nvPr/>
        </p:nvSpPr>
        <p:spPr>
          <a:xfrm>
            <a:off x="4199902" y="3993386"/>
            <a:ext cx="1345748" cy="338554"/>
          </a:xfrm>
          <a:prstGeom prst="rect">
            <a:avLst/>
          </a:prstGeom>
          <a:ln>
            <a:solidFill>
              <a:schemeClr val="bg1">
                <a:lumMod val="65000"/>
              </a:schemeClr>
            </a:solidFill>
          </a:ln>
        </p:spPr>
        <p:txBody>
          <a:bodyPr wrap="square">
            <a:spAutoFit/>
          </a:bodyPr>
          <a:lstStyle/>
          <a:p>
            <a:pPr algn="ctr"/>
            <a:r>
              <a:rPr lang="tr-TR" sz="1600" i="1" dirty="0" smtClean="0">
                <a:solidFill>
                  <a:srgbClr val="000000"/>
                </a:solidFill>
                <a:latin typeface="Calibri" pitchFamily="34" charset="0"/>
              </a:rPr>
              <a:t>İşitme Kaybı</a:t>
            </a:r>
            <a:endParaRPr lang="tr-TR" sz="1600" i="1" dirty="0">
              <a:solidFill>
                <a:srgbClr val="000000"/>
              </a:solidFill>
              <a:latin typeface="Calibri" pitchFamily="34" charset="0"/>
            </a:endParaRPr>
          </a:p>
        </p:txBody>
      </p:sp>
      <p:sp>
        <p:nvSpPr>
          <p:cNvPr id="30" name="Dikdörtgen 29"/>
          <p:cNvSpPr/>
          <p:nvPr/>
        </p:nvSpPr>
        <p:spPr>
          <a:xfrm>
            <a:off x="6042300" y="2218315"/>
            <a:ext cx="3038249" cy="400110"/>
          </a:xfrm>
          <a:prstGeom prst="rect">
            <a:avLst/>
          </a:prstGeom>
          <a:ln>
            <a:solidFill>
              <a:schemeClr val="bg1">
                <a:lumMod val="65000"/>
              </a:schemeClr>
            </a:solidFill>
          </a:ln>
        </p:spPr>
        <p:txBody>
          <a:bodyPr wrap="square">
            <a:spAutoFit/>
          </a:bodyPr>
          <a:lstStyle/>
          <a:p>
            <a:pPr marL="162900" algn="ctr"/>
            <a:r>
              <a:rPr lang="tr-TR" sz="2000" i="1" dirty="0" smtClean="0">
                <a:solidFill>
                  <a:srgbClr val="000000"/>
                </a:solidFill>
                <a:latin typeface="Calibri" pitchFamily="34" charset="0"/>
              </a:rPr>
              <a:t>Kaynakta kontrol</a:t>
            </a:r>
          </a:p>
        </p:txBody>
      </p:sp>
      <p:sp>
        <p:nvSpPr>
          <p:cNvPr id="6" name="Dikdörtgen 5"/>
          <p:cNvSpPr/>
          <p:nvPr/>
        </p:nvSpPr>
        <p:spPr>
          <a:xfrm>
            <a:off x="2110725" y="5645319"/>
            <a:ext cx="4957865" cy="1077218"/>
          </a:xfrm>
          <a:prstGeom prst="rect">
            <a:avLst/>
          </a:prstGeom>
          <a:ln w="0">
            <a:solidFill>
              <a:schemeClr val="bg1">
                <a:lumMod val="65000"/>
              </a:schemeClr>
            </a:solidFill>
          </a:ln>
        </p:spPr>
        <p:txBody>
          <a:bodyPr wrap="square">
            <a:spAutoFit/>
          </a:bodyPr>
          <a:lstStyle/>
          <a:p>
            <a:pPr>
              <a:spcAft>
                <a:spcPts val="0"/>
              </a:spcAft>
              <a:buClr>
                <a:srgbClr val="292929"/>
              </a:buClr>
              <a:defRPr/>
            </a:pPr>
            <a:r>
              <a:rPr lang="tr-TR" sz="1600" i="1" dirty="0">
                <a:solidFill>
                  <a:srgbClr val="000000"/>
                </a:solidFill>
                <a:latin typeface="Calibri" pitchFamily="34" charset="0"/>
                <a:cs typeface="Calibri" pitchFamily="34" charset="0"/>
              </a:rPr>
              <a:t>1.Tehlike kaynağından bir çok (başka) tehlike çıkabilir</a:t>
            </a:r>
          </a:p>
          <a:p>
            <a:pPr>
              <a:spcAft>
                <a:spcPts val="0"/>
              </a:spcAft>
              <a:buClr>
                <a:srgbClr val="292929"/>
              </a:buClr>
              <a:defRPr/>
            </a:pPr>
            <a:r>
              <a:rPr lang="tr-TR" altLang="zh-CN" sz="1600" i="1" dirty="0">
                <a:solidFill>
                  <a:srgbClr val="000000"/>
                </a:solidFill>
                <a:latin typeface="Calibri" pitchFamily="34" charset="0"/>
              </a:rPr>
              <a:t>2.Tehlikelerin sonucu olarak risk/riskler ortaya çıkar</a:t>
            </a:r>
            <a:endParaRPr lang="tr-TR" sz="1600" dirty="0">
              <a:solidFill>
                <a:srgbClr val="000000"/>
              </a:solidFill>
            </a:endParaRPr>
          </a:p>
          <a:p>
            <a:pPr>
              <a:spcAft>
                <a:spcPts val="0"/>
              </a:spcAft>
              <a:buClr>
                <a:srgbClr val="292929"/>
              </a:buClr>
              <a:defRPr/>
            </a:pPr>
            <a:r>
              <a:rPr lang="tr-TR" altLang="zh-CN" sz="1600" i="1" dirty="0">
                <a:solidFill>
                  <a:srgbClr val="000000"/>
                </a:solidFill>
                <a:latin typeface="Calibri" pitchFamily="34" charset="0"/>
              </a:rPr>
              <a:t>3.Tehlike, işyerinde her bölümde ve evrede çıkar/çıkabilir</a:t>
            </a:r>
            <a:endParaRPr lang="tr-TR" sz="1600" dirty="0">
              <a:solidFill>
                <a:srgbClr val="000000"/>
              </a:solidFill>
            </a:endParaRPr>
          </a:p>
          <a:p>
            <a:pPr>
              <a:spcAft>
                <a:spcPts val="0"/>
              </a:spcAft>
              <a:buClr>
                <a:srgbClr val="292929"/>
              </a:buClr>
              <a:defRPr/>
            </a:pPr>
            <a:r>
              <a:rPr lang="tr-TR" altLang="zh-CN" sz="1600" i="1" dirty="0">
                <a:solidFill>
                  <a:srgbClr val="000000"/>
                </a:solidFill>
                <a:latin typeface="Calibri" pitchFamily="34" charset="0"/>
              </a:rPr>
              <a:t>4.Tehlikeler kaza olmayana kadar fark edilmeyebilir</a:t>
            </a:r>
            <a:endParaRPr lang="tr-TR" sz="1600" dirty="0">
              <a:solidFill>
                <a:srgbClr val="000000"/>
              </a:solidFill>
            </a:endParaRPr>
          </a:p>
        </p:txBody>
      </p:sp>
      <p:sp>
        <p:nvSpPr>
          <p:cNvPr id="41" name="Dikdörtgen 40"/>
          <p:cNvSpPr/>
          <p:nvPr/>
        </p:nvSpPr>
        <p:spPr>
          <a:xfrm>
            <a:off x="2445451" y="2233287"/>
            <a:ext cx="1421699" cy="400110"/>
          </a:xfrm>
          <a:prstGeom prst="rect">
            <a:avLst/>
          </a:prstGeom>
          <a:ln>
            <a:solidFill>
              <a:schemeClr val="bg1">
                <a:lumMod val="65000"/>
              </a:schemeClr>
            </a:solidFill>
          </a:ln>
        </p:spPr>
        <p:txBody>
          <a:bodyPr wrap="square">
            <a:spAutoFit/>
          </a:bodyPr>
          <a:lstStyle/>
          <a:p>
            <a:pPr algn="ctr"/>
            <a:r>
              <a:rPr lang="tr-TR" sz="2000" b="1" i="1" dirty="0" smtClean="0">
                <a:solidFill>
                  <a:srgbClr val="000000"/>
                </a:solidFill>
                <a:latin typeface="Calibri" pitchFamily="34" charset="0"/>
              </a:rPr>
              <a:t>Gürültü</a:t>
            </a:r>
            <a:endParaRPr lang="tr-TR" sz="2000" b="1" i="1" dirty="0">
              <a:solidFill>
                <a:srgbClr val="000000"/>
              </a:solidFill>
              <a:latin typeface="Calibri" pitchFamily="34" charset="0"/>
            </a:endParaRPr>
          </a:p>
        </p:txBody>
      </p:sp>
      <p:sp>
        <p:nvSpPr>
          <p:cNvPr id="42" name="Dikdörtgen 41"/>
          <p:cNvSpPr/>
          <p:nvPr/>
        </p:nvSpPr>
        <p:spPr>
          <a:xfrm>
            <a:off x="2445451" y="2671497"/>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Mekanik</a:t>
            </a:r>
            <a:endParaRPr lang="tr-TR" sz="2000" i="1" dirty="0">
              <a:solidFill>
                <a:srgbClr val="000000"/>
              </a:solidFill>
              <a:latin typeface="Calibri" pitchFamily="34" charset="0"/>
            </a:endParaRPr>
          </a:p>
        </p:txBody>
      </p:sp>
      <p:sp>
        <p:nvSpPr>
          <p:cNvPr id="43" name="Dikdörtgen 42"/>
          <p:cNvSpPr/>
          <p:nvPr/>
        </p:nvSpPr>
        <p:spPr>
          <a:xfrm>
            <a:off x="2445450" y="3108157"/>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Buhar</a:t>
            </a:r>
            <a:endParaRPr lang="tr-TR" sz="2000" i="1" dirty="0">
              <a:solidFill>
                <a:srgbClr val="000000"/>
              </a:solidFill>
              <a:latin typeface="Calibri" pitchFamily="34" charset="0"/>
            </a:endParaRPr>
          </a:p>
        </p:txBody>
      </p:sp>
      <p:sp>
        <p:nvSpPr>
          <p:cNvPr id="44" name="Dikdörtgen 43"/>
          <p:cNvSpPr/>
          <p:nvPr/>
        </p:nvSpPr>
        <p:spPr>
          <a:xfrm>
            <a:off x="2445450" y="3546367"/>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Gazlar</a:t>
            </a:r>
            <a:endParaRPr lang="tr-TR" sz="2000" i="1" dirty="0">
              <a:solidFill>
                <a:srgbClr val="000000"/>
              </a:solidFill>
              <a:latin typeface="Calibri" pitchFamily="34" charset="0"/>
            </a:endParaRPr>
          </a:p>
        </p:txBody>
      </p:sp>
      <p:sp>
        <p:nvSpPr>
          <p:cNvPr id="48" name="Dikdörtgen 47"/>
          <p:cNvSpPr/>
          <p:nvPr/>
        </p:nvSpPr>
        <p:spPr>
          <a:xfrm>
            <a:off x="2445450" y="3978179"/>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Basınç</a:t>
            </a:r>
            <a:endParaRPr lang="tr-TR" sz="2000" i="1" dirty="0">
              <a:solidFill>
                <a:srgbClr val="000000"/>
              </a:solidFill>
              <a:latin typeface="Calibri" pitchFamily="34" charset="0"/>
            </a:endParaRPr>
          </a:p>
        </p:txBody>
      </p:sp>
      <p:sp>
        <p:nvSpPr>
          <p:cNvPr id="49" name="Dikdörtgen 48"/>
          <p:cNvSpPr/>
          <p:nvPr/>
        </p:nvSpPr>
        <p:spPr>
          <a:xfrm>
            <a:off x="2445449" y="4414839"/>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Elektrik</a:t>
            </a:r>
            <a:endParaRPr lang="tr-TR" sz="2000" i="1" dirty="0">
              <a:solidFill>
                <a:srgbClr val="000000"/>
              </a:solidFill>
              <a:latin typeface="Calibri" pitchFamily="34" charset="0"/>
            </a:endParaRPr>
          </a:p>
        </p:txBody>
      </p:sp>
      <p:sp>
        <p:nvSpPr>
          <p:cNvPr id="50" name="Dikdörtgen 49"/>
          <p:cNvSpPr/>
          <p:nvPr/>
        </p:nvSpPr>
        <p:spPr>
          <a:xfrm>
            <a:off x="2445449" y="4853049"/>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Kimyasallar</a:t>
            </a:r>
            <a:endParaRPr lang="tr-TR" sz="2000" i="1" dirty="0">
              <a:solidFill>
                <a:srgbClr val="000000"/>
              </a:solidFill>
              <a:latin typeface="Calibri" pitchFamily="34" charset="0"/>
            </a:endParaRPr>
          </a:p>
        </p:txBody>
      </p:sp>
      <p:sp>
        <p:nvSpPr>
          <p:cNvPr id="51" name="Dikdörtgen 50"/>
          <p:cNvSpPr/>
          <p:nvPr/>
        </p:nvSpPr>
        <p:spPr>
          <a:xfrm>
            <a:off x="4202625" y="2671497"/>
            <a:ext cx="15620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Fizyolojik</a:t>
            </a:r>
            <a:endParaRPr lang="tr-TR" sz="2000" i="1" dirty="0">
              <a:solidFill>
                <a:srgbClr val="000000"/>
              </a:solidFill>
              <a:latin typeface="Calibri" pitchFamily="34" charset="0"/>
            </a:endParaRPr>
          </a:p>
        </p:txBody>
      </p:sp>
      <p:sp>
        <p:nvSpPr>
          <p:cNvPr id="52" name="Dikdörtgen 51"/>
          <p:cNvSpPr/>
          <p:nvPr/>
        </p:nvSpPr>
        <p:spPr>
          <a:xfrm>
            <a:off x="4202624" y="3105060"/>
            <a:ext cx="1562099" cy="400110"/>
          </a:xfrm>
          <a:prstGeom prst="rect">
            <a:avLst/>
          </a:prstGeom>
          <a:ln>
            <a:solidFill>
              <a:schemeClr val="bg1">
                <a:lumMod val="65000"/>
              </a:schemeClr>
            </a:solidFill>
          </a:ln>
        </p:spPr>
        <p:txBody>
          <a:bodyPr wrap="square">
            <a:spAutoFit/>
          </a:bodyPr>
          <a:lstStyle/>
          <a:p>
            <a:pPr algn="ctr"/>
            <a:r>
              <a:rPr lang="tr-TR" sz="2000" i="1" dirty="0">
                <a:solidFill>
                  <a:srgbClr val="000000"/>
                </a:solidFill>
                <a:latin typeface="Calibri" pitchFamily="34" charset="0"/>
              </a:rPr>
              <a:t>Psikolojik</a:t>
            </a:r>
          </a:p>
        </p:txBody>
      </p:sp>
      <p:sp>
        <p:nvSpPr>
          <p:cNvPr id="53" name="Dikdörtgen 52"/>
          <p:cNvSpPr/>
          <p:nvPr/>
        </p:nvSpPr>
        <p:spPr>
          <a:xfrm>
            <a:off x="4202624" y="3546367"/>
            <a:ext cx="1562099" cy="400110"/>
          </a:xfrm>
          <a:prstGeom prst="rect">
            <a:avLst/>
          </a:prstGeom>
          <a:ln>
            <a:solidFill>
              <a:schemeClr val="bg1">
                <a:lumMod val="65000"/>
              </a:schemeClr>
            </a:solidFill>
          </a:ln>
        </p:spPr>
        <p:txBody>
          <a:bodyPr wrap="square">
            <a:spAutoFit/>
          </a:bodyPr>
          <a:lstStyle/>
          <a:p>
            <a:pPr algn="ctr"/>
            <a:r>
              <a:rPr lang="tr-TR" sz="2000" i="1" dirty="0">
                <a:solidFill>
                  <a:srgbClr val="000000"/>
                </a:solidFill>
                <a:latin typeface="Calibri" pitchFamily="34" charset="0"/>
              </a:rPr>
              <a:t>Performans</a:t>
            </a:r>
          </a:p>
        </p:txBody>
      </p:sp>
      <p:sp>
        <p:nvSpPr>
          <p:cNvPr id="55" name="Dikdörtgen 54"/>
          <p:cNvSpPr/>
          <p:nvPr/>
        </p:nvSpPr>
        <p:spPr>
          <a:xfrm>
            <a:off x="6042300" y="2661972"/>
            <a:ext cx="3038249" cy="400110"/>
          </a:xfrm>
          <a:prstGeom prst="rect">
            <a:avLst/>
          </a:prstGeom>
          <a:ln>
            <a:solidFill>
              <a:schemeClr val="bg1">
                <a:lumMod val="65000"/>
              </a:schemeClr>
            </a:solidFill>
          </a:ln>
        </p:spPr>
        <p:txBody>
          <a:bodyPr wrap="square">
            <a:spAutoFit/>
          </a:bodyPr>
          <a:lstStyle/>
          <a:p>
            <a:pPr marL="162900" algn="ctr"/>
            <a:r>
              <a:rPr lang="tr-TR" sz="2000" i="1" dirty="0">
                <a:solidFill>
                  <a:srgbClr val="000000"/>
                </a:solidFill>
                <a:latin typeface="Calibri" pitchFamily="34" charset="0"/>
              </a:rPr>
              <a:t>Ortamda kontrol</a:t>
            </a:r>
          </a:p>
        </p:txBody>
      </p:sp>
      <p:sp>
        <p:nvSpPr>
          <p:cNvPr id="56" name="Dikdörtgen 55"/>
          <p:cNvSpPr/>
          <p:nvPr/>
        </p:nvSpPr>
        <p:spPr>
          <a:xfrm>
            <a:off x="6042299" y="3098632"/>
            <a:ext cx="3038249" cy="400110"/>
          </a:xfrm>
          <a:prstGeom prst="rect">
            <a:avLst/>
          </a:prstGeom>
          <a:ln>
            <a:solidFill>
              <a:schemeClr val="bg1">
                <a:lumMod val="65000"/>
              </a:schemeClr>
            </a:solidFill>
          </a:ln>
        </p:spPr>
        <p:txBody>
          <a:bodyPr wrap="square">
            <a:spAutoFit/>
          </a:bodyPr>
          <a:lstStyle/>
          <a:p>
            <a:pPr marL="162900" algn="ctr"/>
            <a:r>
              <a:rPr lang="tr-TR" sz="2000" b="1" i="1" dirty="0">
                <a:solidFill>
                  <a:srgbClr val="000000"/>
                </a:solidFill>
                <a:latin typeface="Calibri" pitchFamily="34" charset="0"/>
              </a:rPr>
              <a:t>Kişide kontrol</a:t>
            </a:r>
          </a:p>
        </p:txBody>
      </p:sp>
      <p:cxnSp>
        <p:nvCxnSpPr>
          <p:cNvPr id="20" name="Dirsek Bağlayıcısı 19"/>
          <p:cNvCxnSpPr/>
          <p:nvPr/>
        </p:nvCxnSpPr>
        <p:spPr>
          <a:xfrm rot="16200000" flipH="1">
            <a:off x="3419657" y="3203588"/>
            <a:ext cx="1908000" cy="432000"/>
          </a:xfrm>
          <a:prstGeom prst="bentConnector3">
            <a:avLst>
              <a:gd name="adj1" fmla="val 112420"/>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67" name="Dirsek Bağlayıcısı 66"/>
          <p:cNvCxnSpPr/>
          <p:nvPr/>
        </p:nvCxnSpPr>
        <p:spPr>
          <a:xfrm rot="16200000" flipH="1">
            <a:off x="5905357" y="3405547"/>
            <a:ext cx="612000" cy="432000"/>
          </a:xfrm>
          <a:prstGeom prst="bentConnector3">
            <a:avLst>
              <a:gd name="adj1" fmla="val 137408"/>
            </a:avLst>
          </a:prstGeom>
          <a:ln>
            <a:headEnd type="oval"/>
            <a:tailEnd type="arrow"/>
          </a:ln>
        </p:spPr>
        <p:style>
          <a:lnRef idx="1">
            <a:schemeClr val="accent1"/>
          </a:lnRef>
          <a:fillRef idx="0">
            <a:schemeClr val="accent1"/>
          </a:fillRef>
          <a:effectRef idx="0">
            <a:schemeClr val="accent1"/>
          </a:effectRef>
          <a:fontRef idx="minor">
            <a:schemeClr val="tx1"/>
          </a:fontRef>
        </p:style>
      </p:cxnSp>
      <p:sp>
        <p:nvSpPr>
          <p:cNvPr id="69" name="Dikdörtgen 68"/>
          <p:cNvSpPr/>
          <p:nvPr/>
        </p:nvSpPr>
        <p:spPr>
          <a:xfrm>
            <a:off x="6042299" y="3546367"/>
            <a:ext cx="2120626" cy="338554"/>
          </a:xfrm>
          <a:prstGeom prst="rect">
            <a:avLst/>
          </a:prstGeom>
          <a:ln>
            <a:solidFill>
              <a:schemeClr val="bg1">
                <a:lumMod val="65000"/>
              </a:schemeClr>
            </a:solidFill>
          </a:ln>
        </p:spPr>
        <p:txBody>
          <a:bodyPr wrap="square">
            <a:spAutoFit/>
          </a:bodyPr>
          <a:lstStyle/>
          <a:p>
            <a:pPr algn="ctr"/>
            <a:r>
              <a:rPr lang="tr-TR" sz="1600" i="1" dirty="0" smtClean="0">
                <a:solidFill>
                  <a:srgbClr val="000000"/>
                </a:solidFill>
                <a:latin typeface="Calibri" pitchFamily="34" charset="0"/>
              </a:rPr>
              <a:t>Kulak Koruyucu</a:t>
            </a:r>
            <a:endParaRPr lang="tr-TR" sz="1600" i="1" dirty="0">
              <a:solidFill>
                <a:srgbClr val="000000"/>
              </a:solidFill>
              <a:latin typeface="Calibri" pitchFamily="34" charset="0"/>
            </a:endParaRPr>
          </a:p>
        </p:txBody>
      </p:sp>
    </p:spTree>
    <p:extLst>
      <p:ext uri="{BB962C8B-B14F-4D97-AF65-F5344CB8AC3E}">
        <p14:creationId xmlns:p14="http://schemas.microsoft.com/office/powerpoint/2010/main" val="86686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barn(inVertical)">
                                      <p:cBhvr>
                                        <p:cTn id="35" dur="500"/>
                                        <p:tgtEl>
                                          <p:spTgt spid="43"/>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arn(inVertical)">
                                      <p:cBhvr>
                                        <p:cTn id="39" dur="500"/>
                                        <p:tgtEl>
                                          <p:spTgt spid="44"/>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barn(inVertical)">
                                      <p:cBhvr>
                                        <p:cTn id="43" dur="500"/>
                                        <p:tgtEl>
                                          <p:spTgt spid="48"/>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inVertical)">
                                      <p:cBhvr>
                                        <p:cTn id="47" dur="500"/>
                                        <p:tgtEl>
                                          <p:spTgt spid="49"/>
                                        </p:tgtEl>
                                      </p:cBhvr>
                                    </p:animEffect>
                                  </p:childTnLst>
                                </p:cTn>
                              </p:par>
                            </p:childTnLst>
                          </p:cTn>
                        </p:par>
                        <p:par>
                          <p:cTn id="48" fill="hold">
                            <p:stCondLst>
                              <p:cond delay="3000"/>
                            </p:stCondLst>
                            <p:childTnLst>
                              <p:par>
                                <p:cTn id="49" presetID="16" presetClass="entr" presetSubtype="21"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barn(inVertical)">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par>
                                <p:cTn id="57" presetID="16" presetClass="entr" presetSubtype="21"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barn(inVertical)">
                                      <p:cBhvr>
                                        <p:cTn id="68" dur="500"/>
                                        <p:tgtEl>
                                          <p:spTgt spid="51"/>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arn(inVertical)">
                                      <p:cBhvr>
                                        <p:cTn id="72" dur="500"/>
                                        <p:tgtEl>
                                          <p:spTgt spid="52"/>
                                        </p:tgtEl>
                                      </p:cBhvr>
                                    </p:animEffect>
                                  </p:childTnLst>
                                </p:cTn>
                              </p:par>
                            </p:childTnLst>
                          </p:cTn>
                        </p:par>
                        <p:par>
                          <p:cTn id="73" fill="hold">
                            <p:stCondLst>
                              <p:cond delay="1500"/>
                            </p:stCondLst>
                            <p:childTnLst>
                              <p:par>
                                <p:cTn id="74" presetID="16" presetClass="entr" presetSubtype="21"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barn(inVertical)">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barn(inVertical)">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arn(inVertical)">
                                      <p:cBhvr>
                                        <p:cTn id="94" dur="500"/>
                                        <p:tgtEl>
                                          <p:spTgt spid="30"/>
                                        </p:tgtEl>
                                      </p:cBhvr>
                                    </p:animEffect>
                                  </p:childTnLst>
                                </p:cTn>
                              </p:par>
                            </p:childTnLst>
                          </p:cTn>
                        </p:par>
                        <p:par>
                          <p:cTn id="95" fill="hold">
                            <p:stCondLst>
                              <p:cond delay="500"/>
                            </p:stCondLst>
                            <p:childTnLst>
                              <p:par>
                                <p:cTn id="96" presetID="16" presetClass="entr" presetSubtype="21"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barn(inVertical)">
                                      <p:cBhvr>
                                        <p:cTn id="98" dur="500"/>
                                        <p:tgtEl>
                                          <p:spTgt spid="55"/>
                                        </p:tgtEl>
                                      </p:cBhvr>
                                    </p:animEffect>
                                  </p:childTnLst>
                                </p:cTn>
                              </p:par>
                            </p:childTnLst>
                          </p:cTn>
                        </p:par>
                        <p:par>
                          <p:cTn id="99" fill="hold">
                            <p:stCondLst>
                              <p:cond delay="1000"/>
                            </p:stCondLst>
                            <p:childTnLst>
                              <p:par>
                                <p:cTn id="100" presetID="16" presetClass="entr" presetSubtype="21"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barn(inVertical)">
                                      <p:cBhvr>
                                        <p:cTn id="102" dur="500"/>
                                        <p:tgtEl>
                                          <p:spTgt spid="5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barn(inVertical)">
                                      <p:cBhvr>
                                        <p:cTn id="107" dur="500"/>
                                        <p:tgtEl>
                                          <p:spTgt spid="67"/>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barn(inVertical)">
                                      <p:cBhvr>
                                        <p:cTn id="110" dur="500"/>
                                        <p:tgtEl>
                                          <p:spTgt spid="69"/>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barn(inVertical)">
                                      <p:cBhvr>
                                        <p:cTn id="1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4" grpId="0" animBg="1"/>
      <p:bldP spid="5" grpId="0" animBg="1"/>
      <p:bldP spid="29" grpId="0" animBg="1"/>
      <p:bldP spid="30" grpId="0" animBg="1"/>
      <p:bldP spid="6" grpId="0" animBg="1"/>
      <p:bldP spid="41" grpId="0" animBg="1"/>
      <p:bldP spid="42" grpId="0" animBg="1"/>
      <p:bldP spid="43" grpId="0" animBg="1"/>
      <p:bldP spid="44" grpId="0" animBg="1"/>
      <p:bldP spid="48" grpId="0" animBg="1"/>
      <p:bldP spid="49" grpId="0" animBg="1"/>
      <p:bldP spid="50" grpId="0" animBg="1"/>
      <p:bldP spid="51" grpId="0" animBg="1"/>
      <p:bldP spid="52" grpId="0" animBg="1"/>
      <p:bldP spid="53" grpId="0" animBg="1"/>
      <p:bldP spid="55" grpId="0" animBg="1"/>
      <p:bldP spid="56" grpId="0" animBg="1"/>
      <p:bldP spid="6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969000201"/>
              </p:ext>
            </p:extLst>
          </p:nvPr>
        </p:nvGraphicFramePr>
        <p:xfrm>
          <a:off x="70978" y="59835"/>
          <a:ext cx="8971598" cy="6604948"/>
        </p:xfrm>
        <a:graphic>
          <a:graphicData uri="http://schemas.openxmlformats.org/drawingml/2006/table">
            <a:tbl>
              <a:tblPr firstRow="1" firstCol="1" bandRow="1"/>
              <a:tblGrid>
                <a:gridCol w="446723"/>
                <a:gridCol w="4048125"/>
                <a:gridCol w="4476750"/>
              </a:tblGrid>
              <a:tr h="284423">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TEHLİKELER</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kern="1200" dirty="0" smtClean="0">
                          <a:solidFill>
                            <a:schemeClr val="bg1"/>
                          </a:solidFill>
                          <a:effectLst/>
                          <a:latin typeface="Calibri" panose="020F0502020204030204" pitchFamily="34" charset="0"/>
                          <a:ea typeface="Times New Roman"/>
                          <a:cs typeface="Times New Roman"/>
                        </a:rPr>
                        <a:t>RİSKLERİ</a:t>
                      </a:r>
                      <a:endParaRPr lang="tr-TR" sz="1800" b="1" i="1" kern="1200"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rgbClr val="000000"/>
                          </a:solidFill>
                          <a:latin typeface="Calibri" pitchFamily="34" charset="0"/>
                          <a:ea typeface="+mn-ea"/>
                          <a:cs typeface="Calibri" pitchFamily="34" charset="0"/>
                        </a:rPr>
                        <a:t>Torna tezgahında 220 volt seyyar lamba var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kern="1200" dirty="0" smtClean="0">
                          <a:solidFill>
                            <a:schemeClr val="tx1"/>
                          </a:solidFill>
                          <a:effectLst/>
                          <a:latin typeface="Calibri" pitchFamily="34" charset="0"/>
                          <a:ea typeface="Times New Roman"/>
                          <a:cs typeface="Calibri" pitchFamily="34" charset="0"/>
                        </a:rPr>
                        <a:t>Elektrik çarpması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dirty="0" smtClean="0">
                          <a:solidFill>
                            <a:srgbClr val="000000"/>
                          </a:solidFill>
                          <a:latin typeface="Calibri" pitchFamily="34" charset="0"/>
                          <a:cs typeface="Calibri" pitchFamily="34" charset="0"/>
                        </a:rPr>
                        <a:t>Kapalı ortamlarda çalışma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Zehirli gazlardan etkilenme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dirty="0" smtClean="0">
                          <a:solidFill>
                            <a:srgbClr val="000000"/>
                          </a:solidFill>
                          <a:latin typeface="Calibri" pitchFamily="34" charset="0"/>
                          <a:cs typeface="Calibri" pitchFamily="34" charset="0"/>
                        </a:rPr>
                        <a:t>Elektrik enerjisi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İzolesi bozuk iletkene dokunma ile elektrik çarpması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Yüksekte çalışma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Düşme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1" i="1" kern="1200" dirty="0" smtClean="0">
                          <a:solidFill>
                            <a:schemeClr val="tx1"/>
                          </a:solidFill>
                          <a:effectLst/>
                          <a:latin typeface="Calibri" pitchFamily="34" charset="0"/>
                          <a:ea typeface="Times New Roman"/>
                          <a:cs typeface="Calibri" pitchFamily="34" charset="0"/>
                        </a:rPr>
                        <a:t>Kimyasal madde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Zehirlenme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Yetersiz aydınlatma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 Göz bozulması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i="1" kern="1200" dirty="0" smtClean="0">
                          <a:solidFill>
                            <a:schemeClr val="tx1"/>
                          </a:solidFill>
                          <a:effectLst/>
                          <a:latin typeface="Calibri" pitchFamily="34" charset="0"/>
                          <a:ea typeface="Times New Roman"/>
                          <a:cs typeface="Calibri" pitchFamily="34" charset="0"/>
                        </a:rPr>
                        <a:t>Asma kat platform korkuluğu yok</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Yüksekten düşme</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Preste açık kalıpla çalışma yapılıyor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El - parmak kopması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İşyerinde </a:t>
                      </a:r>
                      <a:r>
                        <a:rPr lang="tr-TR" sz="1600" b="1" i="1" kern="1200" dirty="0" err="1" smtClean="0">
                          <a:solidFill>
                            <a:schemeClr val="tx1"/>
                          </a:solidFill>
                          <a:effectLst/>
                          <a:latin typeface="Calibri" pitchFamily="34" charset="0"/>
                          <a:ea typeface="Times New Roman"/>
                          <a:cs typeface="Calibri" pitchFamily="34" charset="0"/>
                        </a:rPr>
                        <a:t>solvent</a:t>
                      </a:r>
                      <a:r>
                        <a:rPr lang="tr-TR" sz="1600" b="1" i="1" kern="1200" dirty="0" smtClean="0">
                          <a:solidFill>
                            <a:schemeClr val="tx1"/>
                          </a:solidFill>
                          <a:effectLst/>
                          <a:latin typeface="Calibri" pitchFamily="34" charset="0"/>
                          <a:ea typeface="Times New Roman"/>
                          <a:cs typeface="Calibri" pitchFamily="34" charset="0"/>
                        </a:rPr>
                        <a:t> içeren cila kullanılıyor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0" i="1" kern="1200" dirty="0" err="1" smtClean="0">
                          <a:solidFill>
                            <a:schemeClr val="tx1"/>
                          </a:solidFill>
                          <a:effectLst/>
                          <a:latin typeface="Calibri" pitchFamily="34" charset="0"/>
                          <a:ea typeface="Times New Roman"/>
                          <a:cs typeface="Calibri" pitchFamily="34" charset="0"/>
                        </a:rPr>
                        <a:t>Solvent</a:t>
                      </a:r>
                      <a:r>
                        <a:rPr lang="tr-TR" sz="1600" b="0" i="1" kern="1200" dirty="0" smtClean="0">
                          <a:solidFill>
                            <a:schemeClr val="tx1"/>
                          </a:solidFill>
                          <a:effectLst/>
                          <a:latin typeface="Calibri" pitchFamily="34" charset="0"/>
                          <a:ea typeface="Times New Roman"/>
                          <a:cs typeface="Calibri" pitchFamily="34" charset="0"/>
                        </a:rPr>
                        <a:t> buharlarından etkilenme-Buharın parlaması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Tezgahların altında yağ, bez vb. birikintiler var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Yangın</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Çöp bidonları dolu bırakılıyor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Yangın</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İşyerinde rahatsız edici seviyede gürültü var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İşitme kaybı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İşyerinde kırık fiş-priz var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Elektrik çarpması-Kısa devre-Yangın </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Mutfak kısmı temiz değil</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Enfeksiyon</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Seyyar kablolar yerlerde ve kontrolsüz</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Kaçak akım-Takılıp düşme</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Kaynakhanede havalandırma sistemi yok</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i="1" kern="1200" dirty="0" smtClean="0">
                          <a:solidFill>
                            <a:schemeClr val="tx1"/>
                          </a:solidFill>
                          <a:effectLst/>
                          <a:latin typeface="Calibri" pitchFamily="34" charset="0"/>
                          <a:ea typeface="Times New Roman"/>
                          <a:cs typeface="Calibri" pitchFamily="34" charset="0"/>
                        </a:rPr>
                        <a:t>Kaynak dumanları sonucu solunum sistemi hastalığı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Ekranla çalışmada ekran koruyucu yok</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Göz rahatsızlıkları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Ekranla çalışmada koltuklar uygun değil</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Kas ve iskelet sistemi hastalıkları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19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Ara mamuller düzensiz stoklanıyor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Acil durumda tahliye zorluğu-Çalışma engeli</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20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r>
                        <a:rPr lang="tr-TR" sz="1600" b="1" i="1" kern="1200" dirty="0" smtClean="0">
                          <a:solidFill>
                            <a:schemeClr val="tx1"/>
                          </a:solidFill>
                          <a:effectLst/>
                          <a:latin typeface="Calibri" pitchFamily="34" charset="0"/>
                          <a:ea typeface="Times New Roman"/>
                          <a:cs typeface="Calibri" pitchFamily="34" charset="0"/>
                        </a:rPr>
                        <a:t>Kompresör atölye içinde, korumasız-kontrolsüz</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Patlama riski</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21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Çalışanların sağlık muayeneleri yapılmıyor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Meslek hastalıklarına yakalanma</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22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tr-TR" sz="1600" b="1" i="1" kern="1200" dirty="0" smtClean="0">
                          <a:solidFill>
                            <a:schemeClr val="tx1"/>
                          </a:solidFill>
                          <a:effectLst/>
                          <a:latin typeface="Calibri" pitchFamily="34" charset="0"/>
                          <a:ea typeface="Times New Roman"/>
                          <a:cs typeface="Calibri" pitchFamily="34" charset="0"/>
                        </a:rPr>
                        <a:t>Kapalı ortamlarda çalışma</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tr-TR" sz="1600" b="0" i="1" kern="1200" dirty="0" smtClean="0">
                          <a:solidFill>
                            <a:schemeClr val="tx1"/>
                          </a:solidFill>
                          <a:effectLst/>
                          <a:latin typeface="Calibri" pitchFamily="34" charset="0"/>
                          <a:ea typeface="Times New Roman"/>
                          <a:cs typeface="Calibri" pitchFamily="34" charset="0"/>
                        </a:rPr>
                        <a:t>Zehirli gazlardan etkilenme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23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1" i="1" kern="1200" dirty="0" smtClean="0">
                          <a:solidFill>
                            <a:schemeClr val="tx1"/>
                          </a:solidFill>
                          <a:effectLst/>
                          <a:latin typeface="Calibri" pitchFamily="34" charset="0"/>
                          <a:ea typeface="Times New Roman"/>
                          <a:cs typeface="Calibri" pitchFamily="34" charset="0"/>
                        </a:rPr>
                        <a:t>Titreşim</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Beyaz el </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24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2821">
                <a:tc>
                  <a:txBody>
                    <a:bodyPr/>
                    <a:lstStyle/>
                    <a:p>
                      <a:pPr algn="ctr">
                        <a:spcAft>
                          <a:spcPts val="0"/>
                        </a:spcAft>
                      </a:pPr>
                      <a:r>
                        <a:rPr lang="tr-TR" sz="1600" b="0" i="1" dirty="0" smtClean="0">
                          <a:effectLst/>
                          <a:latin typeface="Calibri" pitchFamily="34" charset="0"/>
                          <a:ea typeface="Times New Roman"/>
                          <a:cs typeface="Calibri" pitchFamily="34" charset="0"/>
                        </a:rPr>
                        <a:t>25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bl>
          </a:graphicData>
        </a:graphic>
      </p:graphicFrame>
    </p:spTree>
    <p:extLst>
      <p:ext uri="{BB962C8B-B14F-4D97-AF65-F5344CB8AC3E}">
        <p14:creationId xmlns:p14="http://schemas.microsoft.com/office/powerpoint/2010/main" val="96886240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YÖNETİMİ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“Çalışma hayatında insan sağlığı ve çevre güvenliği ile ilgili risklerin değerlendirilmesi ve kontrol edilmesine yönelik </a:t>
            </a:r>
            <a:r>
              <a:rPr lang="tr-TR" sz="2000" b="1" i="1" dirty="0" smtClean="0">
                <a:solidFill>
                  <a:srgbClr val="C00000"/>
                </a:solidFill>
                <a:latin typeface="Calibri" pitchFamily="34" charset="0"/>
                <a:cs typeface="Calibri" pitchFamily="34" charset="0"/>
              </a:rPr>
              <a:t>politika </a:t>
            </a:r>
            <a:r>
              <a:rPr lang="tr-TR" sz="2000" b="1" i="1" dirty="0">
                <a:solidFill>
                  <a:srgbClr val="C00000"/>
                </a:solidFill>
                <a:latin typeface="Calibri" pitchFamily="34" charset="0"/>
                <a:cs typeface="Calibri" pitchFamily="34" charset="0"/>
              </a:rPr>
              <a:t>ve tecrübelerin uygulanmasına </a:t>
            </a:r>
            <a:r>
              <a:rPr lang="tr-TR" sz="2000" b="1" i="1" dirty="0" smtClean="0">
                <a:solidFill>
                  <a:srgbClr val="C00000"/>
                </a:solidFill>
                <a:latin typeface="Calibri" pitchFamily="34" charset="0"/>
                <a:cs typeface="Calibri" pitchFamily="34" charset="0"/>
              </a:rPr>
              <a:t>Risk Yönetimi denir.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Risk yönetimi bir organizasyonda </a:t>
            </a:r>
            <a:r>
              <a:rPr lang="tr-TR" sz="2000" b="1" i="1" dirty="0">
                <a:solidFill>
                  <a:srgbClr val="C00000"/>
                </a:solidFill>
                <a:latin typeface="Calibri" pitchFamily="34" charset="0"/>
                <a:cs typeface="Calibri" pitchFamily="34" charset="0"/>
              </a:rPr>
              <a:t>stratejik ve </a:t>
            </a:r>
            <a:r>
              <a:rPr lang="tr-TR" sz="2000" b="1" i="1" dirty="0" err="1" smtClean="0">
                <a:solidFill>
                  <a:srgbClr val="C00000"/>
                </a:solidFill>
                <a:latin typeface="Calibri" pitchFamily="34" charset="0"/>
                <a:cs typeface="Calibri" pitchFamily="34" charset="0"/>
              </a:rPr>
              <a:t>operasyonel</a:t>
            </a:r>
            <a:r>
              <a:rPr lang="tr-TR" sz="2000" b="1" i="1" dirty="0" smtClean="0">
                <a:solidFill>
                  <a:srgbClr val="C00000"/>
                </a:solidFill>
                <a:latin typeface="Calibri" pitchFamily="34" charset="0"/>
                <a:cs typeface="Calibri" pitchFamily="34" charset="0"/>
              </a:rPr>
              <a:t> (ölçülebilen hale getirilebilen) </a:t>
            </a:r>
            <a:r>
              <a:rPr lang="tr-TR" sz="2000" b="1" i="1" dirty="0">
                <a:solidFill>
                  <a:srgbClr val="000000"/>
                </a:solidFill>
                <a:latin typeface="Calibri" pitchFamily="34" charset="0"/>
                <a:cs typeface="Calibri" pitchFamily="34" charset="0"/>
              </a:rPr>
              <a:t>seviyede </a:t>
            </a:r>
            <a:r>
              <a:rPr lang="tr-TR" sz="2000" b="1" i="1" dirty="0" smtClean="0">
                <a:solidFill>
                  <a:srgbClr val="000000"/>
                </a:solidFill>
                <a:latin typeface="Calibri" pitchFamily="34" charset="0"/>
                <a:cs typeface="Calibri" pitchFamily="34" charset="0"/>
              </a:rPr>
              <a:t>uygulanır.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2707327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a:t>
            </a: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EĞERLENDİRMESİ</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Kanunu&amp;RD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lvl="1" algn="ctr">
              <a:spcBef>
                <a:spcPts val="600"/>
              </a:spcBef>
              <a:spcAft>
                <a:spcPts val="0"/>
              </a:spcAft>
              <a:buClr>
                <a:srgbClr val="292929"/>
              </a:buClr>
              <a:defRPr/>
            </a:pPr>
            <a:endParaRPr lang="tr-TR" sz="1000" b="1" i="1" dirty="0">
              <a:solidFill>
                <a:srgbClr val="000000"/>
              </a:solidFill>
              <a:latin typeface="Calibri" pitchFamily="34" charset="0"/>
              <a:cs typeface="Calibri" pitchFamily="34" charset="0"/>
            </a:endParaRPr>
          </a:p>
          <a:p>
            <a:pPr marL="108000" lvl="1" algn="ctr">
              <a:spcBef>
                <a:spcPts val="600"/>
              </a:spcBef>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var olan ya da dışarıdan gelebilecek </a:t>
            </a:r>
            <a:r>
              <a:rPr lang="tr-TR" sz="2000" b="1" i="1" dirty="0">
                <a:solidFill>
                  <a:srgbClr val="C00000"/>
                </a:solidFill>
                <a:latin typeface="Calibri" pitchFamily="34" charset="0"/>
                <a:cs typeface="Calibri" pitchFamily="34" charset="0"/>
              </a:rPr>
              <a:t>tehlikelerin belirlenmesi</a:t>
            </a:r>
            <a:r>
              <a:rPr lang="tr-TR" sz="2000" b="1" i="1" dirty="0">
                <a:solidFill>
                  <a:srgbClr val="000000"/>
                </a:solidFill>
                <a:latin typeface="Calibri" pitchFamily="34" charset="0"/>
                <a:cs typeface="Calibri" pitchFamily="34" charset="0"/>
              </a:rPr>
              <a:t>, bu tehlikelerin </a:t>
            </a:r>
            <a:r>
              <a:rPr lang="tr-TR" sz="2000" b="1" i="1" dirty="0">
                <a:latin typeface="Calibri" pitchFamily="34" charset="0"/>
                <a:cs typeface="Calibri" pitchFamily="34" charset="0"/>
              </a:rPr>
              <a:t>riske </a:t>
            </a:r>
            <a:r>
              <a:rPr lang="tr-TR" sz="2000" b="1" i="1" dirty="0">
                <a:solidFill>
                  <a:srgbClr val="000000"/>
                </a:solidFill>
                <a:latin typeface="Calibri" pitchFamily="34" charset="0"/>
                <a:cs typeface="Calibri" pitchFamily="34" charset="0"/>
              </a:rPr>
              <a:t>dönüşmesine yol açan faktörler ile tehlikelerden kaynaklanan </a:t>
            </a:r>
            <a:r>
              <a:rPr lang="tr-TR" sz="2000" b="1" i="1" dirty="0">
                <a:solidFill>
                  <a:srgbClr val="C00000"/>
                </a:solidFill>
                <a:latin typeface="Calibri" pitchFamily="34" charset="0"/>
                <a:cs typeface="Calibri" pitchFamily="34" charset="0"/>
              </a:rPr>
              <a:t>risklerin analiz </a:t>
            </a:r>
            <a:r>
              <a:rPr lang="tr-TR" sz="2000" b="1" i="1" dirty="0">
                <a:solidFill>
                  <a:srgbClr val="000000"/>
                </a:solidFill>
                <a:latin typeface="Calibri" pitchFamily="34" charset="0"/>
                <a:cs typeface="Calibri" pitchFamily="34" charset="0"/>
              </a:rPr>
              <a:t>edilerek derecelendirilmesi ve </a:t>
            </a:r>
            <a:r>
              <a:rPr lang="tr-TR" sz="2000" b="1" i="1" dirty="0">
                <a:solidFill>
                  <a:srgbClr val="C00000"/>
                </a:solidFill>
                <a:latin typeface="Calibri" pitchFamily="34" charset="0"/>
                <a:cs typeface="Calibri" pitchFamily="34" charset="0"/>
              </a:rPr>
              <a:t>kontrol tedbirlerinin </a:t>
            </a:r>
            <a:r>
              <a:rPr lang="tr-TR" sz="2000" b="1" i="1" dirty="0">
                <a:solidFill>
                  <a:srgbClr val="000000"/>
                </a:solidFill>
                <a:latin typeface="Calibri" pitchFamily="34" charset="0"/>
                <a:cs typeface="Calibri" pitchFamily="34" charset="0"/>
              </a:rPr>
              <a:t>kararlaştırılması amacıyla yapılması gerekli </a:t>
            </a:r>
            <a:r>
              <a:rPr lang="tr-TR" sz="2000" b="1" i="1" dirty="0" smtClean="0">
                <a:solidFill>
                  <a:srgbClr val="000000"/>
                </a:solidFill>
                <a:latin typeface="Calibri" pitchFamily="34" charset="0"/>
                <a:cs typeface="Calibri" pitchFamily="34" charset="0"/>
              </a:rPr>
              <a:t>çalışmalardır.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1858413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a:t>
            </a: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EĞERLENDİRMESİ</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Kanunu&amp;RD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lvl="1" algn="ctr">
              <a:spcBef>
                <a:spcPts val="600"/>
              </a:spcBef>
              <a:spcAft>
                <a:spcPts val="0"/>
              </a:spcAft>
              <a:buClr>
                <a:srgbClr val="292929"/>
              </a:buClr>
              <a:defRPr/>
            </a:pPr>
            <a:endParaRPr lang="tr-TR" sz="1000" b="1" i="1" dirty="0">
              <a:solidFill>
                <a:srgbClr val="000000"/>
              </a:solidFill>
              <a:latin typeface="Calibri" pitchFamily="34" charset="0"/>
              <a:cs typeface="Calibri" pitchFamily="34" charset="0"/>
            </a:endParaRPr>
          </a:p>
          <a:p>
            <a:pPr marL="108000" lvl="1" algn="ctr">
              <a:spcBef>
                <a:spcPts val="600"/>
              </a:spcBef>
              <a:spcAft>
                <a:spcPts val="0"/>
              </a:spcAft>
              <a:buClr>
                <a:srgbClr val="292929"/>
              </a:buClr>
              <a:defRPr/>
            </a:pPr>
            <a:r>
              <a:rPr lang="tr-TR" sz="2000" b="1" i="1" dirty="0">
                <a:solidFill>
                  <a:srgbClr val="000000"/>
                </a:solidFill>
                <a:latin typeface="Calibri" pitchFamily="34" charset="0"/>
                <a:cs typeface="Calibri" pitchFamily="34" charset="0"/>
              </a:rPr>
              <a:t>"Risk değerlendirmesi; tüm işyerleri için </a:t>
            </a:r>
            <a:r>
              <a:rPr lang="tr-TR" sz="2000" b="1" i="1" dirty="0">
                <a:solidFill>
                  <a:srgbClr val="C00000"/>
                </a:solidFill>
                <a:latin typeface="Calibri" pitchFamily="34" charset="0"/>
                <a:cs typeface="Calibri" pitchFamily="34" charset="0"/>
              </a:rPr>
              <a:t>tasarım veya kuruluş aşamasından </a:t>
            </a:r>
            <a:r>
              <a:rPr lang="tr-TR" sz="2000" b="1" i="1" dirty="0">
                <a:solidFill>
                  <a:srgbClr val="000000"/>
                </a:solidFill>
                <a:latin typeface="Calibri" pitchFamily="34" charset="0"/>
                <a:cs typeface="Calibri" pitchFamily="34" charset="0"/>
              </a:rPr>
              <a:t>başlamak üzere </a:t>
            </a:r>
            <a:r>
              <a:rPr lang="tr-TR" sz="2000" b="1" i="1" dirty="0">
                <a:solidFill>
                  <a:srgbClr val="6B9B1A"/>
                </a:solidFill>
                <a:latin typeface="Calibri" pitchFamily="34" charset="0"/>
                <a:cs typeface="Calibri" pitchFamily="34" charset="0"/>
              </a:rPr>
              <a:t>tehlikeleri </a:t>
            </a:r>
            <a:r>
              <a:rPr lang="tr-TR" sz="2000" b="1" i="1" dirty="0">
                <a:solidFill>
                  <a:srgbClr val="000000"/>
                </a:solidFill>
                <a:latin typeface="Calibri" pitchFamily="34" charset="0"/>
                <a:cs typeface="Calibri" pitchFamily="34" charset="0"/>
              </a:rPr>
              <a:t>tanımlama, </a:t>
            </a:r>
            <a:r>
              <a:rPr lang="tr-TR" sz="2000" b="1" i="1" dirty="0">
                <a:solidFill>
                  <a:srgbClr val="6B9B1A"/>
                </a:solidFill>
                <a:latin typeface="Calibri" pitchFamily="34" charset="0"/>
                <a:cs typeface="Calibri" pitchFamily="34" charset="0"/>
              </a:rPr>
              <a:t>riskleri</a:t>
            </a:r>
            <a:r>
              <a:rPr lang="tr-TR" sz="2000" b="1" i="1" dirty="0">
                <a:solidFill>
                  <a:srgbClr val="000000"/>
                </a:solidFill>
                <a:latin typeface="Calibri" pitchFamily="34" charset="0"/>
                <a:cs typeface="Calibri" pitchFamily="34" charset="0"/>
              </a:rPr>
              <a:t> belirleme ve analiz etme, risk kontrol tedbirlerinin kararlaştırılması, dokümantasyon, yapılan çalışmaların güncellenmesi ve gerektiğinde yenileme aşamaları izlenerek gerçekleştirilir."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3857392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Tehlikelerden kaynaklanan </a:t>
            </a:r>
            <a:r>
              <a:rPr lang="tr-TR" sz="2000" b="1" i="1" dirty="0">
                <a:solidFill>
                  <a:srgbClr val="000000"/>
                </a:solidFill>
                <a:latin typeface="Calibri" pitchFamily="34" charset="0"/>
                <a:cs typeface="Calibri" pitchFamily="34" charset="0"/>
              </a:rPr>
              <a:t>riskin büyüklüğünü tahmin</a:t>
            </a:r>
          </a:p>
          <a:p>
            <a:pPr algn="ctr">
              <a:spcAft>
                <a:spcPts val="0"/>
              </a:spcAft>
              <a:buClr>
                <a:srgbClr val="292929"/>
              </a:buClr>
              <a:defRPr/>
            </a:pPr>
            <a:r>
              <a:rPr lang="tr-TR" sz="2000" b="1" i="1" dirty="0">
                <a:solidFill>
                  <a:srgbClr val="000000"/>
                </a:solidFill>
                <a:latin typeface="Calibri" pitchFamily="34" charset="0"/>
                <a:cs typeface="Calibri" pitchFamily="34" charset="0"/>
              </a:rPr>
              <a:t>etmek ve </a:t>
            </a:r>
            <a:r>
              <a:rPr lang="tr-TR" sz="2000" b="1" i="1" dirty="0">
                <a:solidFill>
                  <a:srgbClr val="6B9B1A"/>
                </a:solidFill>
                <a:latin typeface="Calibri" pitchFamily="34" charset="0"/>
                <a:cs typeface="Calibri" pitchFamily="34" charset="0"/>
              </a:rPr>
              <a:t>mevcut kontrollerin </a:t>
            </a:r>
            <a:r>
              <a:rPr lang="tr-TR" sz="2000" b="1" i="1" dirty="0" smtClean="0">
                <a:solidFill>
                  <a:srgbClr val="6B9B1A"/>
                </a:solidFill>
                <a:latin typeface="Calibri" pitchFamily="34" charset="0"/>
                <a:cs typeface="Calibri" pitchFamily="34" charset="0"/>
              </a:rPr>
              <a:t>yeterliliğini dikkate </a:t>
            </a:r>
            <a:r>
              <a:rPr lang="tr-TR" sz="2000" b="1" i="1" dirty="0">
                <a:solidFill>
                  <a:srgbClr val="6B9B1A"/>
                </a:solidFill>
                <a:latin typeface="Calibri" pitchFamily="34" charset="0"/>
                <a:cs typeface="Calibri" pitchFamily="34" charset="0"/>
              </a:rPr>
              <a:t>alarak </a:t>
            </a:r>
            <a:r>
              <a:rPr lang="tr-TR" sz="2000" b="1" i="1" dirty="0">
                <a:solidFill>
                  <a:srgbClr val="C00000"/>
                </a:solidFill>
                <a:latin typeface="Calibri" pitchFamily="34" charset="0"/>
                <a:cs typeface="Calibri" pitchFamily="34" charset="0"/>
              </a:rPr>
              <a:t>riskin </a:t>
            </a:r>
            <a:r>
              <a:rPr lang="tr-TR" sz="2000" b="1" i="1" dirty="0" smtClean="0">
                <a:solidFill>
                  <a:srgbClr val="C00000"/>
                </a:solidFill>
                <a:latin typeface="Calibri" pitchFamily="34" charset="0"/>
                <a:cs typeface="Calibri" pitchFamily="34" charset="0"/>
              </a:rPr>
              <a:t>kabul edilebilir olup olmadığına </a:t>
            </a:r>
            <a:r>
              <a:rPr lang="tr-TR" sz="2000" b="1" i="1" dirty="0">
                <a:solidFill>
                  <a:srgbClr val="000000"/>
                </a:solidFill>
                <a:latin typeface="Calibri" pitchFamily="34" charset="0"/>
                <a:cs typeface="Calibri" pitchFamily="34" charset="0"/>
              </a:rPr>
              <a:t>karar vermek için </a:t>
            </a:r>
            <a:r>
              <a:rPr lang="tr-TR" sz="2000" b="1" i="1" dirty="0" smtClean="0">
                <a:solidFill>
                  <a:srgbClr val="000000"/>
                </a:solidFill>
                <a:latin typeface="Calibri" pitchFamily="34" charset="0"/>
                <a:cs typeface="Calibri" pitchFamily="34" charset="0"/>
              </a:rPr>
              <a:t>kullanılan bir süreçtir.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1709448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KABUL EDİLEBİLİR RİSK SEVİYESİ</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 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lvl="1">
              <a:spcBef>
                <a:spcPts val="600"/>
              </a:spcBef>
              <a:spcAft>
                <a:spcPts val="0"/>
              </a:spcAft>
              <a:buClr>
                <a:srgbClr val="292929"/>
              </a:buClr>
              <a:defRPr/>
            </a:pPr>
            <a:endParaRPr lang="tr-TR" sz="1000" i="1" dirty="0" smtClean="0">
              <a:solidFill>
                <a:srgbClr val="000000"/>
              </a:solidFill>
              <a:latin typeface="Calibri" pitchFamily="34" charset="0"/>
              <a:cs typeface="Calibri" pitchFamily="34" charset="0"/>
            </a:endParaRPr>
          </a:p>
          <a:p>
            <a:pPr marL="108000" lvl="1" algn="ctr">
              <a:spcBef>
                <a:spcPts val="600"/>
              </a:spcBef>
              <a:spcAft>
                <a:spcPts val="0"/>
              </a:spcAft>
              <a:buClr>
                <a:srgbClr val="292929"/>
              </a:buClr>
              <a:defRPr/>
            </a:pPr>
            <a:r>
              <a:rPr lang="tr-TR" sz="2000" b="1" i="1" dirty="0">
                <a:solidFill>
                  <a:srgbClr val="C00000"/>
                </a:solidFill>
                <a:latin typeface="Calibri" pitchFamily="34" charset="0"/>
                <a:cs typeface="Calibri" pitchFamily="34" charset="0"/>
              </a:rPr>
              <a:t>Kabul Edilebilir Risk Düzeyi - KERD </a:t>
            </a:r>
          </a:p>
          <a:p>
            <a:pPr marL="108000" lvl="1" algn="ctr">
              <a:spcBef>
                <a:spcPts val="600"/>
              </a:spcBef>
              <a:spcAft>
                <a:spcPts val="0"/>
              </a:spcAft>
              <a:buClr>
                <a:srgbClr val="292929"/>
              </a:buClr>
              <a:defRPr/>
            </a:pPr>
            <a:r>
              <a:rPr lang="tr-TR" sz="2000" b="1" i="1" dirty="0" smtClean="0">
                <a:solidFill>
                  <a:srgbClr val="000000"/>
                </a:solidFill>
                <a:latin typeface="Calibri" pitchFamily="34" charset="0"/>
                <a:cs typeface="Calibri" pitchFamily="34" charset="0"/>
              </a:rPr>
              <a:t>Yasal </a:t>
            </a:r>
            <a:r>
              <a:rPr lang="tr-TR" sz="2000" b="1" i="1" dirty="0">
                <a:solidFill>
                  <a:srgbClr val="000000"/>
                </a:solidFill>
                <a:latin typeface="Calibri" pitchFamily="34" charset="0"/>
                <a:cs typeface="Calibri" pitchFamily="34" charset="0"/>
              </a:rPr>
              <a:t>yükümlülüklere ve işyerinin önleme politikasına uygun, kayıp veya yaralanma oluşturmayacak risk </a:t>
            </a:r>
            <a:r>
              <a:rPr lang="tr-TR" sz="2000" b="1" i="1" dirty="0" smtClean="0">
                <a:solidFill>
                  <a:srgbClr val="000000"/>
                </a:solidFill>
                <a:latin typeface="Calibri" pitchFamily="34" charset="0"/>
                <a:cs typeface="Calibri" pitchFamily="34" charset="0"/>
              </a:rPr>
              <a:t>seviyesidir.</a:t>
            </a:r>
          </a:p>
          <a:p>
            <a:pPr marL="108000" lvl="1" algn="ctr">
              <a:spcBef>
                <a:spcPts val="600"/>
              </a:spcBef>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1881259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RAMAK KALA OLAY / İSG Risk Değerlendirme Yönet.</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Ramak Kala Olay – Kıl Payı – Hasarsız Olay </a:t>
            </a:r>
          </a:p>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meydana gelen; çalışan, işyeri ya da iş ekipmanını zarara uğratma potansiyeli olduğu halde zarara uğratmayan </a:t>
            </a:r>
            <a:r>
              <a:rPr lang="tr-TR" sz="2000" b="1" i="1" dirty="0" smtClean="0">
                <a:solidFill>
                  <a:srgbClr val="000000"/>
                </a:solidFill>
                <a:latin typeface="Calibri" pitchFamily="34" charset="0"/>
                <a:cs typeface="Calibri" pitchFamily="34" charset="0"/>
              </a:rPr>
              <a:t>olay</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65000"/>
                  </a:schemeClr>
                </a:solidFill>
                <a:latin typeface="Calibri" pitchFamily="34" charset="0"/>
                <a:cs typeface="Calibri" pitchFamily="34" charset="0"/>
              </a:rPr>
              <a:t>---------------------------------------------------------------------------</a:t>
            </a:r>
            <a:endParaRPr lang="tr-TR" sz="2000" i="1" dirty="0" smtClean="0">
              <a:solidFill>
                <a:schemeClr val="bg1">
                  <a:lumMod val="65000"/>
                </a:schemeClr>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Tehlikeden kaynaklanan ama </a:t>
            </a:r>
            <a:r>
              <a:rPr lang="tr-TR" sz="2000" b="1" i="1" dirty="0" smtClean="0">
                <a:solidFill>
                  <a:srgbClr val="000000"/>
                </a:solidFill>
                <a:latin typeface="Calibri" pitchFamily="34" charset="0"/>
                <a:cs typeface="Calibri" pitchFamily="34" charset="0"/>
              </a:rPr>
              <a:t>zarara </a:t>
            </a:r>
            <a:r>
              <a:rPr lang="tr-TR" sz="2000" b="1" i="1" dirty="0">
                <a:solidFill>
                  <a:srgbClr val="000000"/>
                </a:solidFill>
                <a:latin typeface="Calibri" pitchFamily="34" charset="0"/>
                <a:cs typeface="Calibri" pitchFamily="34" charset="0"/>
              </a:rPr>
              <a:t>uğratmayan </a:t>
            </a:r>
            <a:r>
              <a:rPr lang="tr-TR" sz="2000" b="1" i="1" dirty="0" smtClean="0">
                <a:solidFill>
                  <a:srgbClr val="000000"/>
                </a:solidFill>
                <a:latin typeface="Calibri" pitchFamily="34" charset="0"/>
                <a:cs typeface="Calibri" pitchFamily="34" charset="0"/>
              </a:rPr>
              <a:t>olay</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Zarara </a:t>
            </a:r>
            <a:r>
              <a:rPr lang="tr-TR" sz="2000" b="1" i="1" dirty="0">
                <a:solidFill>
                  <a:srgbClr val="000000"/>
                </a:solidFill>
                <a:latin typeface="Calibri" pitchFamily="34" charset="0"/>
                <a:cs typeface="Calibri" pitchFamily="34" charset="0"/>
              </a:rPr>
              <a:t>uğratmayan </a:t>
            </a:r>
            <a:r>
              <a:rPr lang="tr-TR" sz="2000" b="1" i="1" dirty="0" smtClean="0">
                <a:solidFill>
                  <a:srgbClr val="000000"/>
                </a:solidFill>
                <a:latin typeface="Calibri" pitchFamily="34" charset="0"/>
                <a:cs typeface="Calibri" pitchFamily="34" charset="0"/>
              </a:rPr>
              <a:t>olay</a:t>
            </a:r>
          </a:p>
          <a:p>
            <a:pPr algn="ctr">
              <a:spcAft>
                <a:spcPts val="0"/>
              </a:spcAft>
              <a:buClr>
                <a:srgbClr val="292929"/>
              </a:buClr>
              <a:defRPr/>
            </a:pPr>
            <a:r>
              <a:rPr lang="tr-TR" sz="2000" b="1" i="1" dirty="0">
                <a:solidFill>
                  <a:srgbClr val="000000"/>
                </a:solidFill>
                <a:latin typeface="Calibri" pitchFamily="34" charset="0"/>
                <a:cs typeface="Calibri" pitchFamily="34" charset="0"/>
              </a:rPr>
              <a:t>Kazayla sonuçlanmayan </a:t>
            </a:r>
            <a:r>
              <a:rPr lang="tr-TR" sz="2000" b="1" i="1" dirty="0" smtClean="0">
                <a:solidFill>
                  <a:srgbClr val="000000"/>
                </a:solidFill>
                <a:latin typeface="Calibri" pitchFamily="34" charset="0"/>
                <a:cs typeface="Calibri" pitchFamily="34" charset="0"/>
              </a:rPr>
              <a:t>olay</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296902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RAMAK KALA OLAY (VAKA)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Ramak Kala Olay – Kıl Payı – Hasarsız Olay </a:t>
            </a:r>
          </a:p>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Oluşum </a:t>
            </a:r>
            <a:r>
              <a:rPr lang="tr-TR" sz="2000" i="1" dirty="0">
                <a:solidFill>
                  <a:srgbClr val="000000"/>
                </a:solidFill>
                <a:latin typeface="Calibri" pitchFamily="34" charset="0"/>
                <a:cs typeface="Calibri" pitchFamily="34" charset="0"/>
              </a:rPr>
              <a:t>tarzı itibariyle bir kaza olmasına rağmen sonuçları </a:t>
            </a:r>
            <a:r>
              <a:rPr lang="tr-TR" sz="2000" i="1" dirty="0" smtClean="0">
                <a:solidFill>
                  <a:srgbClr val="000000"/>
                </a:solidFill>
                <a:latin typeface="Calibri" pitchFamily="34" charset="0"/>
                <a:cs typeface="Calibri" pitchFamily="34" charset="0"/>
              </a:rPr>
              <a:t>açısından bakıldığında; </a:t>
            </a:r>
            <a:r>
              <a:rPr lang="tr-TR" sz="2000" b="1" i="1" dirty="0" smtClean="0">
                <a:solidFill>
                  <a:srgbClr val="000000"/>
                </a:solidFill>
                <a:latin typeface="Calibri" pitchFamily="34" charset="0"/>
                <a:cs typeface="Calibri" pitchFamily="34" charset="0"/>
              </a:rPr>
              <a:t>yaralanma</a:t>
            </a:r>
            <a:r>
              <a:rPr lang="tr-TR" sz="2000" b="1" i="1" dirty="0">
                <a:solidFill>
                  <a:srgbClr val="000000"/>
                </a:solidFill>
                <a:latin typeface="Calibri" pitchFamily="34" charset="0"/>
                <a:cs typeface="Calibri" pitchFamily="34" charset="0"/>
              </a:rPr>
              <a:t>, zarar veya hasarın meydana gelmediği </a:t>
            </a:r>
            <a:r>
              <a:rPr lang="tr-TR" sz="2000" b="1" i="1" dirty="0" smtClean="0">
                <a:solidFill>
                  <a:srgbClr val="000000"/>
                </a:solidFill>
                <a:latin typeface="Calibri" pitchFamily="34" charset="0"/>
                <a:cs typeface="Calibri" pitchFamily="34" charset="0"/>
              </a:rPr>
              <a:t>durumdur.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1624767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FARKINDALIĞI / RD Yönetmeliği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   Riskler </a:t>
            </a:r>
            <a:r>
              <a:rPr lang="tr-TR" sz="2000" b="1" i="1" dirty="0">
                <a:solidFill>
                  <a:srgbClr val="000000"/>
                </a:solidFill>
                <a:latin typeface="Calibri" pitchFamily="34" charset="0"/>
                <a:cs typeface="Calibri" pitchFamily="34" charset="0"/>
              </a:rPr>
              <a:t>gerçekleşmeden önlem al (inisiyatif al)</a:t>
            </a:r>
          </a:p>
          <a:p>
            <a:pPr marL="342900" indent="-216000">
              <a:spcAft>
                <a:spcPts val="0"/>
              </a:spcAft>
              <a:buClr>
                <a:srgbClr val="292929"/>
              </a:buClr>
              <a:buFont typeface="Wingdings" pitchFamily="2" charset="2"/>
              <a:buChar char="ü"/>
              <a:defRPr/>
            </a:pPr>
            <a:r>
              <a:rPr lang="tr-TR" sz="2000" b="1" i="1" dirty="0">
                <a:solidFill>
                  <a:srgbClr val="C00000"/>
                </a:solidFill>
                <a:latin typeface="Calibri" pitchFamily="34" charset="0"/>
                <a:cs typeface="Calibri" pitchFamily="34" charset="0"/>
              </a:rPr>
              <a:t>Reaktif x Proaktif</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Sistemik </a:t>
            </a:r>
            <a:r>
              <a:rPr lang="tr-TR" sz="2000" b="1" i="1" dirty="0">
                <a:solidFill>
                  <a:srgbClr val="000000"/>
                </a:solidFill>
                <a:latin typeface="Calibri" pitchFamily="34" charset="0"/>
                <a:cs typeface="Calibri" pitchFamily="34" charset="0"/>
              </a:rPr>
              <a:t>çözüm üret</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farkındalığı</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Riskin </a:t>
            </a:r>
            <a:r>
              <a:rPr lang="tr-TR" sz="2000" b="1" i="1" dirty="0">
                <a:solidFill>
                  <a:srgbClr val="000000"/>
                </a:solidFill>
                <a:latin typeface="Calibri" pitchFamily="34" charset="0"/>
                <a:cs typeface="Calibri" pitchFamily="34" charset="0"/>
              </a:rPr>
              <a:t>kontrol altına alınması</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Riskin </a:t>
            </a:r>
            <a:r>
              <a:rPr lang="tr-TR" sz="2000" b="1" i="1" dirty="0">
                <a:solidFill>
                  <a:srgbClr val="000000"/>
                </a:solidFill>
                <a:latin typeface="Calibri" pitchFamily="34" charset="0"/>
                <a:cs typeface="Calibri" pitchFamily="34" charset="0"/>
              </a:rPr>
              <a:t>azaltılması</a:t>
            </a:r>
          </a:p>
          <a:p>
            <a:pPr marL="342900" indent="-216000">
              <a:spcAft>
                <a:spcPts val="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Riskin </a:t>
            </a:r>
            <a:r>
              <a:rPr lang="tr-TR" sz="2000" b="1" i="1" dirty="0">
                <a:solidFill>
                  <a:srgbClr val="000000"/>
                </a:solidFill>
                <a:latin typeface="Calibri" pitchFamily="34" charset="0"/>
                <a:cs typeface="Calibri" pitchFamily="34" charset="0"/>
              </a:rPr>
              <a:t>mümkünse yok edilmesi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İSG YÖNETİM SİSTEMİ</a:t>
            </a:r>
          </a:p>
        </p:txBody>
      </p:sp>
    </p:spTree>
    <p:extLst>
      <p:ext uri="{BB962C8B-B14F-4D97-AF65-F5344CB8AC3E}">
        <p14:creationId xmlns:p14="http://schemas.microsoft.com/office/powerpoint/2010/main" val="3654720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28" name="Rectangle 2"/>
          <p:cNvSpPr>
            <a:spLocks noChangeArrowheads="1"/>
          </p:cNvSpPr>
          <p:nvPr/>
        </p:nvSpPr>
        <p:spPr bwMode="gray">
          <a:xfrm flipV="1">
            <a:off x="0" y="0"/>
            <a:ext cx="9144000" cy="2632075"/>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cs typeface="Arial" pitchFamily="34" charset="0"/>
            </a:endParaRPr>
          </a:p>
        </p:txBody>
      </p:sp>
      <p:sp>
        <p:nvSpPr>
          <p:cNvPr id="29" name="Rectangle 3"/>
          <p:cNvSpPr>
            <a:spLocks noChangeArrowheads="1"/>
          </p:cNvSpPr>
          <p:nvPr/>
        </p:nvSpPr>
        <p:spPr bwMode="gray">
          <a:xfrm>
            <a:off x="0" y="3524687"/>
            <a:ext cx="9144000" cy="1473200"/>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cs typeface="Arial" pitchFamily="34" charset="0"/>
            </a:endParaRPr>
          </a:p>
        </p:txBody>
      </p:sp>
      <p:pic>
        <p:nvPicPr>
          <p:cNvPr id="32" name="Picture 9"/>
          <p:cNvPicPr>
            <a:picLocks noChangeAspect="1" noChangeArrowheads="1"/>
          </p:cNvPicPr>
          <p:nvPr/>
        </p:nvPicPr>
        <p:blipFill>
          <a:blip r:embed="rId3" cstate="print"/>
          <a:srcRect/>
          <a:stretch>
            <a:fillRect/>
          </a:stretch>
        </p:blipFill>
        <p:spPr bwMode="gray">
          <a:xfrm>
            <a:off x="1920874" y="5805308"/>
            <a:ext cx="5222875" cy="488950"/>
          </a:xfrm>
          <a:prstGeom prst="rect">
            <a:avLst/>
          </a:prstGeom>
          <a:noFill/>
          <a:ln w="9525">
            <a:noFill/>
            <a:miter lim="800000"/>
            <a:headEnd/>
            <a:tailEnd/>
          </a:ln>
        </p:spPr>
      </p:pic>
      <p:sp>
        <p:nvSpPr>
          <p:cNvPr id="33" name="Rectangle 31"/>
          <p:cNvSpPr txBox="1">
            <a:spLocks noChangeArrowheads="1"/>
          </p:cNvSpPr>
          <p:nvPr/>
        </p:nvSpPr>
        <p:spPr bwMode="gray">
          <a:xfrm>
            <a:off x="109183" y="220091"/>
            <a:ext cx="8939283"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KAZA ZİNCİRİNİN 5 TEMEL FAKTÖRÜ      YAKLAŞIM</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35" name="Oval 14"/>
          <p:cNvSpPr>
            <a:spLocks noChangeArrowheads="1"/>
          </p:cNvSpPr>
          <p:nvPr/>
        </p:nvSpPr>
        <p:spPr bwMode="gray">
          <a:xfrm>
            <a:off x="2436504" y="1651437"/>
            <a:ext cx="4248150" cy="4248150"/>
          </a:xfrm>
          <a:prstGeom prst="ellipse">
            <a:avLst/>
          </a:prstGeom>
          <a:solidFill>
            <a:srgbClr val="9DC2EB"/>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6" name="Oval 15"/>
          <p:cNvSpPr>
            <a:spLocks noChangeArrowheads="1"/>
          </p:cNvSpPr>
          <p:nvPr/>
        </p:nvSpPr>
        <p:spPr bwMode="gray">
          <a:xfrm>
            <a:off x="2761942" y="2292787"/>
            <a:ext cx="3595687" cy="3594100"/>
          </a:xfrm>
          <a:prstGeom prst="ellipse">
            <a:avLst/>
          </a:prstGeom>
          <a:solidFill>
            <a:srgbClr val="69A2E1"/>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a:p>
            <a:pPr algn="ctr" eaLnBrk="0" hangingPunct="0"/>
            <a:endParaRPr lang="en-US" sz="1000">
              <a:solidFill>
                <a:srgbClr val="000000"/>
              </a:solidFill>
              <a:cs typeface="Arial" pitchFamily="34" charset="0"/>
            </a:endParaRPr>
          </a:p>
        </p:txBody>
      </p:sp>
      <p:sp>
        <p:nvSpPr>
          <p:cNvPr id="37" name="Oval 16"/>
          <p:cNvSpPr>
            <a:spLocks noChangeArrowheads="1"/>
          </p:cNvSpPr>
          <p:nvPr/>
        </p:nvSpPr>
        <p:spPr bwMode="gray">
          <a:xfrm>
            <a:off x="3088967" y="2943662"/>
            <a:ext cx="2940050" cy="2940050"/>
          </a:xfrm>
          <a:prstGeom prst="ellipse">
            <a:avLst/>
          </a:prstGeom>
          <a:solidFill>
            <a:srgbClr val="2A79D0"/>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8" name="Oval 17"/>
          <p:cNvSpPr>
            <a:spLocks noChangeArrowheads="1"/>
          </p:cNvSpPr>
          <p:nvPr/>
        </p:nvSpPr>
        <p:spPr bwMode="gray">
          <a:xfrm>
            <a:off x="3414404" y="3597712"/>
            <a:ext cx="2287588" cy="2286000"/>
          </a:xfrm>
          <a:prstGeom prst="ellipse">
            <a:avLst/>
          </a:prstGeom>
          <a:solidFill>
            <a:srgbClr val="0061B2"/>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9" name="Oval 18"/>
          <p:cNvSpPr>
            <a:spLocks noChangeArrowheads="1"/>
          </p:cNvSpPr>
          <p:nvPr/>
        </p:nvSpPr>
        <p:spPr bwMode="gray">
          <a:xfrm>
            <a:off x="3739842" y="4240650"/>
            <a:ext cx="1635125" cy="1635125"/>
          </a:xfrm>
          <a:prstGeom prst="ellipse">
            <a:avLst/>
          </a:prstGeom>
          <a:solidFill>
            <a:srgbClr val="004074"/>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grpSp>
        <p:nvGrpSpPr>
          <p:cNvPr id="9" name="Grup 8"/>
          <p:cNvGrpSpPr/>
          <p:nvPr/>
        </p:nvGrpSpPr>
        <p:grpSpPr>
          <a:xfrm>
            <a:off x="-3176" y="4616955"/>
            <a:ext cx="5419085" cy="1285231"/>
            <a:chOff x="-3176" y="4016443"/>
            <a:chExt cx="5419085" cy="1285231"/>
          </a:xfrm>
        </p:grpSpPr>
        <p:sp>
          <p:nvSpPr>
            <p:cNvPr id="62" name="Text Box 19"/>
            <p:cNvSpPr txBox="1">
              <a:spLocks noChangeArrowheads="1"/>
            </p:cNvSpPr>
            <p:nvPr/>
          </p:nvSpPr>
          <p:spPr bwMode="gray">
            <a:xfrm>
              <a:off x="3780785" y="4016443"/>
              <a:ext cx="1635124" cy="947952"/>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i="1" dirty="0" smtClean="0">
                  <a:solidFill>
                    <a:srgbClr val="FFFFFF"/>
                  </a:solidFill>
                  <a:latin typeface="Calibri" pitchFamily="34" charset="0"/>
                  <a:cs typeface="Calibri" pitchFamily="34" charset="0"/>
                </a:rPr>
                <a:t>İnsan Tabiat Şartları Karşısında  Zayıftır</a:t>
              </a:r>
            </a:p>
            <a:p>
              <a:pPr algn="ctr" defTabSz="801688">
                <a:spcAft>
                  <a:spcPct val="40000"/>
                </a:spcAft>
              </a:pPr>
              <a:r>
                <a:rPr lang="tr-TR" sz="1400" i="1" dirty="0" smtClean="0">
                  <a:solidFill>
                    <a:srgbClr val="FFFFFF"/>
                  </a:solidFill>
                  <a:latin typeface="Calibri" pitchFamily="34" charset="0"/>
                  <a:cs typeface="Calibri" pitchFamily="34" charset="0"/>
                </a:rPr>
                <a:t>«İnsanın Zayıflığı»         %0,5-1</a:t>
              </a:r>
              <a:endParaRPr lang="en-US" sz="1400" i="1" dirty="0">
                <a:solidFill>
                  <a:srgbClr val="FFFFFF"/>
                </a:solidFill>
                <a:latin typeface="Calibri" pitchFamily="34" charset="0"/>
                <a:cs typeface="Calibri" pitchFamily="34" charset="0"/>
              </a:endParaRPr>
            </a:p>
          </p:txBody>
        </p:sp>
        <p:sp>
          <p:nvSpPr>
            <p:cNvPr id="57" name="Line 17"/>
            <p:cNvSpPr>
              <a:spLocks noChangeShapeType="1"/>
            </p:cNvSpPr>
            <p:nvPr/>
          </p:nvSpPr>
          <p:spPr bwMode="gray">
            <a:xfrm rot="10800000">
              <a:off x="49209" y="4475358"/>
              <a:ext cx="4049714" cy="1687"/>
            </a:xfrm>
            <a:prstGeom prst="line">
              <a:avLst/>
            </a:prstGeom>
            <a:noFill/>
            <a:ln w="19050">
              <a:solidFill>
                <a:srgbClr val="4D4D4D"/>
              </a:solidFill>
              <a:prstDash val="sysDot"/>
              <a:round/>
              <a:headEnd/>
              <a:tailEnd/>
            </a:ln>
          </p:spPr>
          <p:txBody>
            <a:bodyPr/>
            <a:lstStyle/>
            <a:p>
              <a:endParaRPr lang="tr-TR">
                <a:solidFill>
                  <a:srgbClr val="000000"/>
                </a:solidFill>
              </a:endParaRPr>
            </a:p>
          </p:txBody>
        </p:sp>
        <p:sp>
          <p:nvSpPr>
            <p:cNvPr id="50" name="Text Box 13"/>
            <p:cNvSpPr txBox="1">
              <a:spLocks noChangeArrowheads="1"/>
            </p:cNvSpPr>
            <p:nvPr/>
          </p:nvSpPr>
          <p:spPr bwMode="gray">
            <a:xfrm>
              <a:off x="49209" y="4603021"/>
              <a:ext cx="3039757" cy="69865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080808"/>
                  </a:solidFill>
                  <a:latin typeface="Calibri" pitchFamily="34" charset="0"/>
                  <a:cs typeface="Calibri" pitchFamily="34" charset="0"/>
                </a:rPr>
                <a:t>Kazalar tam önlenemez</a:t>
              </a:r>
              <a:r>
                <a:rPr lang="tr-TR" sz="1600" b="1" i="1" dirty="0">
                  <a:solidFill>
                    <a:srgbClr val="080808"/>
                  </a:solidFill>
                  <a:latin typeface="Calibri" pitchFamily="34" charset="0"/>
                  <a:cs typeface="Calibri" pitchFamily="34" charset="0"/>
                </a:rPr>
                <a:t>!</a:t>
              </a:r>
              <a:endParaRPr lang="tr-TR" sz="1600" b="1" i="1" dirty="0" smtClean="0">
                <a:solidFill>
                  <a:srgbClr val="080808"/>
                </a:solidFill>
                <a:latin typeface="Calibri" pitchFamily="34" charset="0"/>
                <a:cs typeface="Calibri" pitchFamily="34" charset="0"/>
              </a:endParaRPr>
            </a:p>
            <a:p>
              <a:pPr algn="ctr" defTabSz="801688">
                <a:spcAft>
                  <a:spcPct val="40000"/>
                </a:spcAft>
              </a:pPr>
              <a:r>
                <a:rPr lang="tr-TR" sz="1200" i="1" dirty="0">
                  <a:solidFill>
                    <a:srgbClr val="080808"/>
                  </a:solidFill>
                  <a:latin typeface="Calibri" pitchFamily="34" charset="0"/>
                  <a:cs typeface="Calibri" pitchFamily="34" charset="0"/>
                </a:rPr>
                <a:t> </a:t>
              </a:r>
              <a:r>
                <a:rPr lang="tr-TR" sz="1100" i="1" dirty="0" smtClean="0">
                  <a:solidFill>
                    <a:srgbClr val="080808"/>
                  </a:solidFill>
                  <a:latin typeface="Calibri" pitchFamily="34" charset="0"/>
                  <a:cs typeface="Calibri" pitchFamily="34" charset="0"/>
                </a:rPr>
                <a:t>Örneğin</a:t>
              </a:r>
              <a:r>
                <a:rPr lang="tr-TR" sz="1100" i="1" dirty="0">
                  <a:solidFill>
                    <a:srgbClr val="080808"/>
                  </a:solidFill>
                  <a:latin typeface="Calibri" pitchFamily="34" charset="0"/>
                  <a:cs typeface="Calibri" pitchFamily="34" charset="0"/>
                </a:rPr>
                <a:t>, bir pres kazasının temel nedeni, insan bedeninin pres karşısındaki zayıflığıdır</a:t>
              </a:r>
              <a:r>
                <a:rPr lang="tr-TR" sz="1100" i="1" dirty="0" smtClean="0">
                  <a:solidFill>
                    <a:srgbClr val="080808"/>
                  </a:solidFill>
                  <a:latin typeface="Calibri" pitchFamily="34" charset="0"/>
                  <a:cs typeface="Calibri" pitchFamily="34" charset="0"/>
                </a:rPr>
                <a:t>.</a:t>
              </a:r>
              <a:endParaRPr lang="tr-TR" sz="1600" b="1" i="1" dirty="0" smtClean="0">
                <a:solidFill>
                  <a:srgbClr val="FF0000"/>
                </a:solidFill>
                <a:latin typeface="Calibri" pitchFamily="34" charset="0"/>
                <a:cs typeface="Calibri" pitchFamily="34" charset="0"/>
              </a:endParaRPr>
            </a:p>
          </p:txBody>
        </p:sp>
        <p:sp>
          <p:nvSpPr>
            <p:cNvPr id="51" name="Oval 50"/>
            <p:cNvSpPr/>
            <p:nvPr/>
          </p:nvSpPr>
          <p:spPr>
            <a:xfrm>
              <a:off x="-3176" y="4261046"/>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1</a:t>
              </a:r>
              <a:endParaRPr lang="tr-TR" sz="2400" b="1" dirty="0">
                <a:solidFill>
                  <a:srgbClr val="FFFFFF"/>
                </a:solidFill>
                <a:latin typeface="Calibri" pitchFamily="34" charset="0"/>
                <a:cs typeface="Calibri" pitchFamily="34" charset="0"/>
              </a:endParaRPr>
            </a:p>
          </p:txBody>
        </p:sp>
      </p:grpSp>
      <p:grpSp>
        <p:nvGrpSpPr>
          <p:cNvPr id="10" name="Grup 9"/>
          <p:cNvGrpSpPr/>
          <p:nvPr/>
        </p:nvGrpSpPr>
        <p:grpSpPr>
          <a:xfrm>
            <a:off x="3913518" y="3761423"/>
            <a:ext cx="5197784" cy="1740600"/>
            <a:chOff x="3913518" y="3160911"/>
            <a:chExt cx="5197784" cy="1740600"/>
          </a:xfrm>
        </p:grpSpPr>
        <p:sp>
          <p:nvSpPr>
            <p:cNvPr id="61" name="Text Box 19"/>
            <p:cNvSpPr txBox="1">
              <a:spLocks noChangeArrowheads="1"/>
            </p:cNvSpPr>
            <p:nvPr/>
          </p:nvSpPr>
          <p:spPr bwMode="gray">
            <a:xfrm>
              <a:off x="3913518" y="3162014"/>
              <a:ext cx="1266824" cy="430887"/>
            </a:xfrm>
            <a:prstGeom prst="rect">
              <a:avLst/>
            </a:prstGeom>
            <a:noFill/>
            <a:ln w="9525">
              <a:noFill/>
              <a:miter lim="800000"/>
              <a:headEnd/>
              <a:tailEnd/>
            </a:ln>
          </p:spPr>
          <p:txBody>
            <a:bodyPr lIns="0" tIns="0" rIns="0" bIns="0">
              <a:spAutoFit/>
            </a:bodyPr>
            <a:lstStyle/>
            <a:p>
              <a:pPr algn="ctr" defTabSz="801688">
                <a:spcAft>
                  <a:spcPct val="40000"/>
                </a:spcAft>
              </a:pPr>
              <a:r>
                <a:rPr lang="tr-TR" sz="1400" i="1" dirty="0" smtClean="0">
                  <a:solidFill>
                    <a:srgbClr val="FFFFFF"/>
                  </a:solidFill>
                  <a:latin typeface="Calibri" pitchFamily="34" charset="0"/>
                  <a:cs typeface="Calibri" pitchFamily="34" charset="0"/>
                </a:rPr>
                <a:t>Kişisel Kusurlar  %0,5-1</a:t>
              </a:r>
            </a:p>
          </p:txBody>
        </p:sp>
        <p:sp>
          <p:nvSpPr>
            <p:cNvPr id="42" name="Text Box 13"/>
            <p:cNvSpPr txBox="1">
              <a:spLocks noChangeArrowheads="1"/>
            </p:cNvSpPr>
            <p:nvPr/>
          </p:nvSpPr>
          <p:spPr bwMode="gray">
            <a:xfrm>
              <a:off x="6552167" y="3510361"/>
              <a:ext cx="2559135" cy="1391150"/>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080808"/>
                  </a:solidFill>
                  <a:latin typeface="Calibri" pitchFamily="34" charset="0"/>
                  <a:cs typeface="Calibri" pitchFamily="34" charset="0"/>
                </a:rPr>
                <a:t>Zayıflığın Kişisel Boyutu Psikososyal ve Çevresel Faktörlere Bağlı </a:t>
              </a:r>
            </a:p>
            <a:p>
              <a:pPr algn="ctr" defTabSz="801688">
                <a:spcAft>
                  <a:spcPct val="40000"/>
                </a:spcAft>
              </a:pPr>
              <a:r>
                <a:rPr lang="tr-TR" sz="1200" i="1" dirty="0">
                  <a:solidFill>
                    <a:srgbClr val="080808"/>
                  </a:solidFill>
                  <a:latin typeface="Calibri" pitchFamily="34" charset="0"/>
                  <a:cs typeface="Calibri" pitchFamily="34" charset="0"/>
                </a:rPr>
                <a:t>Kişisel kusurların ne zaman ortaya çıkacağı bilinemeyeceği için, insanı kusurlu bir varlık olarak kabul eder</a:t>
              </a:r>
              <a:r>
                <a:rPr lang="tr-TR" sz="1200" i="1" dirty="0" smtClean="0">
                  <a:solidFill>
                    <a:srgbClr val="080808"/>
                  </a:solidFill>
                  <a:latin typeface="Calibri" pitchFamily="34" charset="0"/>
                  <a:cs typeface="Calibri" pitchFamily="34" charset="0"/>
                </a:rPr>
                <a:t>.</a:t>
              </a:r>
              <a:endParaRPr lang="tr-TR" sz="1200" i="1" dirty="0">
                <a:solidFill>
                  <a:srgbClr val="080808"/>
                </a:solidFill>
                <a:latin typeface="Calibri" pitchFamily="34" charset="0"/>
                <a:cs typeface="Calibri" pitchFamily="34" charset="0"/>
              </a:endParaRPr>
            </a:p>
          </p:txBody>
        </p:sp>
        <p:sp>
          <p:nvSpPr>
            <p:cNvPr id="46" name="Line 17"/>
            <p:cNvSpPr>
              <a:spLocks noChangeShapeType="1"/>
            </p:cNvSpPr>
            <p:nvPr/>
          </p:nvSpPr>
          <p:spPr bwMode="gray">
            <a:xfrm rot="10800000">
              <a:off x="5227660" y="3406534"/>
              <a:ext cx="3514725"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2" name="Oval 51"/>
            <p:cNvSpPr/>
            <p:nvPr/>
          </p:nvSpPr>
          <p:spPr>
            <a:xfrm>
              <a:off x="8679302" y="3160911"/>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2</a:t>
              </a:r>
              <a:endParaRPr lang="tr-TR" sz="2400" b="1" dirty="0">
                <a:solidFill>
                  <a:srgbClr val="FFFFFF"/>
                </a:solidFill>
                <a:latin typeface="Calibri" pitchFamily="34" charset="0"/>
                <a:cs typeface="Calibri" pitchFamily="34" charset="0"/>
              </a:endParaRPr>
            </a:p>
          </p:txBody>
        </p:sp>
      </p:grpSp>
      <p:grpSp>
        <p:nvGrpSpPr>
          <p:cNvPr id="11" name="Grup 10"/>
          <p:cNvGrpSpPr/>
          <p:nvPr/>
        </p:nvGrpSpPr>
        <p:grpSpPr>
          <a:xfrm>
            <a:off x="13648" y="3138924"/>
            <a:ext cx="5282251" cy="1052786"/>
            <a:chOff x="13648" y="2538412"/>
            <a:chExt cx="5282251" cy="1052786"/>
          </a:xfrm>
        </p:grpSpPr>
        <p:sp>
          <p:nvSpPr>
            <p:cNvPr id="60" name="Text Box 19"/>
            <p:cNvSpPr txBox="1">
              <a:spLocks noChangeArrowheads="1"/>
            </p:cNvSpPr>
            <p:nvPr/>
          </p:nvSpPr>
          <p:spPr bwMode="gray">
            <a:xfrm>
              <a:off x="3767137" y="2538412"/>
              <a:ext cx="1528762" cy="43021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b="1" i="1" dirty="0" smtClean="0">
                  <a:solidFill>
                    <a:srgbClr val="FFFF00"/>
                  </a:solidFill>
                  <a:latin typeface="Calibri" pitchFamily="34" charset="0"/>
                  <a:cs typeface="Calibri" pitchFamily="34" charset="0"/>
                </a:rPr>
                <a:t>Tehlikeli Hareket Tehlike Durum %98</a:t>
              </a:r>
              <a:endParaRPr lang="en-US" sz="1400" b="1" i="1" dirty="0">
                <a:solidFill>
                  <a:srgbClr val="FFFF00"/>
                </a:solidFill>
                <a:latin typeface="Calibri" pitchFamily="34" charset="0"/>
                <a:cs typeface="Calibri" pitchFamily="34" charset="0"/>
              </a:endParaRPr>
            </a:p>
          </p:txBody>
        </p:sp>
        <p:sp>
          <p:nvSpPr>
            <p:cNvPr id="41" name="Text Box 13"/>
            <p:cNvSpPr txBox="1">
              <a:spLocks noChangeArrowheads="1"/>
            </p:cNvSpPr>
            <p:nvPr/>
          </p:nvSpPr>
          <p:spPr bwMode="gray">
            <a:xfrm>
              <a:off x="62858" y="3098755"/>
              <a:ext cx="2389190"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FFFFFF"/>
                  </a:solidFill>
                  <a:latin typeface="Calibri" pitchFamily="34" charset="0"/>
                  <a:cs typeface="Calibri" pitchFamily="34" charset="0"/>
                </a:rPr>
                <a:t>Tehlikeli hareket-durumun aynı anda olması</a:t>
              </a:r>
              <a:endParaRPr lang="en-US" sz="1600" b="1" i="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7" name="Line 17"/>
            <p:cNvSpPr>
              <a:spLocks noChangeShapeType="1"/>
            </p:cNvSpPr>
            <p:nvPr/>
          </p:nvSpPr>
          <p:spPr bwMode="gray">
            <a:xfrm rot="10800000">
              <a:off x="176104" y="2890484"/>
              <a:ext cx="3528000"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3" name="Oval 52"/>
            <p:cNvSpPr/>
            <p:nvPr/>
          </p:nvSpPr>
          <p:spPr>
            <a:xfrm>
              <a:off x="13648" y="2674893"/>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3</a:t>
              </a:r>
              <a:endParaRPr lang="tr-TR" sz="2400" b="1" dirty="0">
                <a:solidFill>
                  <a:srgbClr val="FFFFFF"/>
                </a:solidFill>
                <a:latin typeface="Calibri" pitchFamily="34" charset="0"/>
                <a:cs typeface="Calibri" pitchFamily="34" charset="0"/>
              </a:endParaRPr>
            </a:p>
          </p:txBody>
        </p:sp>
      </p:grpSp>
      <p:grpSp>
        <p:nvGrpSpPr>
          <p:cNvPr id="12" name="Grup 11"/>
          <p:cNvGrpSpPr/>
          <p:nvPr/>
        </p:nvGrpSpPr>
        <p:grpSpPr>
          <a:xfrm>
            <a:off x="4117974" y="2336234"/>
            <a:ext cx="5083175" cy="950042"/>
            <a:chOff x="4117974" y="1749370"/>
            <a:chExt cx="5083175" cy="950042"/>
          </a:xfrm>
        </p:grpSpPr>
        <p:sp>
          <p:nvSpPr>
            <p:cNvPr id="59" name="Text Box 19"/>
            <p:cNvSpPr txBox="1">
              <a:spLocks noChangeArrowheads="1"/>
            </p:cNvSpPr>
            <p:nvPr/>
          </p:nvSpPr>
          <p:spPr bwMode="gray">
            <a:xfrm>
              <a:off x="4117974" y="1887537"/>
              <a:ext cx="938212" cy="430887"/>
            </a:xfrm>
            <a:prstGeom prst="rect">
              <a:avLst/>
            </a:prstGeom>
            <a:noFill/>
            <a:ln w="9525">
              <a:noFill/>
              <a:miter lim="800000"/>
              <a:headEnd/>
              <a:tailEnd/>
            </a:ln>
          </p:spPr>
          <p:txBody>
            <a:bodyPr lIns="0" tIns="0" rIns="0" bIns="0">
              <a:spAutoFit/>
            </a:bodyPr>
            <a:lstStyle/>
            <a:p>
              <a:pPr algn="ctr" defTabSz="801688">
                <a:spcAft>
                  <a:spcPct val="40000"/>
                </a:spcAft>
              </a:pPr>
              <a:r>
                <a:rPr lang="tr-TR" sz="1400" i="1" dirty="0" smtClean="0">
                  <a:solidFill>
                    <a:srgbClr val="000000"/>
                  </a:solidFill>
                  <a:latin typeface="Calibri" pitchFamily="34" charset="0"/>
                  <a:cs typeface="Calibri" pitchFamily="34" charset="0"/>
                </a:rPr>
                <a:t>Ramak Kala Olayı</a:t>
              </a:r>
              <a:endParaRPr lang="en-US" sz="1400" i="1" dirty="0">
                <a:solidFill>
                  <a:srgbClr val="000000"/>
                </a:solidFill>
                <a:latin typeface="Calibri" pitchFamily="34" charset="0"/>
                <a:cs typeface="Calibri" pitchFamily="34" charset="0"/>
              </a:endParaRPr>
            </a:p>
          </p:txBody>
        </p:sp>
        <p:sp>
          <p:nvSpPr>
            <p:cNvPr id="45" name="Line 17"/>
            <p:cNvSpPr>
              <a:spLocks noChangeShapeType="1"/>
            </p:cNvSpPr>
            <p:nvPr/>
          </p:nvSpPr>
          <p:spPr bwMode="gray">
            <a:xfrm rot="10800000">
              <a:off x="5173068" y="1974895"/>
              <a:ext cx="3514725"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48" name="Text Box 13"/>
            <p:cNvSpPr txBox="1">
              <a:spLocks noChangeArrowheads="1"/>
            </p:cNvSpPr>
            <p:nvPr/>
          </p:nvSpPr>
          <p:spPr bwMode="gray">
            <a:xfrm>
              <a:off x="6572250" y="2206969"/>
              <a:ext cx="2628899"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i="1" dirty="0" smtClean="0">
                  <a:solidFill>
                    <a:srgbClr val="FFFFFF"/>
                  </a:solidFill>
                  <a:latin typeface="Calibri" pitchFamily="34" charset="0"/>
                  <a:cs typeface="Calibri" pitchFamily="34" charset="0"/>
                </a:rPr>
                <a:t>Zarar-Hasar oluşmamış       </a:t>
              </a:r>
              <a:r>
                <a:rPr lang="tr-TR" sz="1600" i="1" dirty="0">
                  <a:solidFill>
                    <a:srgbClr val="FFFFFF"/>
                  </a:solidFill>
                  <a:latin typeface="Calibri" pitchFamily="34" charset="0"/>
                  <a:cs typeface="Calibri" pitchFamily="34" charset="0"/>
                </a:rPr>
                <a:t>(</a:t>
              </a:r>
              <a:r>
                <a:rPr lang="tr-TR" sz="1600" i="1" dirty="0" smtClean="0">
                  <a:solidFill>
                    <a:srgbClr val="FFFFFF"/>
                  </a:solidFill>
                  <a:latin typeface="Calibri" pitchFamily="34" charset="0"/>
                  <a:cs typeface="Calibri" pitchFamily="34" charset="0"/>
                </a:rPr>
                <a:t>Ramak Kala Olay)</a:t>
              </a:r>
              <a:endParaRPr lang="en-US" sz="1600" b="1" i="1" dirty="0">
                <a:solidFill>
                  <a:srgbClr val="FF0000"/>
                </a:solidFill>
                <a:latin typeface="Calibri" pitchFamily="34" charset="0"/>
                <a:cs typeface="Calibri" pitchFamily="34" charset="0"/>
              </a:endParaRPr>
            </a:p>
          </p:txBody>
        </p:sp>
        <p:sp>
          <p:nvSpPr>
            <p:cNvPr id="54" name="Oval 53"/>
            <p:cNvSpPr/>
            <p:nvPr/>
          </p:nvSpPr>
          <p:spPr>
            <a:xfrm>
              <a:off x="8663219" y="1749370"/>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4</a:t>
              </a:r>
              <a:endParaRPr lang="tr-TR" sz="2400" b="1" dirty="0">
                <a:solidFill>
                  <a:srgbClr val="FFFFFF"/>
                </a:solidFill>
                <a:latin typeface="Calibri" pitchFamily="34" charset="0"/>
                <a:cs typeface="Calibri" pitchFamily="34" charset="0"/>
              </a:endParaRPr>
            </a:p>
          </p:txBody>
        </p:sp>
      </p:grpSp>
      <p:grpSp>
        <p:nvGrpSpPr>
          <p:cNvPr id="13" name="Grup 12"/>
          <p:cNvGrpSpPr/>
          <p:nvPr/>
        </p:nvGrpSpPr>
        <p:grpSpPr>
          <a:xfrm>
            <a:off x="4763" y="1708819"/>
            <a:ext cx="5107339" cy="916405"/>
            <a:chOff x="4763" y="1108307"/>
            <a:chExt cx="5107339" cy="916405"/>
          </a:xfrm>
        </p:grpSpPr>
        <p:sp>
          <p:nvSpPr>
            <p:cNvPr id="58" name="Text Box 19"/>
            <p:cNvSpPr txBox="1">
              <a:spLocks noChangeArrowheads="1"/>
            </p:cNvSpPr>
            <p:nvPr/>
          </p:nvSpPr>
          <p:spPr bwMode="gray">
            <a:xfrm>
              <a:off x="3989740" y="1253507"/>
              <a:ext cx="1122362" cy="246221"/>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000000"/>
                  </a:solidFill>
                  <a:latin typeface="Calibri" pitchFamily="34" charset="0"/>
                  <a:cs typeface="Calibri" pitchFamily="34" charset="0"/>
                </a:rPr>
                <a:t>Kaza Olayı</a:t>
              </a:r>
            </a:p>
          </p:txBody>
        </p:sp>
        <p:sp>
          <p:nvSpPr>
            <p:cNvPr id="43" name="Text Box 13"/>
            <p:cNvSpPr txBox="1">
              <a:spLocks noChangeArrowheads="1"/>
            </p:cNvSpPr>
            <p:nvPr/>
          </p:nvSpPr>
          <p:spPr bwMode="gray">
            <a:xfrm>
              <a:off x="109183" y="1532269"/>
              <a:ext cx="2420743"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i="1" dirty="0" smtClean="0">
                  <a:solidFill>
                    <a:srgbClr val="FFFFFF"/>
                  </a:solidFill>
                  <a:latin typeface="Calibri" pitchFamily="34" charset="0"/>
                  <a:cs typeface="Calibri" pitchFamily="34" charset="0"/>
                </a:rPr>
                <a:t>Yaralanmanın (zarar/hasar) meydana gelmesi </a:t>
              </a:r>
              <a:r>
                <a:rPr lang="tr-TR" sz="1600" b="1" i="1" dirty="0" smtClean="0">
                  <a:solidFill>
                    <a:srgbClr val="FFFFFF"/>
                  </a:solidFill>
                  <a:latin typeface="Calibri" pitchFamily="34" charset="0"/>
                  <a:cs typeface="Calibri" pitchFamily="34" charset="0"/>
                </a:rPr>
                <a:t>( Kaza)</a:t>
              </a:r>
              <a:endParaRPr lang="tr-TR" sz="1600" i="1" dirty="0" smtClean="0">
                <a:solidFill>
                  <a:srgbClr val="FFFFFF"/>
                </a:solidFill>
                <a:latin typeface="Calibri" pitchFamily="34" charset="0"/>
                <a:cs typeface="Calibri" pitchFamily="34" charset="0"/>
              </a:endParaRPr>
            </a:p>
          </p:txBody>
        </p:sp>
        <p:sp>
          <p:nvSpPr>
            <p:cNvPr id="44" name="Line 17"/>
            <p:cNvSpPr>
              <a:spLocks noChangeShapeType="1"/>
            </p:cNvSpPr>
            <p:nvPr/>
          </p:nvSpPr>
          <p:spPr bwMode="gray">
            <a:xfrm rot="10800000">
              <a:off x="35788" y="1365250"/>
              <a:ext cx="3852000"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5" name="Oval 54"/>
            <p:cNvSpPr/>
            <p:nvPr/>
          </p:nvSpPr>
          <p:spPr>
            <a:xfrm>
              <a:off x="4763" y="1108307"/>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5</a:t>
              </a:r>
              <a:endParaRPr lang="tr-TR" sz="2400" b="1" dirty="0">
                <a:solidFill>
                  <a:srgbClr val="FFFFFF"/>
                </a:solidFill>
                <a:latin typeface="Calibri" pitchFamily="34" charset="0"/>
                <a:cs typeface="Calibri" pitchFamily="34" charset="0"/>
              </a:endParaRPr>
            </a:p>
          </p:txBody>
        </p:sp>
      </p:grpSp>
      <p:sp>
        <p:nvSpPr>
          <p:cNvPr id="63" name="Text Box 13"/>
          <p:cNvSpPr txBox="1">
            <a:spLocks noChangeArrowheads="1"/>
          </p:cNvSpPr>
          <p:nvPr/>
        </p:nvSpPr>
        <p:spPr bwMode="gray">
          <a:xfrm>
            <a:off x="46328" y="867791"/>
            <a:ext cx="8971965" cy="586745"/>
          </a:xfrm>
          <a:prstGeom prst="rect">
            <a:avLst/>
          </a:prstGeom>
          <a:noFill/>
          <a:ln w="3175">
            <a:solidFill>
              <a:schemeClr val="bg1">
                <a:lumMod val="85000"/>
              </a:schemeClr>
            </a:solidFill>
            <a:miter lim="800000"/>
            <a:headEnd/>
            <a:tailEnd/>
          </a:ln>
        </p:spPr>
        <p:txBody>
          <a:bodyPr wrap="square" lIns="0" tIns="0" rIns="0" bIns="0" anchor="ctr" anchorCtr="0">
            <a:noAutofit/>
          </a:bodyPr>
          <a:lstStyle/>
          <a:p>
            <a:pPr algn="ctr" defTabSz="801688">
              <a:spcAft>
                <a:spcPct val="40000"/>
              </a:spcAft>
            </a:pPr>
            <a:r>
              <a:rPr lang="tr-TR" i="1" dirty="0" smtClean="0">
                <a:solidFill>
                  <a:srgbClr val="FFFFFF"/>
                </a:solidFill>
                <a:latin typeface="Calibri" pitchFamily="34" charset="0"/>
                <a:cs typeface="Calibri" pitchFamily="34" charset="0"/>
              </a:rPr>
              <a:t>Kaza zincirini oluşturan halkalardan biri olmadıkça diğeri oluşmaz ve kaza meydana gelmez!</a:t>
            </a:r>
            <a:endParaRPr lang="en-US" b="1" i="1" dirty="0">
              <a:solidFill>
                <a:srgbClr val="FFFFFF"/>
              </a:solidFill>
              <a:latin typeface="Calibri" pitchFamily="34" charset="0"/>
              <a:cs typeface="Calibri" pitchFamily="34" charset="0"/>
            </a:endParaRPr>
          </a:p>
        </p:txBody>
      </p:sp>
      <p:pic>
        <p:nvPicPr>
          <p:cNvPr id="1026" name="Picture 2" descr="E:\Taş yapı\03-white.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3886" y="288331"/>
            <a:ext cx="431063" cy="4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4451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OLAYI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Ölüme</a:t>
            </a:r>
            <a:r>
              <a:rPr lang="tr-TR" sz="2000" b="1" i="1" dirty="0">
                <a:solidFill>
                  <a:srgbClr val="000000"/>
                </a:solidFill>
                <a:latin typeface="Calibri" pitchFamily="34" charset="0"/>
                <a:cs typeface="Calibri" pitchFamily="34" charset="0"/>
              </a:rPr>
              <a:t>, </a:t>
            </a:r>
            <a:r>
              <a:rPr lang="tr-TR" sz="2000" b="1" i="1" dirty="0" smtClean="0">
                <a:solidFill>
                  <a:srgbClr val="C00000"/>
                </a:solidFill>
                <a:latin typeface="Calibri" pitchFamily="34" charset="0"/>
                <a:cs typeface="Calibri" pitchFamily="34" charset="0"/>
              </a:rPr>
              <a:t>hastalığa, </a:t>
            </a:r>
            <a:r>
              <a:rPr lang="tr-TR" sz="2000" b="1" i="1" dirty="0">
                <a:solidFill>
                  <a:srgbClr val="C00000"/>
                </a:solidFill>
                <a:latin typeface="Calibri" pitchFamily="34" charset="0"/>
                <a:cs typeface="Calibri" pitchFamily="34" charset="0"/>
              </a:rPr>
              <a:t>yaralanmaya, hasara </a:t>
            </a:r>
            <a:r>
              <a:rPr lang="tr-TR" sz="2000" b="1" i="1" dirty="0">
                <a:solidFill>
                  <a:srgbClr val="000000"/>
                </a:solidFill>
                <a:latin typeface="Calibri" pitchFamily="34" charset="0"/>
                <a:cs typeface="Calibri" pitchFamily="34" charset="0"/>
              </a:rPr>
              <a:t>veya diğer kayıplara sebebiyet veren istenmeyen </a:t>
            </a:r>
            <a:r>
              <a:rPr lang="tr-TR" sz="2000" b="1" i="1" dirty="0" smtClean="0">
                <a:solidFill>
                  <a:srgbClr val="000000"/>
                </a:solidFill>
                <a:latin typeface="Calibri" pitchFamily="34" charset="0"/>
                <a:cs typeface="Calibri" pitchFamily="34" charset="0"/>
              </a:rPr>
              <a:t>olay </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65000"/>
                  </a:schemeClr>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Kazayla </a:t>
            </a:r>
            <a:r>
              <a:rPr lang="tr-TR" sz="2000" b="1" i="1" dirty="0" smtClean="0">
                <a:solidFill>
                  <a:srgbClr val="000000"/>
                </a:solidFill>
                <a:latin typeface="Calibri" pitchFamily="34" charset="0"/>
                <a:cs typeface="Calibri" pitchFamily="34" charset="0"/>
              </a:rPr>
              <a:t>sonuçlanan olay</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4229700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OLAY / OHSAS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18001</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b="1" i="1" dirty="0">
              <a:solidFill>
                <a:srgbClr val="000000"/>
              </a:solidFill>
              <a:latin typeface="Calibri" pitchFamily="34" charset="0"/>
              <a:cs typeface="Calibri" pitchFamily="34" charset="0"/>
            </a:endParaRP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Olay</a:t>
            </a:r>
            <a:r>
              <a:rPr lang="tr-TR" sz="2000" b="1" i="1" dirty="0">
                <a:solidFill>
                  <a:srgbClr val="C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 Yaralanmaya, sağlığın </a:t>
            </a:r>
            <a:r>
              <a:rPr lang="tr-TR" sz="2000" b="1" i="1" dirty="0" smtClean="0">
                <a:solidFill>
                  <a:srgbClr val="000000"/>
                </a:solidFill>
                <a:latin typeface="Calibri" pitchFamily="34" charset="0"/>
                <a:cs typeface="Calibri" pitchFamily="34" charset="0"/>
              </a:rPr>
              <a:t>bozulmasına veya </a:t>
            </a:r>
            <a:r>
              <a:rPr lang="tr-TR" sz="2000" b="1" i="1" dirty="0">
                <a:solidFill>
                  <a:srgbClr val="000000"/>
                </a:solidFill>
                <a:latin typeface="Calibri" pitchFamily="34" charset="0"/>
                <a:cs typeface="Calibri" pitchFamily="34" charset="0"/>
              </a:rPr>
              <a:t>ölüme </a:t>
            </a:r>
            <a:r>
              <a:rPr lang="tr-TR" sz="2000" b="1" i="1" dirty="0">
                <a:solidFill>
                  <a:srgbClr val="C00000"/>
                </a:solidFill>
                <a:latin typeface="Calibri" pitchFamily="34" charset="0"/>
                <a:cs typeface="Calibri" pitchFamily="34" charset="0"/>
              </a:rPr>
              <a:t>sebep </a:t>
            </a:r>
            <a:r>
              <a:rPr lang="tr-TR" sz="2000" b="1" i="1" dirty="0" smtClean="0">
                <a:solidFill>
                  <a:srgbClr val="C00000"/>
                </a:solidFill>
                <a:latin typeface="Calibri" pitchFamily="34" charset="0"/>
                <a:cs typeface="Calibri" pitchFamily="34" charset="0"/>
              </a:rPr>
              <a:t>olan </a:t>
            </a:r>
            <a:r>
              <a:rPr lang="tr-TR" sz="2000" b="1" i="1" dirty="0" smtClean="0">
                <a:solidFill>
                  <a:schemeClr val="bg1">
                    <a:lumMod val="50000"/>
                  </a:schemeClr>
                </a:solidFill>
                <a:latin typeface="Calibri" pitchFamily="34" charset="0"/>
                <a:cs typeface="Calibri" pitchFamily="34" charset="0"/>
              </a:rPr>
              <a:t>(kaza) </a:t>
            </a:r>
            <a:r>
              <a:rPr lang="tr-TR" sz="2000" b="1" i="1" dirty="0">
                <a:solidFill>
                  <a:srgbClr val="000000"/>
                </a:solidFill>
                <a:latin typeface="Calibri" pitchFamily="34" charset="0"/>
                <a:cs typeface="Calibri" pitchFamily="34" charset="0"/>
              </a:rPr>
              <a:t>veya </a:t>
            </a:r>
            <a:r>
              <a:rPr lang="tr-TR" sz="2000" b="1" i="1" dirty="0">
                <a:solidFill>
                  <a:srgbClr val="C00000"/>
                </a:solidFill>
                <a:latin typeface="Calibri" pitchFamily="34" charset="0"/>
                <a:cs typeface="Calibri" pitchFamily="34" charset="0"/>
              </a:rPr>
              <a:t>sebep </a:t>
            </a:r>
            <a:r>
              <a:rPr lang="tr-TR" sz="2000" b="1" i="1" dirty="0" smtClean="0">
                <a:solidFill>
                  <a:srgbClr val="C00000"/>
                </a:solidFill>
                <a:latin typeface="Calibri" pitchFamily="34" charset="0"/>
                <a:cs typeface="Calibri" pitchFamily="34" charset="0"/>
              </a:rPr>
              <a:t>olacak potansiyele sahip </a:t>
            </a:r>
            <a:r>
              <a:rPr lang="tr-TR" sz="2000" b="1" i="1" dirty="0" smtClean="0">
                <a:solidFill>
                  <a:schemeClr val="bg1">
                    <a:lumMod val="50000"/>
                  </a:schemeClr>
                </a:solidFill>
                <a:latin typeface="Calibri" pitchFamily="34" charset="0"/>
                <a:cs typeface="Calibri" pitchFamily="34" charset="0"/>
              </a:rPr>
              <a:t>(ramak kala) </a:t>
            </a:r>
            <a:r>
              <a:rPr lang="tr-TR" sz="2000" b="1" i="1" dirty="0">
                <a:solidFill>
                  <a:srgbClr val="000000"/>
                </a:solidFill>
                <a:latin typeface="Calibri" pitchFamily="34" charset="0"/>
                <a:cs typeface="Calibri" pitchFamily="34" charset="0"/>
              </a:rPr>
              <a:t>olan işle ilgili </a:t>
            </a:r>
            <a:r>
              <a:rPr lang="tr-TR" sz="2000" b="1" i="1" dirty="0" smtClean="0">
                <a:solidFill>
                  <a:srgbClr val="000000"/>
                </a:solidFill>
                <a:latin typeface="Calibri" pitchFamily="34" charset="0"/>
                <a:cs typeface="Calibri" pitchFamily="34" charset="0"/>
              </a:rPr>
              <a:t>olaylar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65000"/>
                  </a:schemeClr>
                </a:solidFill>
                <a:latin typeface="Calibri" pitchFamily="34" charset="0"/>
                <a:cs typeface="Calibri" pitchFamily="34" charset="0"/>
              </a:rPr>
              <a:t>---------------------------------------------------------------------------</a:t>
            </a:r>
          </a:p>
          <a:p>
            <a:pPr algn="ctr">
              <a:spcAft>
                <a:spcPts val="0"/>
              </a:spcAft>
              <a:buClr>
                <a:srgbClr val="292929"/>
              </a:buClr>
              <a:defRPr/>
            </a:pPr>
            <a:r>
              <a:rPr lang="tr-TR" sz="2000" b="1" i="1" dirty="0">
                <a:solidFill>
                  <a:srgbClr val="000000"/>
                </a:solidFill>
                <a:latin typeface="Calibri" pitchFamily="34" charset="0"/>
                <a:cs typeface="Calibri" pitchFamily="34" charset="0"/>
              </a:rPr>
              <a:t>«Kazaya sebep </a:t>
            </a:r>
            <a:r>
              <a:rPr lang="tr-TR" sz="2000" b="1" i="1" dirty="0" smtClean="0">
                <a:solidFill>
                  <a:srgbClr val="000000"/>
                </a:solidFill>
                <a:latin typeface="Calibri" pitchFamily="34" charset="0"/>
                <a:cs typeface="Calibri" pitchFamily="34" charset="0"/>
              </a:rPr>
              <a:t>olan</a:t>
            </a:r>
            <a:r>
              <a:rPr lang="tr-TR" sz="2000" b="1" i="1" dirty="0">
                <a:solidFill>
                  <a:schemeClr val="bg1">
                    <a:lumMod val="50000"/>
                  </a:schemeClr>
                </a:solidFill>
                <a:latin typeface="Calibri" pitchFamily="34" charset="0"/>
                <a:cs typeface="Calibri" pitchFamily="34" charset="0"/>
              </a:rPr>
              <a:t> (kaza)</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veya kazaya sebep olacak potansiyele sahip </a:t>
            </a:r>
            <a:r>
              <a:rPr lang="tr-TR" sz="2000" b="1" i="1" dirty="0">
                <a:solidFill>
                  <a:schemeClr val="bg1">
                    <a:lumMod val="50000"/>
                  </a:schemeClr>
                </a:solidFill>
                <a:latin typeface="Calibri" pitchFamily="34" charset="0"/>
                <a:cs typeface="Calibri" pitchFamily="34" charset="0"/>
              </a:rPr>
              <a:t>(ramak kala) </a:t>
            </a:r>
            <a:r>
              <a:rPr lang="tr-TR" sz="2000" b="1" i="1" dirty="0" smtClean="0">
                <a:solidFill>
                  <a:srgbClr val="000000"/>
                </a:solidFill>
                <a:latin typeface="Calibri" pitchFamily="34" charset="0"/>
                <a:cs typeface="Calibri" pitchFamily="34" charset="0"/>
              </a:rPr>
              <a:t>oluşum</a:t>
            </a:r>
            <a:r>
              <a:rPr lang="tr-TR" sz="2000" b="1" i="1" dirty="0">
                <a:solidFill>
                  <a:srgbClr val="000000"/>
                </a:solidFill>
                <a:latin typeface="Calibri" pitchFamily="34" charset="0"/>
                <a:cs typeface="Calibri" pitchFamily="34" charset="0"/>
              </a:rPr>
              <a:t>" </a:t>
            </a:r>
          </a:p>
          <a:p>
            <a:pPr algn="ctr">
              <a:spcAft>
                <a:spcPts val="0"/>
              </a:spcAft>
              <a:buClr>
                <a:srgbClr val="292929"/>
              </a:buClr>
              <a:defRPr/>
            </a:pPr>
            <a:r>
              <a:rPr lang="tr-TR" sz="2000" b="1" i="1" dirty="0">
                <a:solidFill>
                  <a:schemeClr val="bg1">
                    <a:lumMod val="65000"/>
                  </a:schemeClr>
                </a:solidFill>
                <a:latin typeface="Calibri" pitchFamily="34" charset="0"/>
                <a:cs typeface="Calibri" pitchFamily="34" charset="0"/>
              </a:rPr>
              <a:t>---------------------------------------------------------------------------</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Olay </a:t>
            </a:r>
            <a:r>
              <a:rPr lang="tr-TR" sz="2000" b="1" i="1" dirty="0">
                <a:solidFill>
                  <a:srgbClr val="000000"/>
                </a:solidFill>
                <a:latin typeface="Calibri" pitchFamily="34" charset="0"/>
                <a:cs typeface="Calibri" pitchFamily="34" charset="0"/>
              </a:rPr>
              <a:t>= Kaza + Ramak </a:t>
            </a:r>
            <a:r>
              <a:rPr lang="tr-TR" sz="2000" b="1" i="1" dirty="0" smtClean="0">
                <a:solidFill>
                  <a:srgbClr val="000000"/>
                </a:solidFill>
                <a:latin typeface="Calibri" pitchFamily="34" charset="0"/>
                <a:cs typeface="Calibri" pitchFamily="34" charset="0"/>
              </a:rPr>
              <a:t>Kala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2932448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KAZASI / İSG Kanunu &amp; RD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veya işin yürütümü nedeniyle meydana gelen, ölüme sebebiyet veren veya vücut bütünlüğünü ruhen ya da bedenen özre uğratan </a:t>
            </a:r>
            <a:r>
              <a:rPr lang="tr-TR" sz="2000" b="1" i="1" dirty="0" smtClean="0">
                <a:solidFill>
                  <a:srgbClr val="000000"/>
                </a:solidFill>
                <a:latin typeface="Calibri" pitchFamily="34" charset="0"/>
                <a:cs typeface="Calibri" pitchFamily="34" charset="0"/>
              </a:rPr>
              <a:t>olayıdır.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3853346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KAZASI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I</a:t>
            </a:r>
            <a:r>
              <a:rPr lang="tr-TR" sz="2000" b="1" i="1" dirty="0" smtClean="0">
                <a:solidFill>
                  <a:srgbClr val="C00000"/>
                </a:solidFill>
                <a:latin typeface="Calibri" pitchFamily="34" charset="0"/>
                <a:cs typeface="Calibri" pitchFamily="34" charset="0"/>
              </a:rPr>
              <a:t>LO;</a:t>
            </a:r>
            <a:r>
              <a:rPr lang="tr-TR" sz="2000" b="1" i="1" dirty="0" smtClean="0">
                <a:solidFill>
                  <a:srgbClr val="000000"/>
                </a:solidFill>
                <a:latin typeface="Calibri" pitchFamily="34" charset="0"/>
                <a:cs typeface="Calibri" pitchFamily="34" charset="0"/>
              </a:rPr>
              <a:t> Önceden </a:t>
            </a:r>
            <a:r>
              <a:rPr lang="tr-TR" sz="2000" b="1" i="1" dirty="0">
                <a:solidFill>
                  <a:srgbClr val="000000"/>
                </a:solidFill>
                <a:latin typeface="Calibri" pitchFamily="34" charset="0"/>
                <a:cs typeface="Calibri" pitchFamily="34" charset="0"/>
              </a:rPr>
              <a:t>planlanmamış, bilinmeyen ve kontrol altına alınamamış olan etrafa zarar verebilecek nitelikteki olaylardır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WHO; </a:t>
            </a:r>
            <a:r>
              <a:rPr lang="tr-TR" sz="2000" b="1" i="1" dirty="0" smtClean="0">
                <a:solidFill>
                  <a:srgbClr val="000000"/>
                </a:solidFill>
                <a:latin typeface="Calibri" pitchFamily="34" charset="0"/>
                <a:cs typeface="Calibri" pitchFamily="34" charset="0"/>
              </a:rPr>
              <a:t>Önceden </a:t>
            </a:r>
            <a:r>
              <a:rPr lang="tr-TR" sz="2000" b="1" i="1" dirty="0">
                <a:solidFill>
                  <a:srgbClr val="000000"/>
                </a:solidFill>
                <a:latin typeface="Calibri" pitchFamily="34" charset="0"/>
                <a:cs typeface="Calibri" pitchFamily="34" charset="0"/>
              </a:rPr>
              <a:t>planlanmamış, </a:t>
            </a:r>
            <a:r>
              <a:rPr lang="tr-TR" sz="2000" b="1" i="1" dirty="0" smtClean="0">
                <a:solidFill>
                  <a:srgbClr val="000000"/>
                </a:solidFill>
                <a:latin typeface="Calibri" pitchFamily="34" charset="0"/>
                <a:cs typeface="Calibri" pitchFamily="34" charset="0"/>
              </a:rPr>
              <a:t>çoğu kişisel </a:t>
            </a:r>
            <a:r>
              <a:rPr lang="tr-TR" sz="2000" b="1" i="1" dirty="0">
                <a:solidFill>
                  <a:srgbClr val="000000"/>
                </a:solidFill>
                <a:latin typeface="Calibri" pitchFamily="34" charset="0"/>
                <a:cs typeface="Calibri" pitchFamily="34" charset="0"/>
              </a:rPr>
              <a:t>yaralanmalara, </a:t>
            </a:r>
            <a:r>
              <a:rPr lang="tr-TR" sz="2000" b="1" i="1" dirty="0" smtClean="0">
                <a:solidFill>
                  <a:srgbClr val="000000"/>
                </a:solidFill>
                <a:latin typeface="Calibri" pitchFamily="34" charset="0"/>
                <a:cs typeface="Calibri" pitchFamily="34" charset="0"/>
              </a:rPr>
              <a:t>makinelerin ve </a:t>
            </a:r>
            <a:r>
              <a:rPr lang="tr-TR" sz="2000" b="1" i="1" dirty="0">
                <a:solidFill>
                  <a:srgbClr val="000000"/>
                </a:solidFill>
                <a:latin typeface="Calibri" pitchFamily="34" charset="0"/>
                <a:cs typeface="Calibri" pitchFamily="34" charset="0"/>
              </a:rPr>
              <a:t>araç gereçlerin </a:t>
            </a:r>
            <a:r>
              <a:rPr lang="tr-TR" sz="2000" b="1" i="1" dirty="0" smtClean="0">
                <a:solidFill>
                  <a:srgbClr val="000000"/>
                </a:solidFill>
                <a:latin typeface="Calibri" pitchFamily="34" charset="0"/>
                <a:cs typeface="Calibri" pitchFamily="34" charset="0"/>
              </a:rPr>
              <a:t>zarara uğramasına</a:t>
            </a:r>
            <a:r>
              <a:rPr lang="tr-TR" sz="2000" b="1" i="1" dirty="0">
                <a:solidFill>
                  <a:srgbClr val="000000"/>
                </a:solidFill>
                <a:latin typeface="Calibri" pitchFamily="34" charset="0"/>
                <a:cs typeface="Calibri" pitchFamily="34" charset="0"/>
              </a:rPr>
              <a:t>, üretimin </a:t>
            </a:r>
            <a:r>
              <a:rPr lang="tr-TR" sz="2000" b="1" i="1" dirty="0" smtClean="0">
                <a:solidFill>
                  <a:srgbClr val="000000"/>
                </a:solidFill>
                <a:latin typeface="Calibri" pitchFamily="34" charset="0"/>
                <a:cs typeface="Calibri" pitchFamily="34" charset="0"/>
              </a:rPr>
              <a:t>bir süre </a:t>
            </a:r>
            <a:r>
              <a:rPr lang="tr-TR" sz="2000" b="1" i="1" dirty="0">
                <a:solidFill>
                  <a:srgbClr val="000000"/>
                </a:solidFill>
                <a:latin typeface="Calibri" pitchFamily="34" charset="0"/>
                <a:cs typeface="Calibri" pitchFamily="34" charset="0"/>
              </a:rPr>
              <a:t>durmasına  yol açan bir </a:t>
            </a:r>
            <a:r>
              <a:rPr lang="tr-TR" sz="2000" b="1" i="1" dirty="0" smtClean="0">
                <a:solidFill>
                  <a:srgbClr val="000000"/>
                </a:solidFill>
                <a:latin typeface="Calibri" pitchFamily="34" charset="0"/>
                <a:cs typeface="Calibri" pitchFamily="34" charset="0"/>
              </a:rPr>
              <a:t>olaydır.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1471522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ÖNLEM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ÖNLEME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 Madde-3</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yürütülen </a:t>
            </a:r>
            <a:r>
              <a:rPr lang="tr-TR" sz="2000" b="1" i="1" dirty="0">
                <a:solidFill>
                  <a:srgbClr val="C00000"/>
                </a:solidFill>
                <a:latin typeface="Calibri" pitchFamily="34" charset="0"/>
                <a:cs typeface="Calibri" pitchFamily="34" charset="0"/>
              </a:rPr>
              <a:t>işlerin bütün safhalarında </a:t>
            </a:r>
            <a:r>
              <a:rPr lang="tr-TR" sz="2000" b="1" i="1" dirty="0">
                <a:solidFill>
                  <a:srgbClr val="000000"/>
                </a:solidFill>
                <a:latin typeface="Calibri" pitchFamily="34" charset="0"/>
                <a:cs typeface="Calibri" pitchFamily="34" charset="0"/>
              </a:rPr>
              <a:t>iş sağlığı ve güvenliği ile ilgili </a:t>
            </a:r>
            <a:r>
              <a:rPr lang="tr-TR" sz="2000" b="1" i="1" dirty="0">
                <a:solidFill>
                  <a:srgbClr val="C00000"/>
                </a:solidFill>
                <a:latin typeface="Calibri" pitchFamily="34" charset="0"/>
                <a:cs typeface="Calibri" pitchFamily="34" charset="0"/>
              </a:rPr>
              <a:t>riskleri ortadan kaldırmak veya azaltmak </a:t>
            </a:r>
            <a:r>
              <a:rPr lang="tr-TR" sz="2000" b="1" i="1" dirty="0">
                <a:solidFill>
                  <a:srgbClr val="000000"/>
                </a:solidFill>
                <a:latin typeface="Calibri" pitchFamily="34" charset="0"/>
                <a:cs typeface="Calibri" pitchFamily="34" charset="0"/>
              </a:rPr>
              <a:t>için planlanan ve alınan tedbirlerin </a:t>
            </a:r>
            <a:r>
              <a:rPr lang="tr-TR" sz="2000" b="1" i="1" dirty="0" smtClean="0">
                <a:solidFill>
                  <a:srgbClr val="000000"/>
                </a:solidFill>
                <a:latin typeface="Calibri" pitchFamily="34" charset="0"/>
                <a:cs typeface="Calibri" pitchFamily="34" charset="0"/>
              </a:rPr>
              <a:t>tümüdür.</a:t>
            </a: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   Önlemlerin </a:t>
            </a:r>
            <a:r>
              <a:rPr lang="tr-TR" sz="2000" b="1" i="1" dirty="0">
                <a:solidFill>
                  <a:srgbClr val="000000"/>
                </a:solidFill>
                <a:latin typeface="Calibri" pitchFamily="34" charset="0"/>
                <a:cs typeface="Calibri" pitchFamily="34" charset="0"/>
              </a:rPr>
              <a:t>T</a:t>
            </a:r>
            <a:r>
              <a:rPr lang="tr-TR" sz="2000" b="1" i="1" dirty="0" smtClean="0">
                <a:solidFill>
                  <a:srgbClr val="000000"/>
                </a:solidFill>
                <a:latin typeface="Calibri" pitchFamily="34" charset="0"/>
                <a:cs typeface="Calibri" pitchFamily="34" charset="0"/>
              </a:rPr>
              <a:t>emel Amacı;</a:t>
            </a:r>
          </a:p>
          <a:p>
            <a:pPr marL="324000" algn="ctr">
              <a:spcAft>
                <a:spcPts val="0"/>
              </a:spcAft>
              <a:buClr>
                <a:srgbClr val="292929"/>
              </a:buClr>
              <a:defRPr/>
            </a:pPr>
            <a:endParaRPr lang="tr-TR" sz="500" b="1" i="1" dirty="0" smtClean="0">
              <a:solidFill>
                <a:srgbClr val="000000"/>
              </a:solidFill>
              <a:latin typeface="Calibri" pitchFamily="34" charset="0"/>
              <a:cs typeface="Calibri" pitchFamily="34" charset="0"/>
            </a:endParaRPr>
          </a:p>
          <a:p>
            <a:pPr marL="324000" algn="ctr">
              <a:spcAft>
                <a:spcPts val="0"/>
              </a:spcAft>
              <a:buClr>
                <a:srgbClr val="292929"/>
              </a:buClr>
              <a:defRPr/>
            </a:pPr>
            <a:r>
              <a:rPr lang="tr-TR" sz="2000" b="1" i="1" dirty="0" smtClean="0">
                <a:solidFill>
                  <a:srgbClr val="C00000"/>
                </a:solidFill>
                <a:latin typeface="Calibri" pitchFamily="34" charset="0"/>
                <a:cs typeface="Calibri" pitchFamily="34" charset="0"/>
              </a:rPr>
              <a:t>Riskleri ortadan kaldırmak</a:t>
            </a:r>
          </a:p>
          <a:p>
            <a:pPr marL="324000" algn="ctr">
              <a:spcAft>
                <a:spcPts val="0"/>
              </a:spcAft>
              <a:buClr>
                <a:srgbClr val="292929"/>
              </a:buClr>
              <a:defRPr/>
            </a:pPr>
            <a:r>
              <a:rPr lang="tr-TR" sz="2000" b="1" i="1" dirty="0">
                <a:solidFill>
                  <a:srgbClr val="000000"/>
                </a:solidFill>
                <a:latin typeface="Calibri" pitchFamily="34" charset="0"/>
                <a:cs typeface="Calibri" pitchFamily="34" charset="0"/>
              </a:rPr>
              <a:t>&amp;</a:t>
            </a:r>
            <a:endParaRPr lang="tr-TR" sz="2000" b="1" i="1" dirty="0" smtClean="0">
              <a:solidFill>
                <a:srgbClr val="000000"/>
              </a:solidFill>
              <a:latin typeface="Calibri" pitchFamily="34" charset="0"/>
              <a:cs typeface="Calibri" pitchFamily="34" charset="0"/>
            </a:endParaRPr>
          </a:p>
          <a:p>
            <a:pPr marL="324000" algn="ctr">
              <a:spcAft>
                <a:spcPts val="0"/>
              </a:spcAft>
              <a:buClr>
                <a:srgbClr val="292929"/>
              </a:buClr>
              <a:defRPr/>
            </a:pPr>
            <a:r>
              <a:rPr lang="tr-TR" sz="2000" b="1" i="1" dirty="0" smtClean="0">
                <a:solidFill>
                  <a:srgbClr val="C00000"/>
                </a:solidFill>
                <a:latin typeface="Calibri" pitchFamily="34" charset="0"/>
                <a:cs typeface="Calibri" pitchFamily="34" charset="0"/>
              </a:rPr>
              <a:t>Riskleri azaltmak (KERD indirmek)</a:t>
            </a:r>
            <a:endParaRPr lang="tr-TR" sz="2000" b="1" i="1" dirty="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1546008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GÜVENLİK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Risklerin </a:t>
            </a:r>
            <a:r>
              <a:rPr lang="tr-TR" sz="2000" b="1" i="1" dirty="0">
                <a:solidFill>
                  <a:srgbClr val="000000"/>
                </a:solidFill>
                <a:latin typeface="Calibri" pitchFamily="34" charset="0"/>
                <a:cs typeface="Calibri" pitchFamily="34" charset="0"/>
              </a:rPr>
              <a:t>tanımlanmış bir zaman aralığı </a:t>
            </a:r>
            <a:r>
              <a:rPr lang="tr-TR" sz="2000" b="1" i="1" dirty="0" smtClean="0">
                <a:solidFill>
                  <a:srgbClr val="000000"/>
                </a:solidFill>
                <a:latin typeface="Calibri" pitchFamily="34" charset="0"/>
                <a:cs typeface="Calibri" pitchFamily="34" charset="0"/>
              </a:rPr>
              <a:t>süresince, </a:t>
            </a:r>
            <a:r>
              <a:rPr lang="tr-TR" sz="2000" b="1" i="1" dirty="0">
                <a:solidFill>
                  <a:srgbClr val="C00000"/>
                </a:solidFill>
                <a:latin typeface="Calibri" pitchFamily="34" charset="0"/>
                <a:cs typeface="Calibri" pitchFamily="34" charset="0"/>
              </a:rPr>
              <a:t>kabul edilebilir </a:t>
            </a:r>
            <a:r>
              <a:rPr lang="tr-TR" sz="2000" b="1" i="1" dirty="0" smtClean="0">
                <a:solidFill>
                  <a:srgbClr val="C00000"/>
                </a:solidFill>
                <a:latin typeface="Calibri" pitchFamily="34" charset="0"/>
                <a:cs typeface="Calibri" pitchFamily="34" charset="0"/>
              </a:rPr>
              <a:t>düzey içerisinde</a:t>
            </a:r>
            <a:r>
              <a:rPr lang="tr-TR" sz="2000" b="1" i="1" dirty="0" smtClean="0">
                <a:solidFill>
                  <a:srgbClr val="000000"/>
                </a:solidFill>
                <a:latin typeface="Calibri" pitchFamily="34" charset="0"/>
                <a:cs typeface="Calibri" pitchFamily="34" charset="0"/>
              </a:rPr>
              <a:t> kalmasına güvenlik denir.</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65000"/>
                  </a:schemeClr>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Riskin KERD içerisinde kalması</a:t>
            </a:r>
          </a:p>
          <a:p>
            <a:pPr algn="ctr">
              <a:spcAft>
                <a:spcPts val="0"/>
              </a:spcAft>
              <a:buClr>
                <a:srgbClr val="292929"/>
              </a:buClr>
              <a:defRPr/>
            </a:pPr>
            <a:r>
              <a:rPr lang="tr-TR" sz="2000" b="1" i="1" dirty="0">
                <a:solidFill>
                  <a:srgbClr val="000000"/>
                </a:solidFill>
                <a:latin typeface="Calibri" pitchFamily="34" charset="0"/>
                <a:cs typeface="Calibri" pitchFamily="34" charset="0"/>
              </a:rPr>
              <a:t>Kaza riskinin olmadığı </a:t>
            </a:r>
            <a:r>
              <a:rPr lang="tr-TR" sz="2000" b="1" i="1" dirty="0" smtClean="0">
                <a:solidFill>
                  <a:srgbClr val="000000"/>
                </a:solidFill>
                <a:latin typeface="Calibri" pitchFamily="34" charset="0"/>
                <a:cs typeface="Calibri" pitchFamily="34" charset="0"/>
              </a:rPr>
              <a:t>durum</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Tree>
    <p:extLst>
      <p:ext uri="{BB962C8B-B14F-4D97-AF65-F5344CB8AC3E}">
        <p14:creationId xmlns:p14="http://schemas.microsoft.com/office/powerpoint/2010/main" val="748221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 / 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C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Tüm</a:t>
            </a:r>
            <a:r>
              <a:rPr lang="tr-TR" sz="2000" b="1" i="1" dirty="0" smtClean="0">
                <a:latin typeface="Calibri" pitchFamily="34" charset="0"/>
                <a:cs typeface="Calibri" pitchFamily="34" charset="0"/>
              </a:rPr>
              <a:t> </a:t>
            </a:r>
            <a:r>
              <a:rPr lang="tr-TR" sz="2000" b="1" i="1" dirty="0">
                <a:latin typeface="Calibri" pitchFamily="34" charset="0"/>
                <a:cs typeface="Calibri" pitchFamily="34" charset="0"/>
              </a:rPr>
              <a:t>işyerleri </a:t>
            </a:r>
            <a:r>
              <a:rPr lang="tr-TR" sz="2000" b="1" i="1" dirty="0">
                <a:solidFill>
                  <a:srgbClr val="000000"/>
                </a:solidFill>
                <a:latin typeface="Calibri" pitchFamily="34" charset="0"/>
                <a:cs typeface="Calibri" pitchFamily="34" charset="0"/>
              </a:rPr>
              <a:t>için </a:t>
            </a:r>
            <a:r>
              <a:rPr lang="tr-TR" sz="2000" b="1" i="1" dirty="0">
                <a:solidFill>
                  <a:srgbClr val="C00000"/>
                </a:solidFill>
                <a:latin typeface="Calibri" pitchFamily="34" charset="0"/>
                <a:cs typeface="Calibri" pitchFamily="34" charset="0"/>
              </a:rPr>
              <a:t>tasarım veya kuruluş aşamasından </a:t>
            </a:r>
            <a:r>
              <a:rPr lang="tr-TR" sz="2000" b="1" i="1" dirty="0">
                <a:solidFill>
                  <a:srgbClr val="000000"/>
                </a:solidFill>
                <a:latin typeface="Calibri" pitchFamily="34" charset="0"/>
                <a:cs typeface="Calibri" pitchFamily="34" charset="0"/>
              </a:rPr>
              <a:t>başlamak </a:t>
            </a:r>
            <a:r>
              <a:rPr lang="tr-TR" sz="2000" b="1" i="1" dirty="0" smtClean="0">
                <a:solidFill>
                  <a:srgbClr val="000000"/>
                </a:solidFill>
                <a:latin typeface="Calibri" pitchFamily="34" charset="0"/>
                <a:cs typeface="Calibri" pitchFamily="34" charset="0"/>
              </a:rPr>
              <a:t>üzere;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Tehlikeleri tanımlama,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Riskleri belirleme ve analiz etme,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 kontrol tedbirlerinin kararlaştırılması,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Dokümantasyon,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Yapılan çalışmaların güncellenmesi ve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Gerektiğinde yenileme </a:t>
            </a:r>
          </a:p>
          <a:p>
            <a:pPr marL="457200" indent="-252000">
              <a:spcAft>
                <a:spcPts val="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smtClean="0">
                <a:solidFill>
                  <a:srgbClr val="000000"/>
                </a:solidFill>
                <a:latin typeface="Calibri" pitchFamily="34" charset="0"/>
                <a:cs typeface="Calibri" pitchFamily="34" charset="0"/>
              </a:rPr>
              <a:t>                     ….…aşamaları </a:t>
            </a:r>
            <a:r>
              <a:rPr lang="tr-TR" sz="2000" i="1" dirty="0">
                <a:solidFill>
                  <a:srgbClr val="000000"/>
                </a:solidFill>
                <a:latin typeface="Calibri" pitchFamily="34" charset="0"/>
                <a:cs typeface="Calibri" pitchFamily="34" charset="0"/>
              </a:rPr>
              <a:t>izlenerek </a:t>
            </a:r>
            <a:r>
              <a:rPr lang="tr-TR" sz="2000" i="1" dirty="0" smtClean="0">
                <a:solidFill>
                  <a:srgbClr val="000000"/>
                </a:solidFill>
                <a:latin typeface="Calibri" pitchFamily="34" charset="0"/>
                <a:cs typeface="Calibri" pitchFamily="34" charset="0"/>
              </a:rPr>
              <a:t>gerçekleştirilmesidir.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1518488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DEĞERLENDİRMESİ GENEL PRENSİPLERİ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16000" indent="-252000">
              <a:spcAft>
                <a:spcPts val="1200"/>
              </a:spcAft>
              <a:buClr>
                <a:srgbClr val="292929"/>
              </a:buClr>
              <a:buFont typeface="Wingdings" panose="05000000000000000000" pitchFamily="2" charset="2"/>
              <a:buChar char="§"/>
              <a:defRPr/>
            </a:pPr>
            <a:r>
              <a:rPr lang="tr-TR" sz="1600" b="1" i="1" dirty="0" smtClean="0">
                <a:solidFill>
                  <a:srgbClr val="000000"/>
                </a:solidFill>
                <a:latin typeface="Calibri" pitchFamily="34" charset="0"/>
                <a:cs typeface="Calibri" pitchFamily="34" charset="0"/>
              </a:rPr>
              <a:t>Sadece </a:t>
            </a:r>
            <a:r>
              <a:rPr lang="tr-TR" sz="1600" b="1" i="1" dirty="0">
                <a:solidFill>
                  <a:srgbClr val="000000"/>
                </a:solidFill>
                <a:latin typeface="Calibri" pitchFamily="34" charset="0"/>
                <a:cs typeface="Calibri" pitchFamily="34" charset="0"/>
              </a:rPr>
              <a:t>çalışanlar değil ziyaretçiler, taşeron firma elemanları gibi işyerindeki tehlikelerden etkilenecek herkes dikkate alınır.</a:t>
            </a:r>
          </a:p>
          <a:p>
            <a:pPr marL="216000" indent="-252000">
              <a:spcAft>
                <a:spcPts val="1200"/>
              </a:spcAft>
              <a:buClr>
                <a:srgbClr val="292929"/>
              </a:buClr>
              <a:buFont typeface="Wingdings" panose="05000000000000000000" pitchFamily="2" charset="2"/>
              <a:buChar char="§"/>
              <a:defRPr/>
            </a:pPr>
            <a:r>
              <a:rPr lang="tr-TR" sz="1600" i="1" dirty="0">
                <a:solidFill>
                  <a:srgbClr val="000000"/>
                </a:solidFill>
                <a:latin typeface="Calibri" pitchFamily="34" charset="0"/>
                <a:cs typeface="Calibri" pitchFamily="34" charset="0"/>
              </a:rPr>
              <a:t>Önlemler değerlendirilirken toplu korunma önlemlerine kişisel koruyucu donanımlara kıyasla öncelik verilir.</a:t>
            </a:r>
          </a:p>
          <a:p>
            <a:pPr marL="216000" indent="-252000">
              <a:spcAft>
                <a:spcPts val="1200"/>
              </a:spcAft>
              <a:buClr>
                <a:srgbClr val="292929"/>
              </a:buClr>
              <a:buFont typeface="Wingdings" panose="05000000000000000000" pitchFamily="2" charset="2"/>
              <a:buChar char="§"/>
              <a:defRPr/>
            </a:pPr>
            <a:r>
              <a:rPr lang="tr-TR" sz="1600" b="1" i="1" dirty="0" smtClean="0">
                <a:solidFill>
                  <a:srgbClr val="000000"/>
                </a:solidFill>
                <a:latin typeface="Calibri" pitchFamily="34" charset="0"/>
                <a:cs typeface="Calibri" pitchFamily="34" charset="0"/>
              </a:rPr>
              <a:t>Önce </a:t>
            </a:r>
            <a:r>
              <a:rPr lang="tr-TR" sz="1600" b="1" i="1" dirty="0">
                <a:solidFill>
                  <a:srgbClr val="000000"/>
                </a:solidFill>
                <a:latin typeface="Calibri" pitchFamily="34" charset="0"/>
                <a:cs typeface="Calibri" pitchFamily="34" charset="0"/>
              </a:rPr>
              <a:t>bilgi toplanmalı ve tehlikeler </a:t>
            </a:r>
            <a:r>
              <a:rPr lang="tr-TR" sz="1600" b="1" i="1" dirty="0" smtClean="0">
                <a:solidFill>
                  <a:srgbClr val="000000"/>
                </a:solidFill>
                <a:latin typeface="Calibri" pitchFamily="34" charset="0"/>
                <a:cs typeface="Calibri" pitchFamily="34" charset="0"/>
              </a:rPr>
              <a:t>belirlenmelidir.</a:t>
            </a:r>
            <a:endParaRPr lang="tr-TR" sz="1600" b="1" i="1" dirty="0">
              <a:solidFill>
                <a:srgbClr val="000000"/>
              </a:solidFill>
              <a:latin typeface="Calibri" pitchFamily="34" charset="0"/>
              <a:cs typeface="Calibri" pitchFamily="34" charset="0"/>
            </a:endParaRPr>
          </a:p>
          <a:p>
            <a:pPr marL="216000" indent="-252000">
              <a:spcAft>
                <a:spcPts val="1200"/>
              </a:spcAft>
              <a:buClr>
                <a:srgbClr val="292929"/>
              </a:buClr>
              <a:buFont typeface="Wingdings" panose="05000000000000000000" pitchFamily="2" charset="2"/>
              <a:buChar char="§"/>
              <a:defRPr/>
            </a:pPr>
            <a:r>
              <a:rPr lang="tr-TR" sz="1600" i="1" dirty="0">
                <a:solidFill>
                  <a:srgbClr val="000000"/>
                </a:solidFill>
                <a:latin typeface="Calibri" pitchFamily="34" charset="0"/>
                <a:cs typeface="Calibri" pitchFamily="34" charset="0"/>
              </a:rPr>
              <a:t>İşyerinde rutin ve rutin dışı yapılan faaliyetler dikkate alınır.</a:t>
            </a:r>
          </a:p>
          <a:p>
            <a:pPr marL="216000" indent="-252000">
              <a:spcAft>
                <a:spcPts val="1200"/>
              </a:spcAft>
              <a:buClr>
                <a:srgbClr val="292929"/>
              </a:buClr>
              <a:buFont typeface="Wingdings" panose="05000000000000000000" pitchFamily="2" charset="2"/>
              <a:buChar char="§"/>
              <a:defRPr/>
            </a:pPr>
            <a:r>
              <a:rPr lang="tr-TR" sz="1600" b="1" i="1" dirty="0">
                <a:solidFill>
                  <a:srgbClr val="000000"/>
                </a:solidFill>
                <a:latin typeface="Calibri" pitchFamily="34" charset="0"/>
                <a:cs typeface="Calibri" pitchFamily="34" charset="0"/>
              </a:rPr>
              <a:t>Yöntem yapısı ve zamanlamasına göre reaktif değil </a:t>
            </a:r>
            <a:r>
              <a:rPr lang="tr-TR" sz="1600" b="1" i="1" dirty="0" err="1">
                <a:solidFill>
                  <a:srgbClr val="000000"/>
                </a:solidFill>
                <a:latin typeface="Calibri" pitchFamily="34" charset="0"/>
                <a:cs typeface="Calibri" pitchFamily="34" charset="0"/>
              </a:rPr>
              <a:t>proaktif</a:t>
            </a:r>
            <a:r>
              <a:rPr lang="tr-TR" sz="1600" b="1" i="1" dirty="0">
                <a:solidFill>
                  <a:srgbClr val="000000"/>
                </a:solidFill>
                <a:latin typeface="Calibri" pitchFamily="34" charset="0"/>
                <a:cs typeface="Calibri" pitchFamily="34" charset="0"/>
              </a:rPr>
              <a:t> </a:t>
            </a:r>
            <a:r>
              <a:rPr lang="tr-TR" sz="1600" b="1" i="1" dirty="0" smtClean="0">
                <a:solidFill>
                  <a:srgbClr val="000000"/>
                </a:solidFill>
                <a:latin typeface="Calibri" pitchFamily="34" charset="0"/>
                <a:cs typeface="Calibri" pitchFamily="34" charset="0"/>
              </a:rPr>
              <a:t>olmalıdır.</a:t>
            </a:r>
            <a:endParaRPr lang="tr-TR" sz="1600" b="1" i="1" dirty="0">
              <a:solidFill>
                <a:srgbClr val="000000"/>
              </a:solidFill>
              <a:latin typeface="Calibri" pitchFamily="34" charset="0"/>
              <a:cs typeface="Calibri" pitchFamily="34" charset="0"/>
            </a:endParaRPr>
          </a:p>
          <a:p>
            <a:pPr marL="216000" indent="-252000">
              <a:spcAft>
                <a:spcPts val="1200"/>
              </a:spcAft>
              <a:buClr>
                <a:srgbClr val="292929"/>
              </a:buClr>
              <a:buFont typeface="Wingdings" panose="05000000000000000000" pitchFamily="2" charset="2"/>
              <a:buChar char="§"/>
              <a:defRPr/>
            </a:pPr>
            <a:r>
              <a:rPr lang="tr-TR" sz="1600" i="1" dirty="0">
                <a:solidFill>
                  <a:srgbClr val="000000"/>
                </a:solidFill>
                <a:latin typeface="Calibri" pitchFamily="34" charset="0"/>
                <a:cs typeface="Calibri" pitchFamily="34" charset="0"/>
              </a:rPr>
              <a:t>Kontrol önlemleri belirlenirken mevcut önlemlerin yeterliliği dikkate </a:t>
            </a:r>
            <a:r>
              <a:rPr lang="tr-TR" sz="1600" i="1" dirty="0" smtClean="0">
                <a:solidFill>
                  <a:srgbClr val="000000"/>
                </a:solidFill>
                <a:latin typeface="Calibri" pitchFamily="34" charset="0"/>
                <a:cs typeface="Calibri" pitchFamily="34" charset="0"/>
              </a:rPr>
              <a:t>alınmalıdır.</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939601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Rectangle 4"/>
          <p:cNvSpPr>
            <a:spLocks noChangeArrowheads="1"/>
          </p:cNvSpPr>
          <p:nvPr/>
        </p:nvSpPr>
        <p:spPr bwMode="auto">
          <a:xfrm>
            <a:off x="0" y="764704"/>
            <a:ext cx="9144000" cy="4486275"/>
          </a:xfrm>
          <a:prstGeom prst="rect">
            <a:avLst/>
          </a:prstGeom>
          <a:noFill/>
          <a:ln w="9525">
            <a:noFill/>
            <a:miter lim="800000"/>
            <a:headEnd/>
            <a:tailEnd/>
          </a:ln>
          <a:effectLst/>
        </p:spPr>
        <p:txBody>
          <a:bodyPr>
            <a:spAutoFit/>
          </a:bodyPr>
          <a:lstStyle/>
          <a:p>
            <a:pPr marL="441325" indent="-441325" algn="justLow"/>
            <a:endParaRPr lang="tr-TR" b="1" dirty="0"/>
          </a:p>
          <a:p>
            <a:pPr marL="441325" indent="-441325" algn="justLow">
              <a:buFont typeface="Wingdings" pitchFamily="2" charset="2"/>
              <a:buChar char="Ø"/>
            </a:pPr>
            <a:r>
              <a:rPr lang="en-AU" b="1" dirty="0" err="1"/>
              <a:t>Otobüse</a:t>
            </a:r>
            <a:r>
              <a:rPr lang="en-AU" b="1" dirty="0"/>
              <a:t> </a:t>
            </a:r>
            <a:r>
              <a:rPr lang="en-AU" b="1" dirty="0" err="1"/>
              <a:t>binmek</a:t>
            </a:r>
            <a:r>
              <a:rPr lang="en-AU" b="1" dirty="0"/>
              <a:t> </a:t>
            </a:r>
            <a:r>
              <a:rPr lang="en-AU" b="1" dirty="0" err="1"/>
              <a:t>taksiye</a:t>
            </a:r>
            <a:r>
              <a:rPr lang="en-AU" b="1" dirty="0"/>
              <a:t> </a:t>
            </a:r>
            <a:r>
              <a:rPr lang="en-AU" b="1" dirty="0" err="1"/>
              <a:t>göre</a:t>
            </a:r>
            <a:r>
              <a:rPr lang="en-AU" b="1" dirty="0"/>
              <a:t> </a:t>
            </a:r>
            <a:r>
              <a:rPr lang="en-AU" b="1" dirty="0" err="1"/>
              <a:t>ucuzdur</a:t>
            </a:r>
            <a:r>
              <a:rPr lang="en-AU" b="1" dirty="0"/>
              <a:t> </a:t>
            </a:r>
            <a:r>
              <a:rPr lang="en-AU" b="1" dirty="0" err="1"/>
              <a:t>ancak</a:t>
            </a:r>
            <a:r>
              <a:rPr lang="en-AU" b="1" dirty="0"/>
              <a:t> </a:t>
            </a:r>
            <a:r>
              <a:rPr lang="en-AU" b="1" dirty="0" err="1"/>
              <a:t>geç</a:t>
            </a:r>
            <a:r>
              <a:rPr lang="en-AU" b="1" dirty="0"/>
              <a:t> </a:t>
            </a:r>
            <a:r>
              <a:rPr lang="en-AU" b="1" dirty="0" err="1"/>
              <a:t>kalma</a:t>
            </a:r>
            <a:r>
              <a:rPr lang="en-AU" b="1" dirty="0"/>
              <a:t> </a:t>
            </a:r>
            <a:r>
              <a:rPr lang="en-AU" b="1" dirty="0" err="1"/>
              <a:t>riski</a:t>
            </a:r>
            <a:r>
              <a:rPr lang="tr-TR" b="1" dirty="0"/>
              <a:t> </a:t>
            </a:r>
            <a:r>
              <a:rPr lang="en-AU" b="1" dirty="0" err="1"/>
              <a:t>yükseldiğinde</a:t>
            </a:r>
            <a:r>
              <a:rPr lang="en-AU" b="1" dirty="0"/>
              <a:t> </a:t>
            </a:r>
            <a:r>
              <a:rPr lang="en-AU" b="1" dirty="0" err="1"/>
              <a:t>bunu</a:t>
            </a:r>
            <a:r>
              <a:rPr lang="en-AU" b="1" dirty="0"/>
              <a:t> </a:t>
            </a:r>
            <a:r>
              <a:rPr lang="en-AU" b="1" dirty="0" err="1"/>
              <a:t>göze</a:t>
            </a:r>
            <a:r>
              <a:rPr lang="en-AU" b="1" dirty="0"/>
              <a:t> </a:t>
            </a:r>
            <a:r>
              <a:rPr lang="en-AU" b="1" dirty="0" err="1"/>
              <a:t>alamayıp</a:t>
            </a:r>
            <a:r>
              <a:rPr lang="en-AU" b="1" dirty="0"/>
              <a:t> </a:t>
            </a:r>
            <a:r>
              <a:rPr lang="en-AU" b="1" dirty="0" err="1"/>
              <a:t>pahalı</a:t>
            </a:r>
            <a:r>
              <a:rPr lang="en-AU" b="1" dirty="0"/>
              <a:t> </a:t>
            </a:r>
            <a:r>
              <a:rPr lang="en-AU" b="1" dirty="0" err="1"/>
              <a:t>aracı</a:t>
            </a:r>
            <a:r>
              <a:rPr lang="en-AU" b="1" dirty="0"/>
              <a:t> </a:t>
            </a:r>
            <a:r>
              <a:rPr lang="en-AU" b="1" dirty="0" err="1"/>
              <a:t>tercih</a:t>
            </a:r>
            <a:r>
              <a:rPr lang="en-AU" b="1" dirty="0"/>
              <a:t> </a:t>
            </a:r>
            <a:r>
              <a:rPr lang="en-AU" b="1" dirty="0" err="1"/>
              <a:t>edebiliriz</a:t>
            </a:r>
            <a:r>
              <a:rPr lang="en-AU" b="1" dirty="0"/>
              <a:t>. </a:t>
            </a:r>
            <a:endParaRPr lang="tr-TR" b="1" dirty="0"/>
          </a:p>
          <a:p>
            <a:pPr marL="441325" indent="-441325" algn="justLow">
              <a:buFont typeface="Wingdings" pitchFamily="2" charset="2"/>
              <a:buChar char="Ø"/>
            </a:pPr>
            <a:endParaRPr lang="tr-TR" b="1" dirty="0"/>
          </a:p>
          <a:p>
            <a:pPr marL="441325" indent="-441325" algn="justLow">
              <a:buFont typeface="Wingdings" pitchFamily="2" charset="2"/>
              <a:buChar char="Ø"/>
            </a:pPr>
            <a:r>
              <a:rPr lang="en-AU" b="1" dirty="0" err="1"/>
              <a:t>Evimizi</a:t>
            </a:r>
            <a:r>
              <a:rPr lang="tr-TR" b="1" dirty="0"/>
              <a:t> </a:t>
            </a:r>
            <a:r>
              <a:rPr lang="en-AU" b="1" dirty="0" err="1"/>
              <a:t>yangına</a:t>
            </a:r>
            <a:r>
              <a:rPr lang="en-AU" b="1" dirty="0"/>
              <a:t> </a:t>
            </a:r>
            <a:r>
              <a:rPr lang="en-AU" b="1" dirty="0" err="1"/>
              <a:t>karşı</a:t>
            </a:r>
            <a:r>
              <a:rPr lang="en-AU" b="1" dirty="0"/>
              <a:t> </a:t>
            </a:r>
            <a:r>
              <a:rPr lang="en-AU" b="1" dirty="0" err="1"/>
              <a:t>sigorta</a:t>
            </a:r>
            <a:r>
              <a:rPr lang="en-AU" b="1" dirty="0"/>
              <a:t> </a:t>
            </a:r>
            <a:r>
              <a:rPr lang="en-AU" b="1" dirty="0" err="1"/>
              <a:t>yaptırmayarak</a:t>
            </a:r>
            <a:r>
              <a:rPr lang="en-AU" b="1" dirty="0"/>
              <a:t> risk </a:t>
            </a:r>
            <a:r>
              <a:rPr lang="en-AU" b="1" dirty="0" err="1"/>
              <a:t>alabiliriz</a:t>
            </a:r>
            <a:r>
              <a:rPr lang="en-AU" b="1" dirty="0"/>
              <a:t>. </a:t>
            </a:r>
            <a:endParaRPr lang="tr-TR" b="1" dirty="0"/>
          </a:p>
          <a:p>
            <a:pPr marL="441325" indent="-441325" algn="justLow">
              <a:buFont typeface="Wingdings" pitchFamily="2" charset="2"/>
              <a:buChar char="Ø"/>
            </a:pPr>
            <a:endParaRPr lang="tr-TR" b="1" dirty="0"/>
          </a:p>
          <a:p>
            <a:pPr marL="441325" indent="-441325" algn="justLow">
              <a:buFont typeface="Wingdings" pitchFamily="2" charset="2"/>
              <a:buChar char="Ø"/>
            </a:pPr>
            <a:r>
              <a:rPr lang="en-AU" b="1" dirty="0" err="1"/>
              <a:t>Köpek</a:t>
            </a:r>
            <a:r>
              <a:rPr lang="en-AU" b="1" dirty="0"/>
              <a:t> </a:t>
            </a:r>
            <a:r>
              <a:rPr lang="en-AU" b="1" dirty="0" err="1"/>
              <a:t>ısırdığında</a:t>
            </a:r>
            <a:r>
              <a:rPr lang="en-AU" b="1" dirty="0"/>
              <a:t> </a:t>
            </a:r>
            <a:r>
              <a:rPr lang="en-AU" b="1" dirty="0" err="1"/>
              <a:t>hemen</a:t>
            </a:r>
            <a:r>
              <a:rPr lang="tr-TR" b="1" dirty="0"/>
              <a:t> </a:t>
            </a:r>
            <a:r>
              <a:rPr lang="en-AU" b="1" dirty="0" err="1"/>
              <a:t>aşı</a:t>
            </a:r>
            <a:r>
              <a:rPr lang="en-AU" b="1" dirty="0"/>
              <a:t> </a:t>
            </a:r>
            <a:r>
              <a:rPr lang="en-AU" b="1" dirty="0" err="1"/>
              <a:t>olarak</a:t>
            </a:r>
            <a:r>
              <a:rPr lang="en-AU" b="1" dirty="0"/>
              <a:t> </a:t>
            </a:r>
            <a:r>
              <a:rPr lang="en-AU" b="1" dirty="0" err="1"/>
              <a:t>kuduz</a:t>
            </a:r>
            <a:r>
              <a:rPr lang="en-AU" b="1" dirty="0"/>
              <a:t> </a:t>
            </a:r>
            <a:r>
              <a:rPr lang="en-AU" b="1" dirty="0" err="1"/>
              <a:t>riskini</a:t>
            </a:r>
            <a:r>
              <a:rPr lang="en-AU" b="1" dirty="0"/>
              <a:t> </a:t>
            </a:r>
            <a:r>
              <a:rPr lang="en-AU" b="1" dirty="0" err="1"/>
              <a:t>yok</a:t>
            </a:r>
            <a:r>
              <a:rPr lang="en-AU" b="1" dirty="0"/>
              <a:t> </a:t>
            </a:r>
            <a:r>
              <a:rPr lang="en-AU" b="1" dirty="0" err="1"/>
              <a:t>etmeye</a:t>
            </a:r>
            <a:r>
              <a:rPr lang="en-AU" b="1" dirty="0"/>
              <a:t> </a:t>
            </a:r>
            <a:r>
              <a:rPr lang="en-AU" b="1" dirty="0" err="1"/>
              <a:t>çalışırız</a:t>
            </a:r>
            <a:r>
              <a:rPr lang="en-AU" b="1" dirty="0"/>
              <a:t>.</a:t>
            </a:r>
            <a:endParaRPr lang="tr-TR" b="1" dirty="0"/>
          </a:p>
          <a:p>
            <a:pPr marL="441325" indent="-441325" algn="justLow">
              <a:buFont typeface="Wingdings" pitchFamily="2" charset="2"/>
              <a:buChar char="Ø"/>
            </a:pPr>
            <a:endParaRPr lang="tr-TR" b="1" dirty="0"/>
          </a:p>
          <a:p>
            <a:pPr marL="441325" indent="-441325" algn="justLow">
              <a:buFont typeface="Wingdings" pitchFamily="2" charset="2"/>
              <a:buChar char="Ø"/>
            </a:pPr>
            <a:r>
              <a:rPr lang="en-AU" b="1" dirty="0" err="1"/>
              <a:t>Kanser</a:t>
            </a:r>
            <a:r>
              <a:rPr lang="en-AU" b="1" dirty="0"/>
              <a:t> </a:t>
            </a:r>
            <a:r>
              <a:rPr lang="en-AU" b="1" dirty="0" err="1"/>
              <a:t>riskini</a:t>
            </a:r>
            <a:r>
              <a:rPr lang="en-AU" b="1" dirty="0"/>
              <a:t> </a:t>
            </a:r>
            <a:r>
              <a:rPr lang="en-AU" b="1" dirty="0" err="1"/>
              <a:t>göze</a:t>
            </a:r>
            <a:r>
              <a:rPr lang="en-AU" b="1" dirty="0"/>
              <a:t> </a:t>
            </a:r>
            <a:r>
              <a:rPr lang="en-AU" b="1" dirty="0" err="1"/>
              <a:t>alarak</a:t>
            </a:r>
            <a:r>
              <a:rPr lang="tr-TR" b="1" dirty="0"/>
              <a:t> </a:t>
            </a:r>
            <a:r>
              <a:rPr lang="en-AU" b="1" dirty="0" err="1"/>
              <a:t>sigara</a:t>
            </a:r>
            <a:r>
              <a:rPr lang="en-AU" b="1" dirty="0"/>
              <a:t> </a:t>
            </a:r>
            <a:r>
              <a:rPr lang="en-AU" b="1" dirty="0" err="1"/>
              <a:t>içmeyi</a:t>
            </a:r>
            <a:r>
              <a:rPr lang="en-AU" b="1" dirty="0"/>
              <a:t> </a:t>
            </a:r>
            <a:r>
              <a:rPr lang="en-AU" b="1" dirty="0" err="1"/>
              <a:t>sürdürebiliriz</a:t>
            </a:r>
            <a:r>
              <a:rPr lang="en-AU" b="1" dirty="0"/>
              <a:t>. </a:t>
            </a:r>
            <a:endParaRPr lang="tr-TR" b="1" dirty="0"/>
          </a:p>
          <a:p>
            <a:pPr marL="441325" indent="-441325" algn="justLow">
              <a:buFont typeface="Wingdings" pitchFamily="2" charset="2"/>
              <a:buChar char="Ø"/>
            </a:pPr>
            <a:endParaRPr lang="tr-TR" b="1" dirty="0"/>
          </a:p>
          <a:p>
            <a:pPr marL="441325" indent="-441325" algn="justLow">
              <a:buFont typeface="Wingdings" pitchFamily="2" charset="2"/>
              <a:buChar char="Ø"/>
            </a:pPr>
            <a:r>
              <a:rPr lang="en-AU" b="1" dirty="0"/>
              <a:t>Sabah </a:t>
            </a:r>
            <a:r>
              <a:rPr lang="en-AU" b="1" dirty="0" err="1"/>
              <a:t>evden</a:t>
            </a:r>
            <a:r>
              <a:rPr lang="en-AU" b="1" dirty="0"/>
              <a:t> </a:t>
            </a:r>
            <a:r>
              <a:rPr lang="en-AU" b="1" dirty="0" err="1"/>
              <a:t>çıkarken</a:t>
            </a:r>
            <a:r>
              <a:rPr lang="en-AU" b="1" dirty="0"/>
              <a:t> </a:t>
            </a:r>
            <a:r>
              <a:rPr lang="en-AU" b="1" dirty="0" err="1"/>
              <a:t>bulutlu</a:t>
            </a:r>
            <a:r>
              <a:rPr lang="en-AU" b="1" dirty="0"/>
              <a:t> </a:t>
            </a:r>
            <a:r>
              <a:rPr lang="en-AU" b="1" dirty="0" err="1"/>
              <a:t>havada</a:t>
            </a:r>
            <a:r>
              <a:rPr lang="en-AU" b="1" dirty="0"/>
              <a:t> </a:t>
            </a:r>
            <a:r>
              <a:rPr lang="en-AU" b="1" dirty="0" err="1"/>
              <a:t>şemsiye</a:t>
            </a:r>
            <a:r>
              <a:rPr lang="tr-TR" b="1" dirty="0"/>
              <a:t> </a:t>
            </a:r>
            <a:r>
              <a:rPr lang="en-AU" b="1" dirty="0" err="1"/>
              <a:t>almayarak</a:t>
            </a:r>
            <a:r>
              <a:rPr lang="en-AU" b="1" dirty="0"/>
              <a:t> </a:t>
            </a:r>
            <a:r>
              <a:rPr lang="en-AU" b="1" dirty="0" err="1"/>
              <a:t>olası</a:t>
            </a:r>
            <a:r>
              <a:rPr lang="en-AU" b="1" dirty="0"/>
              <a:t> </a:t>
            </a:r>
            <a:r>
              <a:rPr lang="en-AU" b="1" dirty="0" err="1"/>
              <a:t>bir</a:t>
            </a:r>
            <a:r>
              <a:rPr lang="en-AU" b="1" dirty="0"/>
              <a:t> </a:t>
            </a:r>
            <a:r>
              <a:rPr lang="en-AU" b="1" dirty="0" err="1"/>
              <a:t>yağmurda</a:t>
            </a:r>
            <a:r>
              <a:rPr lang="en-AU" b="1" dirty="0"/>
              <a:t> </a:t>
            </a:r>
            <a:r>
              <a:rPr lang="en-AU" b="1" dirty="0" err="1"/>
              <a:t>ıslanmayı</a:t>
            </a:r>
            <a:r>
              <a:rPr lang="en-AU" b="1" dirty="0"/>
              <a:t> </a:t>
            </a:r>
            <a:r>
              <a:rPr lang="en-AU" b="1" dirty="0" err="1"/>
              <a:t>göze</a:t>
            </a:r>
            <a:r>
              <a:rPr lang="en-AU" b="1" dirty="0"/>
              <a:t> </a:t>
            </a:r>
            <a:r>
              <a:rPr lang="en-AU" b="1" dirty="0" err="1"/>
              <a:t>almış</a:t>
            </a:r>
            <a:r>
              <a:rPr lang="en-AU" b="1" dirty="0"/>
              <a:t> </a:t>
            </a:r>
            <a:r>
              <a:rPr lang="en-AU" b="1" dirty="0" err="1"/>
              <a:t>oluruz</a:t>
            </a:r>
            <a:endParaRPr lang="tr-TR" b="1" dirty="0"/>
          </a:p>
          <a:p>
            <a:pPr marL="441325" indent="-441325" algn="justLow">
              <a:buFont typeface="Wingdings" pitchFamily="2" charset="2"/>
              <a:buChar char="Ø"/>
            </a:pPr>
            <a:endParaRPr lang="tr-TR" b="1" dirty="0"/>
          </a:p>
          <a:p>
            <a:pPr marL="441325" indent="-441325" algn="justLow">
              <a:buFont typeface="Wingdings" pitchFamily="2" charset="2"/>
              <a:buChar char="Ø"/>
            </a:pPr>
            <a:r>
              <a:rPr lang="en-AU" b="1" dirty="0" err="1"/>
              <a:t>Cep</a:t>
            </a:r>
            <a:r>
              <a:rPr lang="en-AU" b="1" dirty="0"/>
              <a:t> </a:t>
            </a:r>
            <a:r>
              <a:rPr lang="tr-TR" b="1" dirty="0"/>
              <a:t>t</a:t>
            </a:r>
            <a:r>
              <a:rPr lang="en-AU" b="1" dirty="0" err="1"/>
              <a:t>elefonları</a:t>
            </a:r>
            <a:r>
              <a:rPr lang="en-AU" b="1" dirty="0"/>
              <a:t> </a:t>
            </a:r>
            <a:r>
              <a:rPr lang="en-AU" b="1" dirty="0" err="1"/>
              <a:t>ve</a:t>
            </a:r>
            <a:r>
              <a:rPr lang="en-AU" b="1" dirty="0"/>
              <a:t> </a:t>
            </a:r>
            <a:r>
              <a:rPr lang="en-AU" b="1" dirty="0" err="1"/>
              <a:t>baz</a:t>
            </a:r>
            <a:r>
              <a:rPr lang="en-AU" b="1" dirty="0"/>
              <a:t> </a:t>
            </a:r>
            <a:r>
              <a:rPr lang="en-AU" b="1" dirty="0" err="1"/>
              <a:t>istasyonları</a:t>
            </a:r>
            <a:r>
              <a:rPr lang="en-AU" b="1" dirty="0"/>
              <a:t> </a:t>
            </a:r>
            <a:r>
              <a:rPr lang="en-AU" b="1" dirty="0" err="1"/>
              <a:t>için</a:t>
            </a:r>
            <a:r>
              <a:rPr lang="en-AU" b="1" dirty="0"/>
              <a:t> de durum </a:t>
            </a:r>
            <a:r>
              <a:rPr lang="en-AU" b="1" dirty="0" err="1"/>
              <a:t>aynı</a:t>
            </a:r>
            <a:r>
              <a:rPr lang="tr-TR" b="1" dirty="0"/>
              <a:t>dır</a:t>
            </a:r>
            <a:r>
              <a:rPr lang="en-AU" b="1" dirty="0"/>
              <a:t>. </a:t>
            </a:r>
            <a:r>
              <a:rPr lang="en-AU" b="1" dirty="0" err="1"/>
              <a:t>Henüz</a:t>
            </a:r>
            <a:r>
              <a:rPr lang="tr-TR" b="1" dirty="0"/>
              <a:t> </a:t>
            </a:r>
            <a:r>
              <a:rPr lang="en-AU" b="1" dirty="0" err="1"/>
              <a:t>olumsuz</a:t>
            </a:r>
            <a:r>
              <a:rPr lang="en-AU" b="1" dirty="0"/>
              <a:t> </a:t>
            </a:r>
            <a:r>
              <a:rPr lang="en-AU" b="1" dirty="0" err="1"/>
              <a:t>etkilerin</a:t>
            </a:r>
            <a:r>
              <a:rPr lang="en-AU" b="1" dirty="0"/>
              <a:t> </a:t>
            </a:r>
            <a:r>
              <a:rPr lang="en-AU" b="1" dirty="0" err="1"/>
              <a:t>gözlenmemesi</a:t>
            </a:r>
            <a:r>
              <a:rPr lang="en-AU" b="1" dirty="0"/>
              <a:t> </a:t>
            </a:r>
            <a:r>
              <a:rPr lang="en-AU" b="1" dirty="0" err="1"/>
              <a:t>olumsuz</a:t>
            </a:r>
            <a:r>
              <a:rPr lang="en-AU" b="1" dirty="0"/>
              <a:t> </a:t>
            </a:r>
            <a:r>
              <a:rPr lang="en-AU" b="1" dirty="0" err="1"/>
              <a:t>etkilerin</a:t>
            </a:r>
            <a:r>
              <a:rPr lang="en-AU" b="1" dirty="0"/>
              <a:t> </a:t>
            </a:r>
            <a:r>
              <a:rPr lang="en-AU" b="1" dirty="0" err="1"/>
              <a:t>olmayacağı</a:t>
            </a:r>
            <a:r>
              <a:rPr lang="en-AU" b="1" dirty="0"/>
              <a:t> </a:t>
            </a:r>
            <a:r>
              <a:rPr lang="en-AU" b="1" dirty="0" err="1"/>
              <a:t>anlamına</a:t>
            </a:r>
            <a:r>
              <a:rPr lang="tr-TR" b="1" dirty="0"/>
              <a:t> </a:t>
            </a:r>
            <a:r>
              <a:rPr lang="en-AU" b="1" dirty="0" err="1"/>
              <a:t>gelmez</a:t>
            </a:r>
            <a:r>
              <a:rPr lang="en-AU" b="1" dirty="0"/>
              <a:t>. </a:t>
            </a:r>
            <a:endParaRPr lang="tr-TR" b="1" dirty="0"/>
          </a:p>
          <a:p>
            <a:pPr marL="441325" indent="-441325" algn="justLow"/>
            <a:endParaRPr lang="tr-TR" b="1" dirty="0"/>
          </a:p>
        </p:txBody>
      </p:sp>
      <p:sp>
        <p:nvSpPr>
          <p:cNvPr id="58" name="Rectangle 5"/>
          <p:cNvSpPr>
            <a:spLocks noChangeArrowheads="1"/>
          </p:cNvSpPr>
          <p:nvPr/>
        </p:nvSpPr>
        <p:spPr bwMode="auto">
          <a:xfrm>
            <a:off x="1525588" y="411163"/>
            <a:ext cx="6192837" cy="625475"/>
          </a:xfrm>
          <a:prstGeom prst="rect">
            <a:avLst/>
          </a:prstGeom>
          <a:noFill/>
          <a:ln w="9525">
            <a:noFill/>
            <a:miter lim="800000"/>
            <a:headEnd/>
            <a:tailEnd/>
          </a:ln>
          <a:effectLst/>
        </p:spPr>
        <p:txBody>
          <a:bodyPr wrap="none">
            <a:spAutoFit/>
          </a:bodyPr>
          <a:lstStyle/>
          <a:p>
            <a:pPr algn="ctr"/>
            <a:r>
              <a:rPr lang="en-AU" sz="2400" b="1">
                <a:latin typeface="Stencil" pitchFamily="82" charset="0"/>
              </a:rPr>
              <a:t>Gündel</a:t>
            </a:r>
            <a:r>
              <a:rPr lang="tr-TR" sz="2400" b="1">
                <a:latin typeface="Stencil" pitchFamily="82" charset="0"/>
              </a:rPr>
              <a:t>İ</a:t>
            </a:r>
            <a:r>
              <a:rPr lang="en-AU" sz="2400" b="1">
                <a:latin typeface="Stencil" pitchFamily="82" charset="0"/>
              </a:rPr>
              <a:t>k</a:t>
            </a:r>
            <a:r>
              <a:rPr lang="tr-TR" sz="2400" b="1">
                <a:latin typeface="Stencil" pitchFamily="82" charset="0"/>
              </a:rPr>
              <a:t> Y</a:t>
            </a:r>
            <a:r>
              <a:rPr lang="en-AU" sz="2400" b="1">
                <a:latin typeface="Stencil" pitchFamily="82" charset="0"/>
              </a:rPr>
              <a:t>a</a:t>
            </a:r>
            <a:r>
              <a:rPr lang="tr-TR" sz="3500" b="1">
                <a:latin typeface="Stencil" pitchFamily="82" charset="0"/>
              </a:rPr>
              <a:t>ş</a:t>
            </a:r>
            <a:r>
              <a:rPr lang="en-AU" sz="2400" b="1">
                <a:latin typeface="Stencil" pitchFamily="82" charset="0"/>
              </a:rPr>
              <a:t>ant</a:t>
            </a:r>
            <a:r>
              <a:rPr lang="en-AU" sz="3500" b="1">
                <a:latin typeface="Stencil" pitchFamily="82" charset="0"/>
              </a:rPr>
              <a:t>ı</a:t>
            </a:r>
            <a:r>
              <a:rPr lang="en-AU" sz="2400" b="1">
                <a:latin typeface="Stencil" pitchFamily="82" charset="0"/>
              </a:rPr>
              <a:t>m</a:t>
            </a:r>
            <a:r>
              <a:rPr lang="tr-TR" sz="3500" b="1">
                <a:latin typeface="Stencil" pitchFamily="82" charset="0"/>
              </a:rPr>
              <a:t>ı</a:t>
            </a:r>
            <a:r>
              <a:rPr lang="en-AU" sz="2400" b="1">
                <a:latin typeface="Stencil" pitchFamily="82" charset="0"/>
              </a:rPr>
              <a:t>zda </a:t>
            </a:r>
            <a:r>
              <a:rPr lang="tr-TR" sz="2400" b="1">
                <a:latin typeface="Stencil" pitchFamily="82" charset="0"/>
              </a:rPr>
              <a:t>Rİ</a:t>
            </a:r>
            <a:r>
              <a:rPr lang="en-AU" sz="2400" b="1">
                <a:latin typeface="Stencil" pitchFamily="82" charset="0"/>
              </a:rPr>
              <a:t>sk </a:t>
            </a:r>
            <a:r>
              <a:rPr lang="tr-TR" sz="2400" b="1">
                <a:latin typeface="Stencil" pitchFamily="82" charset="0"/>
              </a:rPr>
              <a:t>Y</a:t>
            </a:r>
            <a:r>
              <a:rPr lang="en-AU" sz="2400" b="1">
                <a:latin typeface="Stencil" pitchFamily="82" charset="0"/>
              </a:rPr>
              <a:t>önet</a:t>
            </a:r>
            <a:r>
              <a:rPr lang="tr-TR" sz="2400" b="1">
                <a:latin typeface="Stencil" pitchFamily="82" charset="0"/>
              </a:rPr>
              <a:t>İ</a:t>
            </a:r>
            <a:r>
              <a:rPr lang="en-AU" sz="2400" b="1">
                <a:latin typeface="Stencil" pitchFamily="82" charset="0"/>
              </a:rPr>
              <a:t>m</a:t>
            </a:r>
            <a:r>
              <a:rPr lang="tr-TR" sz="2400" b="1">
                <a:latin typeface="Stencil" pitchFamily="82" charset="0"/>
              </a:rPr>
              <a:t>İ</a:t>
            </a:r>
          </a:p>
        </p:txBody>
      </p:sp>
      <p:sp>
        <p:nvSpPr>
          <p:cNvPr id="59" name="Rectangle 6"/>
          <p:cNvSpPr>
            <a:spLocks noChangeArrowheads="1"/>
          </p:cNvSpPr>
          <p:nvPr/>
        </p:nvSpPr>
        <p:spPr bwMode="auto">
          <a:xfrm>
            <a:off x="1763688" y="4869160"/>
            <a:ext cx="5554663" cy="1190625"/>
          </a:xfrm>
          <a:prstGeom prst="rect">
            <a:avLst/>
          </a:prstGeom>
          <a:noFill/>
          <a:ln w="9525">
            <a:noFill/>
            <a:miter lim="800000"/>
            <a:headEnd/>
            <a:tailEnd/>
          </a:ln>
          <a:effectLst/>
        </p:spPr>
        <p:txBody>
          <a:bodyPr wrap="none">
            <a:spAutoFit/>
          </a:bodyPr>
          <a:lstStyle/>
          <a:p>
            <a:pPr algn="ctr"/>
            <a:endParaRPr lang="tr-TR" dirty="0"/>
          </a:p>
          <a:p>
            <a:pPr algn="ctr"/>
            <a:r>
              <a:rPr lang="en-AU" b="1" dirty="0" err="1"/>
              <a:t>Cep</a:t>
            </a:r>
            <a:r>
              <a:rPr lang="tr-TR" b="1" dirty="0"/>
              <a:t> </a:t>
            </a:r>
            <a:r>
              <a:rPr lang="en-AU" b="1" dirty="0" err="1"/>
              <a:t>telefonları</a:t>
            </a:r>
            <a:r>
              <a:rPr lang="en-AU" b="1" dirty="0"/>
              <a:t> </a:t>
            </a:r>
            <a:r>
              <a:rPr lang="en-AU" b="1" dirty="0" err="1"/>
              <a:t>kullanımı</a:t>
            </a:r>
            <a:r>
              <a:rPr lang="en-AU" b="1" dirty="0"/>
              <a:t> </a:t>
            </a:r>
            <a:r>
              <a:rPr lang="tr-TR" b="1" dirty="0"/>
              <a:t>“</a:t>
            </a:r>
            <a:r>
              <a:rPr lang="en-AU" b="1" dirty="0" err="1"/>
              <a:t>kişisel</a:t>
            </a:r>
            <a:r>
              <a:rPr lang="en-AU" b="1" dirty="0"/>
              <a:t> risk </a:t>
            </a:r>
            <a:r>
              <a:rPr lang="en-AU" b="1" dirty="0" err="1"/>
              <a:t>yönetimi</a:t>
            </a:r>
            <a:r>
              <a:rPr lang="tr-TR" b="1" dirty="0"/>
              <a:t>”</a:t>
            </a:r>
          </a:p>
          <a:p>
            <a:pPr algn="ctr"/>
            <a:endParaRPr lang="tr-TR" b="1" dirty="0"/>
          </a:p>
          <a:p>
            <a:pPr algn="ctr"/>
            <a:r>
              <a:rPr lang="en-AU" b="1" dirty="0" err="1"/>
              <a:t>baz</a:t>
            </a:r>
            <a:r>
              <a:rPr lang="en-AU" b="1" dirty="0"/>
              <a:t> </a:t>
            </a:r>
            <a:r>
              <a:rPr lang="en-AU" b="1" dirty="0" err="1"/>
              <a:t>istasyonları</a:t>
            </a:r>
            <a:r>
              <a:rPr lang="en-AU" b="1" dirty="0"/>
              <a:t> </a:t>
            </a:r>
            <a:r>
              <a:rPr lang="en-AU" b="1" dirty="0" err="1"/>
              <a:t>ise</a:t>
            </a:r>
            <a:r>
              <a:rPr lang="en-AU" b="1" dirty="0"/>
              <a:t> </a:t>
            </a:r>
            <a:r>
              <a:rPr lang="tr-TR" b="1" dirty="0"/>
              <a:t>“</a:t>
            </a:r>
            <a:r>
              <a:rPr lang="en-AU" b="1" dirty="0" err="1"/>
              <a:t>toplumsal</a:t>
            </a:r>
            <a:r>
              <a:rPr lang="en-AU" b="1" dirty="0"/>
              <a:t> risk</a:t>
            </a:r>
            <a:r>
              <a:rPr lang="tr-TR" b="1" dirty="0"/>
              <a:t> </a:t>
            </a:r>
            <a:r>
              <a:rPr lang="en-AU" b="1" dirty="0" err="1"/>
              <a:t>yönetimi</a:t>
            </a:r>
            <a:r>
              <a:rPr lang="tr-TR" b="1" dirty="0"/>
              <a:t>”</a:t>
            </a:r>
          </a:p>
        </p:txBody>
      </p:sp>
    </p:spTree>
    <p:extLst>
      <p:ext uri="{BB962C8B-B14F-4D97-AF65-F5344CB8AC3E}">
        <p14:creationId xmlns:p14="http://schemas.microsoft.com/office/powerpoint/2010/main" val="41091176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1212319806"/>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Mevzuat Açısından Risk Değerlendirmesi</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643862"/>
            <a:ext cx="1243319" cy="1232812"/>
          </a:xfrm>
          <a:prstGeom prst="rect">
            <a:avLst/>
          </a:prstGeom>
          <a:effectLst>
            <a:softEdge rad="31750"/>
          </a:effectLst>
        </p:spPr>
      </p:pic>
    </p:spTree>
    <p:extLst>
      <p:ext uri="{BB962C8B-B14F-4D97-AF65-F5344CB8AC3E}">
        <p14:creationId xmlns:p14="http://schemas.microsoft.com/office/powerpoint/2010/main" val="1406090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TEHLİKELERİN TANIMLANMASI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41200" lvl="1">
              <a:spcBef>
                <a:spcPts val="0"/>
              </a:spcBef>
              <a:spcAft>
                <a:spcPts val="0"/>
              </a:spcAft>
              <a:buClr>
                <a:srgbClr val="292929"/>
              </a:buClr>
              <a:defRPr/>
            </a:pPr>
            <a:endParaRPr lang="tr-TR" sz="900" b="1" i="1" dirty="0" smtClean="0">
              <a:solidFill>
                <a:srgbClr val="000000"/>
              </a:solidFill>
              <a:latin typeface="Calibri" pitchFamily="34" charset="0"/>
              <a:cs typeface="Calibri" pitchFamily="34" charset="0"/>
            </a:endParaRPr>
          </a:p>
          <a:p>
            <a:pPr marL="241200" lvl="1">
              <a:spcBef>
                <a:spcPts val="0"/>
              </a:spcBef>
              <a:spcAft>
                <a:spcPts val="0"/>
              </a:spcAft>
              <a:buClr>
                <a:srgbClr val="292929"/>
              </a:buClr>
              <a:defRPr/>
            </a:pPr>
            <a:r>
              <a:rPr lang="tr-TR" sz="2000" b="1" i="1" dirty="0" smtClean="0">
                <a:solidFill>
                  <a:srgbClr val="000000"/>
                </a:solidFill>
                <a:latin typeface="Calibri" pitchFamily="34" charset="0"/>
                <a:cs typeface="Calibri" pitchFamily="34" charset="0"/>
              </a:rPr>
              <a:t>Çalışma ortamında bulunan;</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Fiziksel,</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Kimyasal,</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Biyolojik,</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Psikososyal,</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Ergonomik</a:t>
            </a:r>
          </a:p>
          <a:p>
            <a:pPr marL="108000" lvl="1" algn="ctr">
              <a:spcBef>
                <a:spcPts val="600"/>
              </a:spcBef>
              <a:spcAft>
                <a:spcPts val="0"/>
              </a:spcAft>
              <a:buClr>
                <a:srgbClr val="292929"/>
              </a:buClr>
              <a:defRPr/>
            </a:pPr>
            <a:r>
              <a:rPr lang="tr-TR" sz="2000" i="1" dirty="0" smtClean="0">
                <a:solidFill>
                  <a:srgbClr val="000000"/>
                </a:solidFill>
                <a:latin typeface="Calibri" pitchFamily="34" charset="0"/>
                <a:cs typeface="Calibri" pitchFamily="34" charset="0"/>
              </a:rPr>
              <a:t>………..ve </a:t>
            </a:r>
            <a:r>
              <a:rPr lang="tr-TR" sz="2000" i="1" dirty="0">
                <a:solidFill>
                  <a:srgbClr val="000000"/>
                </a:solidFill>
                <a:latin typeface="Calibri" pitchFamily="34" charset="0"/>
                <a:cs typeface="Calibri" pitchFamily="34" charset="0"/>
              </a:rPr>
              <a:t>benzeri </a:t>
            </a:r>
            <a:r>
              <a:rPr lang="tr-TR" sz="2000" b="1" i="1" dirty="0" smtClean="0">
                <a:solidFill>
                  <a:srgbClr val="000000"/>
                </a:solidFill>
                <a:latin typeface="Calibri" pitchFamily="34" charset="0"/>
                <a:cs typeface="Calibri" pitchFamily="34" charset="0"/>
              </a:rPr>
              <a:t>tehlikelerin, nitelik </a:t>
            </a:r>
            <a:r>
              <a:rPr lang="tr-TR" sz="2000" b="1" i="1" dirty="0">
                <a:solidFill>
                  <a:srgbClr val="000000"/>
                </a:solidFill>
                <a:latin typeface="Calibri" pitchFamily="34" charset="0"/>
                <a:cs typeface="Calibri" pitchFamily="34" charset="0"/>
              </a:rPr>
              <a:t>ve niceliklerini </a:t>
            </a:r>
            <a:r>
              <a:rPr lang="tr-TR" sz="2000" b="1" i="1" dirty="0" smtClean="0">
                <a:solidFill>
                  <a:srgbClr val="000000"/>
                </a:solidFill>
                <a:latin typeface="Calibri" pitchFamily="34" charset="0"/>
                <a:cs typeface="Calibri" pitchFamily="34" charset="0"/>
              </a:rPr>
              <a:t>ve çalışanların </a:t>
            </a:r>
            <a:r>
              <a:rPr lang="tr-TR" sz="2000" b="1" i="1" dirty="0">
                <a:solidFill>
                  <a:srgbClr val="000000"/>
                </a:solidFill>
                <a:latin typeface="Calibri" pitchFamily="34" charset="0"/>
                <a:cs typeface="Calibri" pitchFamily="34" charset="0"/>
              </a:rPr>
              <a:t>bunlara maruziyet seviyelerini belirlemek </a:t>
            </a:r>
            <a:r>
              <a:rPr lang="tr-TR" sz="2000" i="1" dirty="0">
                <a:solidFill>
                  <a:srgbClr val="000000"/>
                </a:solidFill>
                <a:latin typeface="Calibri" pitchFamily="34" charset="0"/>
                <a:cs typeface="Calibri" pitchFamily="34" charset="0"/>
              </a:rPr>
              <a:t>amacıyla gerekli bütün </a:t>
            </a:r>
            <a:r>
              <a:rPr lang="tr-TR" sz="2000" b="1" i="1" dirty="0">
                <a:solidFill>
                  <a:srgbClr val="C00000"/>
                </a:solidFill>
                <a:latin typeface="Calibri" pitchFamily="34" charset="0"/>
                <a:cs typeface="Calibri" pitchFamily="34" charset="0"/>
              </a:rPr>
              <a:t>kontrol, ölçüm, inceleme ve araştırmalar</a:t>
            </a:r>
            <a:r>
              <a:rPr lang="tr-TR" sz="2000" i="1" dirty="0">
                <a:solidFill>
                  <a:srgbClr val="000000"/>
                </a:solidFill>
                <a:latin typeface="Calibri" pitchFamily="34" charset="0"/>
                <a:cs typeface="Calibri" pitchFamily="34" charset="0"/>
              </a:rPr>
              <a:t> yapılır.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921455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Tehlikelerin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Tanımlanması / İSG RD Yönetmeliği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108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108000" algn="ctr">
              <a:spcAft>
                <a:spcPts val="0"/>
              </a:spcAft>
              <a:buClr>
                <a:srgbClr val="292929"/>
              </a:buClr>
              <a:defRPr/>
            </a:pPr>
            <a:r>
              <a:rPr lang="tr-TR" sz="2000" i="1" dirty="0" smtClean="0">
                <a:solidFill>
                  <a:srgbClr val="000000"/>
                </a:solidFill>
                <a:latin typeface="Calibri" pitchFamily="34" charset="0"/>
                <a:cs typeface="Calibri" pitchFamily="34" charset="0"/>
              </a:rPr>
              <a:t>Tehlikeler </a:t>
            </a:r>
            <a:r>
              <a:rPr lang="tr-TR" sz="2000" i="1" dirty="0">
                <a:solidFill>
                  <a:srgbClr val="000000"/>
                </a:solidFill>
                <a:latin typeface="Calibri" pitchFamily="34" charset="0"/>
                <a:cs typeface="Calibri" pitchFamily="34" charset="0"/>
              </a:rPr>
              <a:t>tanımlanırken çalışma ortamı, çalışanlar ve işyerine ilişkin ilgisine göre asgari olarak aşağıda belirtilen bilgiler toplanır</a:t>
            </a:r>
            <a:r>
              <a:rPr lang="tr-TR" sz="2000" i="1" dirty="0" smtClean="0">
                <a:solidFill>
                  <a:srgbClr val="000000"/>
                </a:solidFill>
                <a:latin typeface="Calibri" pitchFamily="34" charset="0"/>
                <a:cs typeface="Calibri" pitchFamily="34" charset="0"/>
              </a:rPr>
              <a:t>.</a:t>
            </a:r>
          </a:p>
          <a:p>
            <a:pPr marL="108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108000" algn="ctr">
              <a:spcAft>
                <a:spcPts val="0"/>
              </a:spcAft>
              <a:buClr>
                <a:srgbClr val="292929"/>
              </a:buClr>
              <a:defRPr/>
            </a:pPr>
            <a:r>
              <a:rPr lang="tr-TR" sz="2000" b="1" i="1" dirty="0" smtClean="0">
                <a:solidFill>
                  <a:srgbClr val="000000"/>
                </a:solidFill>
                <a:latin typeface="Calibri" pitchFamily="34" charset="0"/>
                <a:cs typeface="Calibri" pitchFamily="34" charset="0"/>
              </a:rPr>
              <a:t>Tehlikelerin girdileri.</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014131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Tehlikelerin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Tanımlanması / İSG RD Yönetmeliği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24000" indent="-216000">
              <a:spcAft>
                <a:spcPts val="0"/>
              </a:spcAft>
              <a:buClr>
                <a:srgbClr val="292929"/>
              </a:buClr>
              <a:buFont typeface="Wingdings" panose="05000000000000000000" pitchFamily="2" charset="2"/>
              <a:buChar char="§"/>
              <a:defRPr/>
            </a:pPr>
            <a:r>
              <a:rPr lang="tr-TR" sz="2000" i="1" dirty="0" smtClean="0">
                <a:solidFill>
                  <a:srgbClr val="000000"/>
                </a:solidFill>
                <a:latin typeface="Calibri" pitchFamily="34" charset="0"/>
                <a:cs typeface="Calibri" pitchFamily="34" charset="0"/>
              </a:rPr>
              <a:t>Çalışanların </a:t>
            </a:r>
            <a:r>
              <a:rPr lang="tr-TR" sz="2000" i="1" dirty="0">
                <a:solidFill>
                  <a:srgbClr val="000000"/>
                </a:solidFill>
                <a:latin typeface="Calibri" pitchFamily="34" charset="0"/>
                <a:cs typeface="Calibri" pitchFamily="34" charset="0"/>
              </a:rPr>
              <a:t>eğitim, yaş, cinsiyet ve benzeri özellikleri ile sağlık gözetimi </a:t>
            </a:r>
            <a:r>
              <a:rPr lang="tr-TR" sz="2000" i="1" dirty="0" smtClean="0">
                <a:solidFill>
                  <a:srgbClr val="000000"/>
                </a:solidFill>
                <a:latin typeface="Calibri" pitchFamily="34" charset="0"/>
                <a:cs typeface="Calibri" pitchFamily="34" charset="0"/>
              </a:rPr>
              <a:t>kayıtları</a:t>
            </a:r>
            <a:endParaRPr lang="tr-TR" sz="2000" i="1" dirty="0">
              <a:solidFill>
                <a:srgbClr val="000000"/>
              </a:solidFill>
              <a:latin typeface="Calibri" pitchFamily="34" charset="0"/>
              <a:cs typeface="Calibri" pitchFamily="34" charset="0"/>
            </a:endParaRPr>
          </a:p>
          <a:p>
            <a:pPr marL="324000" indent="-216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Genç, yaşlı, engelli, gebe veya emziren çalışanlar gibi özel politika gerektiren gruplar ile kadın çalışanların </a:t>
            </a:r>
            <a:r>
              <a:rPr lang="tr-TR" sz="2000" b="1" i="1" dirty="0" smtClean="0">
                <a:solidFill>
                  <a:srgbClr val="000000"/>
                </a:solidFill>
                <a:latin typeface="Calibri" pitchFamily="34" charset="0"/>
                <a:cs typeface="Calibri" pitchFamily="34" charset="0"/>
              </a:rPr>
              <a:t>durumu</a:t>
            </a:r>
            <a:endParaRPr lang="tr-TR" sz="2000" b="1" i="1" dirty="0">
              <a:solidFill>
                <a:srgbClr val="000000"/>
              </a:solidFill>
              <a:latin typeface="Calibri" pitchFamily="34" charset="0"/>
              <a:cs typeface="Calibri" pitchFamily="34" charset="0"/>
            </a:endParaRPr>
          </a:p>
          <a:p>
            <a:pPr marL="324000" indent="-216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İşyerinin teftiş </a:t>
            </a:r>
            <a:r>
              <a:rPr lang="tr-TR" sz="2000" b="1" i="1" dirty="0" smtClean="0">
                <a:solidFill>
                  <a:srgbClr val="000000"/>
                </a:solidFill>
                <a:latin typeface="Calibri" pitchFamily="34" charset="0"/>
                <a:cs typeface="Calibri" pitchFamily="34" charset="0"/>
              </a:rPr>
              <a:t>sonuçları</a:t>
            </a:r>
            <a:endParaRPr lang="tr-TR" sz="2000" b="1" i="1" dirty="0">
              <a:solidFill>
                <a:srgbClr val="000000"/>
              </a:solidFill>
              <a:latin typeface="Calibri" pitchFamily="34" charset="0"/>
              <a:cs typeface="Calibri" pitchFamily="34" charset="0"/>
            </a:endParaRPr>
          </a:p>
          <a:p>
            <a:pPr marL="324000" indent="-216000">
              <a:spcAft>
                <a:spcPts val="0"/>
              </a:spcAft>
              <a:buClr>
                <a:srgbClr val="292929"/>
              </a:buClr>
              <a:buFont typeface="Wingdings" panose="05000000000000000000" pitchFamily="2" charset="2"/>
              <a:buChar char="§"/>
              <a:defRPr/>
            </a:pPr>
            <a:r>
              <a:rPr lang="tr-TR" sz="2000" i="1" dirty="0">
                <a:solidFill>
                  <a:srgbClr val="000000"/>
                </a:solidFill>
                <a:latin typeface="Calibri" pitchFamily="34" charset="0"/>
                <a:cs typeface="Calibri" pitchFamily="34" charset="0"/>
              </a:rPr>
              <a:t>Meslek hastalığı </a:t>
            </a:r>
            <a:r>
              <a:rPr lang="tr-TR" sz="2000" i="1" dirty="0" smtClean="0">
                <a:solidFill>
                  <a:srgbClr val="000000"/>
                </a:solidFill>
                <a:latin typeface="Calibri" pitchFamily="34" charset="0"/>
                <a:cs typeface="Calibri" pitchFamily="34" charset="0"/>
              </a:rPr>
              <a:t>kayıtları</a:t>
            </a:r>
            <a:endParaRPr lang="tr-TR" sz="2000" i="1" dirty="0">
              <a:solidFill>
                <a:srgbClr val="000000"/>
              </a:solidFill>
              <a:latin typeface="Calibri" pitchFamily="34" charset="0"/>
              <a:cs typeface="Calibri" pitchFamily="34" charset="0"/>
            </a:endParaRPr>
          </a:p>
          <a:p>
            <a:pPr marL="324000" indent="-216000">
              <a:spcAft>
                <a:spcPts val="0"/>
              </a:spcAft>
              <a:buClr>
                <a:srgbClr val="292929"/>
              </a:buClr>
              <a:buFont typeface="Wingdings" panose="05000000000000000000" pitchFamily="2" charset="2"/>
              <a:buChar char="§"/>
              <a:defRPr/>
            </a:pPr>
            <a:r>
              <a:rPr lang="tr-TR" sz="2000" i="1" dirty="0">
                <a:solidFill>
                  <a:srgbClr val="000000"/>
                </a:solidFill>
                <a:latin typeface="Calibri" pitchFamily="34" charset="0"/>
                <a:cs typeface="Calibri" pitchFamily="34" charset="0"/>
              </a:rPr>
              <a:t>İş kazası </a:t>
            </a:r>
            <a:r>
              <a:rPr lang="tr-TR" sz="2000" i="1" dirty="0" smtClean="0">
                <a:solidFill>
                  <a:srgbClr val="000000"/>
                </a:solidFill>
                <a:latin typeface="Calibri" pitchFamily="34" charset="0"/>
                <a:cs typeface="Calibri" pitchFamily="34" charset="0"/>
              </a:rPr>
              <a:t>kayıtları</a:t>
            </a:r>
            <a:endParaRPr lang="tr-TR" sz="2000" i="1" dirty="0">
              <a:solidFill>
                <a:srgbClr val="000000"/>
              </a:solidFill>
              <a:latin typeface="Calibri" pitchFamily="34" charset="0"/>
              <a:cs typeface="Calibri" pitchFamily="34" charset="0"/>
            </a:endParaRPr>
          </a:p>
          <a:p>
            <a:pPr marL="324000" indent="-216000">
              <a:spcAft>
                <a:spcPts val="0"/>
              </a:spcAft>
              <a:buClr>
                <a:srgbClr val="292929"/>
              </a:buClr>
              <a:buFont typeface="Wingdings" panose="05000000000000000000" pitchFamily="2" charset="2"/>
              <a:buChar char="§"/>
              <a:defRPr/>
            </a:pPr>
            <a:r>
              <a:rPr lang="tr-TR" sz="2000" i="1" dirty="0">
                <a:solidFill>
                  <a:srgbClr val="000000"/>
                </a:solidFill>
                <a:latin typeface="Calibri" pitchFamily="34" charset="0"/>
                <a:cs typeface="Calibri" pitchFamily="34" charset="0"/>
              </a:rPr>
              <a:t>İşyerinde meydana gelen ancak </a:t>
            </a:r>
            <a:r>
              <a:rPr lang="tr-TR" sz="2000" i="1" dirty="0" smtClean="0">
                <a:solidFill>
                  <a:srgbClr val="000000"/>
                </a:solidFill>
                <a:latin typeface="Calibri" pitchFamily="34" charset="0"/>
                <a:cs typeface="Calibri" pitchFamily="34" charset="0"/>
              </a:rPr>
              <a:t>yaralanma/ölüme </a:t>
            </a:r>
            <a:r>
              <a:rPr lang="tr-TR" sz="2000" i="1" dirty="0">
                <a:solidFill>
                  <a:srgbClr val="000000"/>
                </a:solidFill>
                <a:latin typeface="Calibri" pitchFamily="34" charset="0"/>
                <a:cs typeface="Calibri" pitchFamily="34" charset="0"/>
              </a:rPr>
              <a:t>neden olmadığı halde işyeri ya da iş ekipmanının zarara uğramasına yol açan olaylara ilişkin </a:t>
            </a:r>
            <a:r>
              <a:rPr lang="tr-TR" sz="2000" i="1" dirty="0" smtClean="0">
                <a:solidFill>
                  <a:srgbClr val="000000"/>
                </a:solidFill>
                <a:latin typeface="Calibri" pitchFamily="34" charset="0"/>
                <a:cs typeface="Calibri" pitchFamily="34" charset="0"/>
              </a:rPr>
              <a:t>kayıtlar</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1622000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Tehlikelerin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Tanımlanması / İSG RD Yönetmeliği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108000" algn="ctr">
              <a:spcAft>
                <a:spcPts val="0"/>
              </a:spcAft>
              <a:buClr>
                <a:srgbClr val="292929"/>
              </a:buClr>
              <a:defRPr/>
            </a:pPr>
            <a:r>
              <a:rPr lang="tr-TR" sz="2000" i="1" dirty="0" smtClean="0">
                <a:solidFill>
                  <a:srgbClr val="000000"/>
                </a:solidFill>
                <a:latin typeface="Calibri" pitchFamily="34" charset="0"/>
                <a:cs typeface="Calibri" pitchFamily="34" charset="0"/>
              </a:rPr>
              <a:t>Tehlikelere </a:t>
            </a:r>
            <a:r>
              <a:rPr lang="tr-TR" sz="2000" i="1" dirty="0">
                <a:solidFill>
                  <a:srgbClr val="000000"/>
                </a:solidFill>
                <a:latin typeface="Calibri" pitchFamily="34" charset="0"/>
                <a:cs typeface="Calibri" pitchFamily="34" charset="0"/>
              </a:rPr>
              <a:t>ilişkin bilgiler toplanırken aynı üretim, yöntem ve teknikleri ile </a:t>
            </a:r>
            <a:r>
              <a:rPr lang="tr-TR" sz="2000" b="1" i="1" dirty="0">
                <a:solidFill>
                  <a:srgbClr val="C00000"/>
                </a:solidFill>
                <a:latin typeface="Calibri" pitchFamily="34" charset="0"/>
                <a:cs typeface="Calibri" pitchFamily="34" charset="0"/>
              </a:rPr>
              <a:t>üretim yapan benzer işyerlerinde meydana gelen</a:t>
            </a:r>
            <a:r>
              <a:rPr lang="tr-TR" sz="2000" b="1" i="1" dirty="0">
                <a:solidFill>
                  <a:srgbClr val="000000"/>
                </a:solidFill>
                <a:latin typeface="Calibri" pitchFamily="34" charset="0"/>
                <a:cs typeface="Calibri" pitchFamily="34" charset="0"/>
              </a:rPr>
              <a:t> iş kazaları ve ortaya çıkan meslek hastalıkları </a:t>
            </a:r>
            <a:r>
              <a:rPr lang="tr-TR" sz="2000" i="1" dirty="0">
                <a:solidFill>
                  <a:srgbClr val="000000"/>
                </a:solidFill>
                <a:latin typeface="Calibri" pitchFamily="34" charset="0"/>
                <a:cs typeface="Calibri" pitchFamily="34" charset="0"/>
              </a:rPr>
              <a:t>da değerlendirilebilir</a:t>
            </a:r>
            <a:r>
              <a:rPr lang="tr-TR" sz="2000" i="1" dirty="0" smtClean="0">
                <a:solidFill>
                  <a:srgbClr val="000000"/>
                </a:solidFill>
                <a:latin typeface="Calibri" pitchFamily="34" charset="0"/>
                <a:cs typeface="Calibri" pitchFamily="34" charset="0"/>
              </a:rPr>
              <a:t>.</a:t>
            </a:r>
          </a:p>
          <a:p>
            <a:pPr marL="108000" algn="ctr">
              <a:spcAft>
                <a:spcPts val="0"/>
              </a:spcAft>
              <a:buClr>
                <a:srgbClr val="292929"/>
              </a:buClr>
              <a:defRPr/>
            </a:pPr>
            <a:endParaRPr lang="tr-TR" sz="2000"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625125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grpSp>
        <p:nvGrpSpPr>
          <p:cNvPr id="20" name="Group 11"/>
          <p:cNvGrpSpPr>
            <a:grpSpLocks/>
          </p:cNvGrpSpPr>
          <p:nvPr/>
        </p:nvGrpSpPr>
        <p:grpSpPr bwMode="auto">
          <a:xfrm>
            <a:off x="34925" y="1341438"/>
            <a:ext cx="5543550" cy="5183187"/>
            <a:chOff x="1202" y="845"/>
            <a:chExt cx="3492" cy="3265"/>
          </a:xfrm>
        </p:grpSpPr>
        <p:sp>
          <p:nvSpPr>
            <p:cNvPr id="21" name="Line 4"/>
            <p:cNvSpPr>
              <a:spLocks noChangeShapeType="1"/>
            </p:cNvSpPr>
            <p:nvPr/>
          </p:nvSpPr>
          <p:spPr bwMode="auto">
            <a:xfrm flipV="1">
              <a:off x="1519" y="1026"/>
              <a:ext cx="0" cy="2767"/>
            </a:xfrm>
            <a:prstGeom prst="line">
              <a:avLst/>
            </a:prstGeom>
            <a:noFill/>
            <a:ln w="76200" cmpd="tri">
              <a:solidFill>
                <a:srgbClr val="00FFFF"/>
              </a:solidFill>
              <a:round/>
              <a:headEnd/>
              <a:tailEnd type="triangle" w="med" len="med"/>
            </a:ln>
            <a:effectLst/>
          </p:spPr>
          <p:txBody>
            <a:bodyPr/>
            <a:lstStyle/>
            <a:p>
              <a:endParaRPr lang="tr-TR"/>
            </a:p>
          </p:txBody>
        </p:sp>
        <p:sp>
          <p:nvSpPr>
            <p:cNvPr id="22" name="Line 5"/>
            <p:cNvSpPr>
              <a:spLocks noChangeShapeType="1"/>
            </p:cNvSpPr>
            <p:nvPr/>
          </p:nvSpPr>
          <p:spPr bwMode="auto">
            <a:xfrm>
              <a:off x="1519" y="3793"/>
              <a:ext cx="3175" cy="0"/>
            </a:xfrm>
            <a:prstGeom prst="line">
              <a:avLst/>
            </a:prstGeom>
            <a:noFill/>
            <a:ln w="76200" cmpd="tri">
              <a:solidFill>
                <a:srgbClr val="FCF600"/>
              </a:solidFill>
              <a:round/>
              <a:headEnd/>
              <a:tailEnd type="triangle" w="med" len="med"/>
            </a:ln>
            <a:effectLst/>
          </p:spPr>
          <p:txBody>
            <a:bodyPr/>
            <a:lstStyle/>
            <a:p>
              <a:endParaRPr lang="tr-TR"/>
            </a:p>
          </p:txBody>
        </p:sp>
        <p:sp>
          <p:nvSpPr>
            <p:cNvPr id="24" name="Text Box 7"/>
            <p:cNvSpPr txBox="1">
              <a:spLocks noChangeArrowheads="1"/>
            </p:cNvSpPr>
            <p:nvPr/>
          </p:nvSpPr>
          <p:spPr bwMode="auto">
            <a:xfrm>
              <a:off x="2037" y="3802"/>
              <a:ext cx="1689" cy="308"/>
            </a:xfrm>
            <a:prstGeom prst="rect">
              <a:avLst/>
            </a:prstGeom>
            <a:noFill/>
            <a:ln w="9525">
              <a:noFill/>
              <a:miter lim="800000"/>
              <a:headEnd/>
              <a:tailEnd/>
            </a:ln>
            <a:effectLst/>
          </p:spPr>
          <p:txBody>
            <a:bodyPr wrap="none">
              <a:spAutoFit/>
            </a:bodyPr>
            <a:lstStyle/>
            <a:p>
              <a:pPr algn="ctr"/>
              <a:r>
                <a:rPr lang="tr-TR" sz="1600" b="1">
                  <a:solidFill>
                    <a:srgbClr val="FCF600"/>
                  </a:solidFill>
                  <a:effectLst>
                    <a:outerShdw blurRad="38100" dist="38100" dir="2700000" algn="tl">
                      <a:srgbClr val="000000"/>
                    </a:outerShdw>
                  </a:effectLst>
                  <a:latin typeface="Arial" pitchFamily="34" charset="0"/>
                </a:rPr>
                <a:t>OLAYIN OLMA OLASILIĞI</a:t>
              </a:r>
            </a:p>
            <a:p>
              <a:pPr algn="ctr"/>
              <a:r>
                <a:rPr lang="tr-TR" sz="1000" b="1" i="1">
                  <a:solidFill>
                    <a:srgbClr val="FCF600"/>
                  </a:solidFill>
                  <a:effectLst>
                    <a:outerShdw blurRad="38100" dist="38100" dir="2700000" algn="tl">
                      <a:srgbClr val="000000"/>
                    </a:outerShdw>
                  </a:effectLst>
                  <a:latin typeface="Arial" pitchFamily="34" charset="0"/>
                </a:rPr>
                <a:t>PROBABILITY OF OCCURRENCE</a:t>
              </a:r>
            </a:p>
          </p:txBody>
        </p:sp>
        <p:sp>
          <p:nvSpPr>
            <p:cNvPr id="25" name="Text Box 8"/>
            <p:cNvSpPr txBox="1">
              <a:spLocks noChangeArrowheads="1"/>
            </p:cNvSpPr>
            <p:nvPr/>
          </p:nvSpPr>
          <p:spPr bwMode="auto">
            <a:xfrm rot="16200000">
              <a:off x="286" y="1977"/>
              <a:ext cx="2140" cy="308"/>
            </a:xfrm>
            <a:prstGeom prst="rect">
              <a:avLst/>
            </a:prstGeom>
            <a:noFill/>
            <a:ln w="9525">
              <a:noFill/>
              <a:miter lim="800000"/>
              <a:headEnd/>
              <a:tailEnd/>
            </a:ln>
            <a:effectLst/>
          </p:spPr>
          <p:txBody>
            <a:bodyPr wrap="none">
              <a:spAutoFit/>
            </a:bodyPr>
            <a:lstStyle/>
            <a:p>
              <a:pPr algn="ctr"/>
              <a:r>
                <a:rPr lang="tr-TR" sz="1600" b="1">
                  <a:solidFill>
                    <a:srgbClr val="00FFFF"/>
                  </a:solidFill>
                  <a:effectLst>
                    <a:outerShdw blurRad="38100" dist="38100" dir="2700000" algn="tl">
                      <a:srgbClr val="000000"/>
                    </a:outerShdw>
                  </a:effectLst>
                  <a:latin typeface="Arial" pitchFamily="34" charset="0"/>
                </a:rPr>
                <a:t>OLAYIN ETKİLERİ VEYA ŞİDDETİ</a:t>
              </a:r>
            </a:p>
            <a:p>
              <a:pPr algn="ctr"/>
              <a:r>
                <a:rPr lang="tr-TR" sz="1000" b="1" i="1">
                  <a:solidFill>
                    <a:srgbClr val="00FFFF"/>
                  </a:solidFill>
                  <a:effectLst>
                    <a:outerShdw blurRad="38100" dist="38100" dir="2700000" algn="tl">
                      <a:srgbClr val="000000"/>
                    </a:outerShdw>
                  </a:effectLst>
                  <a:latin typeface="Arial" pitchFamily="34" charset="0"/>
                </a:rPr>
                <a:t>CONSEQUENCES</a:t>
              </a:r>
            </a:p>
          </p:txBody>
        </p:sp>
        <p:sp>
          <p:nvSpPr>
            <p:cNvPr id="26" name="Arc 9"/>
            <p:cNvSpPr>
              <a:spLocks/>
            </p:cNvSpPr>
            <p:nvPr/>
          </p:nvSpPr>
          <p:spPr bwMode="auto">
            <a:xfrm rot="10800000">
              <a:off x="1701" y="845"/>
              <a:ext cx="2812" cy="272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tr-TR"/>
            </a:p>
          </p:txBody>
        </p:sp>
        <p:sp>
          <p:nvSpPr>
            <p:cNvPr id="27" name="Oval 10"/>
            <p:cNvSpPr>
              <a:spLocks noChangeArrowheads="1"/>
            </p:cNvSpPr>
            <p:nvPr/>
          </p:nvSpPr>
          <p:spPr bwMode="auto">
            <a:xfrm>
              <a:off x="1475" y="3743"/>
              <a:ext cx="90" cy="90"/>
            </a:xfrm>
            <a:prstGeom prst="ellipse">
              <a:avLst/>
            </a:prstGeom>
            <a:solidFill>
              <a:srgbClr val="FFFFFF"/>
            </a:solidFill>
            <a:ln w="9525">
              <a:solidFill>
                <a:schemeClr val="tx1"/>
              </a:solidFill>
              <a:round/>
              <a:headEnd/>
              <a:tailEnd/>
            </a:ln>
            <a:effectLst/>
          </p:spPr>
          <p:txBody>
            <a:bodyPr wrap="none" anchor="ctr"/>
            <a:lstStyle/>
            <a:p>
              <a:endParaRPr lang="tr-TR"/>
            </a:p>
          </p:txBody>
        </p:sp>
      </p:grpSp>
      <p:sp>
        <p:nvSpPr>
          <p:cNvPr id="28" name="Oval 19"/>
          <p:cNvSpPr>
            <a:spLocks noChangeArrowheads="1"/>
          </p:cNvSpPr>
          <p:nvPr/>
        </p:nvSpPr>
        <p:spPr bwMode="auto">
          <a:xfrm>
            <a:off x="827088" y="2060575"/>
            <a:ext cx="144462" cy="144463"/>
          </a:xfrm>
          <a:prstGeom prst="ellipse">
            <a:avLst/>
          </a:prstGeom>
          <a:solidFill>
            <a:srgbClr val="FFFFFF"/>
          </a:solidFill>
          <a:ln w="9525">
            <a:solidFill>
              <a:schemeClr val="tx1"/>
            </a:solidFill>
            <a:round/>
            <a:headEnd/>
            <a:tailEnd/>
          </a:ln>
          <a:effectLst/>
        </p:spPr>
        <p:txBody>
          <a:bodyPr wrap="none" anchor="ctr"/>
          <a:lstStyle/>
          <a:p>
            <a:endParaRPr lang="tr-TR"/>
          </a:p>
        </p:txBody>
      </p:sp>
      <p:sp>
        <p:nvSpPr>
          <p:cNvPr id="29" name="Oval 20"/>
          <p:cNvSpPr>
            <a:spLocks noChangeArrowheads="1"/>
          </p:cNvSpPr>
          <p:nvPr/>
        </p:nvSpPr>
        <p:spPr bwMode="auto">
          <a:xfrm>
            <a:off x="2124075" y="4364038"/>
            <a:ext cx="144463" cy="144462"/>
          </a:xfrm>
          <a:prstGeom prst="ellipse">
            <a:avLst/>
          </a:prstGeom>
          <a:solidFill>
            <a:srgbClr val="FFFFFF"/>
          </a:solidFill>
          <a:ln w="9525">
            <a:solidFill>
              <a:schemeClr val="tx1"/>
            </a:solidFill>
            <a:round/>
            <a:headEnd/>
            <a:tailEnd/>
          </a:ln>
          <a:effectLst/>
        </p:spPr>
        <p:txBody>
          <a:bodyPr wrap="none" anchor="ctr"/>
          <a:lstStyle/>
          <a:p>
            <a:endParaRPr lang="tr-TR"/>
          </a:p>
        </p:txBody>
      </p:sp>
      <p:sp>
        <p:nvSpPr>
          <p:cNvPr id="30" name="Oval 21"/>
          <p:cNvSpPr>
            <a:spLocks noChangeArrowheads="1"/>
          </p:cNvSpPr>
          <p:nvPr/>
        </p:nvSpPr>
        <p:spPr bwMode="auto">
          <a:xfrm>
            <a:off x="4714875" y="5564188"/>
            <a:ext cx="144463" cy="144462"/>
          </a:xfrm>
          <a:prstGeom prst="ellipse">
            <a:avLst/>
          </a:prstGeom>
          <a:solidFill>
            <a:srgbClr val="FFFFFF"/>
          </a:solidFill>
          <a:ln w="9525">
            <a:solidFill>
              <a:schemeClr val="tx1"/>
            </a:solidFill>
            <a:round/>
            <a:headEnd/>
            <a:tailEnd/>
          </a:ln>
          <a:effectLst/>
        </p:spPr>
        <p:txBody>
          <a:bodyPr wrap="none" anchor="ctr"/>
          <a:lstStyle/>
          <a:p>
            <a:endParaRPr lang="tr-TR"/>
          </a:p>
        </p:txBody>
      </p:sp>
      <p:sp>
        <p:nvSpPr>
          <p:cNvPr id="31" name="Text Box 22"/>
          <p:cNvSpPr txBox="1">
            <a:spLocks noChangeArrowheads="1"/>
          </p:cNvSpPr>
          <p:nvPr/>
        </p:nvSpPr>
        <p:spPr bwMode="auto">
          <a:xfrm>
            <a:off x="947738" y="1941513"/>
            <a:ext cx="1133475" cy="366712"/>
          </a:xfrm>
          <a:prstGeom prst="rect">
            <a:avLst/>
          </a:prstGeom>
          <a:noFill/>
          <a:ln w="9525">
            <a:noFill/>
            <a:miter lim="800000"/>
            <a:headEnd/>
            <a:tailEnd/>
          </a:ln>
          <a:effectLst/>
        </p:spPr>
        <p:txBody>
          <a:bodyPr wrap="none">
            <a:spAutoFit/>
          </a:bodyPr>
          <a:lstStyle/>
          <a:p>
            <a:r>
              <a:rPr lang="tr-TR" dirty="0"/>
              <a:t>A Noktası</a:t>
            </a:r>
          </a:p>
        </p:txBody>
      </p:sp>
      <p:sp>
        <p:nvSpPr>
          <p:cNvPr id="32" name="Text Box 23"/>
          <p:cNvSpPr txBox="1">
            <a:spLocks noChangeArrowheads="1"/>
          </p:cNvSpPr>
          <p:nvPr/>
        </p:nvSpPr>
        <p:spPr bwMode="auto">
          <a:xfrm>
            <a:off x="2247900" y="4229100"/>
            <a:ext cx="1133475" cy="366713"/>
          </a:xfrm>
          <a:prstGeom prst="rect">
            <a:avLst/>
          </a:prstGeom>
          <a:noFill/>
          <a:ln w="9525">
            <a:noFill/>
            <a:miter lim="800000"/>
            <a:headEnd/>
            <a:tailEnd/>
          </a:ln>
          <a:effectLst/>
        </p:spPr>
        <p:txBody>
          <a:bodyPr wrap="none">
            <a:spAutoFit/>
          </a:bodyPr>
          <a:lstStyle/>
          <a:p>
            <a:r>
              <a:rPr lang="tr-TR"/>
              <a:t>B Noktası</a:t>
            </a:r>
          </a:p>
        </p:txBody>
      </p:sp>
      <p:sp>
        <p:nvSpPr>
          <p:cNvPr id="33" name="Text Box 24"/>
          <p:cNvSpPr txBox="1">
            <a:spLocks noChangeArrowheads="1"/>
          </p:cNvSpPr>
          <p:nvPr/>
        </p:nvSpPr>
        <p:spPr bwMode="auto">
          <a:xfrm>
            <a:off x="4806950" y="5294313"/>
            <a:ext cx="1133475" cy="366712"/>
          </a:xfrm>
          <a:prstGeom prst="rect">
            <a:avLst/>
          </a:prstGeom>
          <a:noFill/>
          <a:ln w="9525">
            <a:noFill/>
            <a:miter lim="800000"/>
            <a:headEnd/>
            <a:tailEnd/>
          </a:ln>
          <a:effectLst/>
        </p:spPr>
        <p:txBody>
          <a:bodyPr wrap="none">
            <a:spAutoFit/>
          </a:bodyPr>
          <a:lstStyle/>
          <a:p>
            <a:r>
              <a:rPr lang="tr-TR"/>
              <a:t>C Noktası</a:t>
            </a:r>
          </a:p>
        </p:txBody>
      </p:sp>
      <p:sp>
        <p:nvSpPr>
          <p:cNvPr id="34" name="Text Box 25"/>
          <p:cNvSpPr txBox="1">
            <a:spLocks noChangeArrowheads="1"/>
          </p:cNvSpPr>
          <p:nvPr/>
        </p:nvSpPr>
        <p:spPr bwMode="auto">
          <a:xfrm>
            <a:off x="3687763" y="2651125"/>
            <a:ext cx="4916487" cy="366713"/>
          </a:xfrm>
          <a:prstGeom prst="rect">
            <a:avLst/>
          </a:prstGeom>
          <a:noFill/>
          <a:ln w="9525">
            <a:noFill/>
            <a:miter lim="800000"/>
            <a:headEnd/>
            <a:tailEnd/>
          </a:ln>
          <a:effectLst/>
        </p:spPr>
        <p:txBody>
          <a:bodyPr>
            <a:spAutoFit/>
          </a:bodyPr>
          <a:lstStyle/>
          <a:p>
            <a:endParaRPr lang="en-US"/>
          </a:p>
        </p:txBody>
      </p:sp>
      <p:sp>
        <p:nvSpPr>
          <p:cNvPr id="35" name="Text Box 26"/>
          <p:cNvSpPr txBox="1">
            <a:spLocks noChangeArrowheads="1"/>
          </p:cNvSpPr>
          <p:nvPr/>
        </p:nvSpPr>
        <p:spPr bwMode="auto">
          <a:xfrm>
            <a:off x="2124075" y="2636838"/>
            <a:ext cx="6662738" cy="366712"/>
          </a:xfrm>
          <a:prstGeom prst="rect">
            <a:avLst/>
          </a:prstGeom>
          <a:noFill/>
          <a:ln w="9525">
            <a:noFill/>
            <a:miter lim="800000"/>
            <a:headEnd/>
            <a:tailEnd/>
          </a:ln>
          <a:effectLst/>
        </p:spPr>
        <p:txBody>
          <a:bodyPr wrap="none">
            <a:spAutoFit/>
          </a:bodyPr>
          <a:lstStyle/>
          <a:p>
            <a:r>
              <a:rPr lang="tr-TR" dirty="0"/>
              <a:t>Şehir içi trafiği = Kaza yapma olasılığı sık ama kaza etkisi küçük </a:t>
            </a:r>
          </a:p>
        </p:txBody>
      </p:sp>
      <p:sp>
        <p:nvSpPr>
          <p:cNvPr id="36" name="Text Box 27"/>
          <p:cNvSpPr txBox="1">
            <a:spLocks noChangeArrowheads="1"/>
          </p:cNvSpPr>
          <p:nvPr/>
        </p:nvSpPr>
        <p:spPr bwMode="auto">
          <a:xfrm>
            <a:off x="1908175" y="3068638"/>
            <a:ext cx="6964363" cy="366712"/>
          </a:xfrm>
          <a:prstGeom prst="rect">
            <a:avLst/>
          </a:prstGeom>
          <a:noFill/>
          <a:ln w="9525">
            <a:noFill/>
            <a:miter lim="800000"/>
            <a:headEnd/>
            <a:tailEnd/>
          </a:ln>
          <a:effectLst/>
        </p:spPr>
        <p:txBody>
          <a:bodyPr wrap="none">
            <a:spAutoFit/>
          </a:bodyPr>
          <a:lstStyle/>
          <a:p>
            <a:r>
              <a:rPr lang="tr-TR"/>
              <a:t>Şehirler arası yol = Kaza yapma olasılığı ara sıra, kaza etkisi büyük </a:t>
            </a:r>
          </a:p>
        </p:txBody>
      </p:sp>
      <p:sp>
        <p:nvSpPr>
          <p:cNvPr id="37" name="Text Box 28"/>
          <p:cNvSpPr txBox="1">
            <a:spLocks noChangeArrowheads="1"/>
          </p:cNvSpPr>
          <p:nvPr/>
        </p:nvSpPr>
        <p:spPr bwMode="auto">
          <a:xfrm>
            <a:off x="1692275" y="3500438"/>
            <a:ext cx="7385050" cy="366712"/>
          </a:xfrm>
          <a:prstGeom prst="rect">
            <a:avLst/>
          </a:prstGeom>
          <a:noFill/>
          <a:ln w="9525">
            <a:noFill/>
            <a:miter lim="800000"/>
            <a:headEnd/>
            <a:tailEnd/>
          </a:ln>
          <a:effectLst/>
        </p:spPr>
        <p:txBody>
          <a:bodyPr wrap="none">
            <a:spAutoFit/>
          </a:bodyPr>
          <a:lstStyle/>
          <a:p>
            <a:r>
              <a:rPr lang="tr-TR"/>
              <a:t>Otoban = Kaza yapma olasılığı aşırı derecede az, kaza etkisi çok büyük </a:t>
            </a:r>
          </a:p>
        </p:txBody>
      </p:sp>
      <p:sp>
        <p:nvSpPr>
          <p:cNvPr id="38" name="Text Box 29"/>
          <p:cNvSpPr txBox="1">
            <a:spLocks noChangeArrowheads="1"/>
          </p:cNvSpPr>
          <p:nvPr/>
        </p:nvSpPr>
        <p:spPr bwMode="auto">
          <a:xfrm>
            <a:off x="3491880" y="1628800"/>
            <a:ext cx="1957388" cy="457200"/>
          </a:xfrm>
          <a:prstGeom prst="rect">
            <a:avLst/>
          </a:prstGeom>
          <a:noFill/>
          <a:ln w="9525">
            <a:noFill/>
            <a:miter lim="800000"/>
            <a:headEnd/>
            <a:tailEnd/>
          </a:ln>
          <a:effectLst/>
        </p:spPr>
        <p:txBody>
          <a:bodyPr wrap="none">
            <a:spAutoFit/>
          </a:bodyPr>
          <a:lstStyle/>
          <a:p>
            <a:r>
              <a:rPr lang="tr-TR" sz="2400" dirty="0">
                <a:latin typeface="Stencil" pitchFamily="82" charset="0"/>
              </a:rPr>
              <a:t>RİSK EĞRİSİ</a:t>
            </a:r>
          </a:p>
        </p:txBody>
      </p:sp>
    </p:spTree>
    <p:extLst>
      <p:ext uri="{BB962C8B-B14F-4D97-AF65-F5344CB8AC3E}">
        <p14:creationId xmlns:p14="http://schemas.microsoft.com/office/powerpoint/2010/main" val="62512581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Tehlikelerin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Tanımlanması / İSG RD Yönetmeliği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108000" algn="ctr">
              <a:spcAft>
                <a:spcPts val="0"/>
              </a:spcAft>
              <a:buClr>
                <a:srgbClr val="292929"/>
              </a:buClr>
              <a:defRPr/>
            </a:pPr>
            <a:r>
              <a:rPr lang="tr-TR" sz="2000" i="1" dirty="0" smtClean="0">
                <a:solidFill>
                  <a:srgbClr val="000000"/>
                </a:solidFill>
                <a:latin typeface="Calibri" pitchFamily="34" charset="0"/>
                <a:cs typeface="Calibri" pitchFamily="34" charset="0"/>
              </a:rPr>
              <a:t>Çalışma </a:t>
            </a:r>
            <a:r>
              <a:rPr lang="tr-TR" sz="2000" i="1" dirty="0">
                <a:solidFill>
                  <a:srgbClr val="000000"/>
                </a:solidFill>
                <a:latin typeface="Calibri" pitchFamily="34" charset="0"/>
                <a:cs typeface="Calibri" pitchFamily="34" charset="0"/>
              </a:rPr>
              <a:t>ortamında bulunan </a:t>
            </a:r>
            <a:r>
              <a:rPr lang="tr-TR" sz="2000" b="1" i="1" dirty="0">
                <a:solidFill>
                  <a:srgbClr val="000000"/>
                </a:solidFill>
                <a:latin typeface="Calibri" pitchFamily="34" charset="0"/>
                <a:cs typeface="Calibri" pitchFamily="34" charset="0"/>
              </a:rPr>
              <a:t>fiziksel, kimyasal, biyolojik, psikososyal, ergonomik ve benzeri tehlike </a:t>
            </a:r>
            <a:r>
              <a:rPr lang="tr-TR" sz="2000" i="1" dirty="0">
                <a:solidFill>
                  <a:srgbClr val="000000"/>
                </a:solidFill>
                <a:latin typeface="Calibri" pitchFamily="34" charset="0"/>
                <a:cs typeface="Calibri" pitchFamily="34" charset="0"/>
              </a:rPr>
              <a:t>kaynaklarının neden olduğu tehlikeler ile ilgili işyerinde daha önce kontrol, ölçüm, inceleme ve araştırma </a:t>
            </a:r>
            <a:r>
              <a:rPr lang="tr-TR" sz="2000" i="1" dirty="0" smtClean="0">
                <a:solidFill>
                  <a:srgbClr val="000000"/>
                </a:solidFill>
                <a:latin typeface="Calibri" pitchFamily="34" charset="0"/>
                <a:cs typeface="Calibri" pitchFamily="34" charset="0"/>
              </a:rPr>
              <a:t>çalışması yapılmamış </a:t>
            </a:r>
            <a:r>
              <a:rPr lang="tr-TR" sz="2000" i="1" dirty="0">
                <a:solidFill>
                  <a:srgbClr val="000000"/>
                </a:solidFill>
                <a:latin typeface="Calibri" pitchFamily="34" charset="0"/>
                <a:cs typeface="Calibri" pitchFamily="34" charset="0"/>
              </a:rPr>
              <a:t>ise risk değerlendirmesi çalışmalarında kullanılmak üzere; bu tehlikelerin, nitelik ve niceliklerini </a:t>
            </a:r>
            <a:r>
              <a:rPr lang="tr-TR" sz="2000" i="1" dirty="0" smtClean="0">
                <a:solidFill>
                  <a:srgbClr val="000000"/>
                </a:solidFill>
                <a:latin typeface="Calibri" pitchFamily="34" charset="0"/>
                <a:cs typeface="Calibri" pitchFamily="34" charset="0"/>
              </a:rPr>
              <a:t>ve çalışanların </a:t>
            </a:r>
            <a:r>
              <a:rPr lang="tr-TR" sz="2000" i="1" dirty="0">
                <a:solidFill>
                  <a:srgbClr val="000000"/>
                </a:solidFill>
                <a:latin typeface="Calibri" pitchFamily="34" charset="0"/>
                <a:cs typeface="Calibri" pitchFamily="34" charset="0"/>
              </a:rPr>
              <a:t>bunlara maruziyet seviyelerini </a:t>
            </a:r>
            <a:r>
              <a:rPr lang="tr-TR" sz="2000" b="1" i="1" dirty="0">
                <a:solidFill>
                  <a:srgbClr val="000000"/>
                </a:solidFill>
                <a:latin typeface="Calibri" pitchFamily="34" charset="0"/>
                <a:cs typeface="Calibri" pitchFamily="34" charset="0"/>
              </a:rPr>
              <a:t>belirlemek amacıyla gerekli bütün kontrol, ölçüm, inceleme ve araştırmalar yapılır.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422847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graphicFrame>
        <p:nvGraphicFramePr>
          <p:cNvPr id="2" name="Tablo 1"/>
          <p:cNvGraphicFramePr>
            <a:graphicFrameLocks noGrp="1"/>
          </p:cNvGraphicFramePr>
          <p:nvPr>
            <p:extLst>
              <p:ext uri="{D42A27DB-BD31-4B8C-83A1-F6EECF244321}">
                <p14:modId xmlns:p14="http://schemas.microsoft.com/office/powerpoint/2010/main" val="1729901025"/>
              </p:ext>
            </p:extLst>
          </p:nvPr>
        </p:nvGraphicFramePr>
        <p:xfrm>
          <a:off x="85061" y="1023427"/>
          <a:ext cx="8936115" cy="5353494"/>
        </p:xfrm>
        <a:graphic>
          <a:graphicData uri="http://schemas.openxmlformats.org/drawingml/2006/table">
            <a:tbl>
              <a:tblPr firstRow="1" bandRow="1">
                <a:tableStyleId>{5C22544A-7EE6-4342-B048-85BDC9FD1C3A}</a:tableStyleId>
              </a:tblPr>
              <a:tblGrid>
                <a:gridCol w="1514043"/>
                <a:gridCol w="1068603"/>
                <a:gridCol w="6353469"/>
              </a:tblGrid>
              <a:tr h="693714">
                <a:tc gridSpan="3">
                  <a:txBody>
                    <a:bodyPr/>
                    <a:lstStyle/>
                    <a:p>
                      <a:pPr algn="ctr"/>
                      <a:r>
                        <a:rPr lang="tr-TR" sz="2800" dirty="0" smtClean="0">
                          <a:latin typeface="Calibri" pitchFamily="34" charset="0"/>
                          <a:cs typeface="Calibri" pitchFamily="34" charset="0"/>
                        </a:rPr>
                        <a:t>TEHLİKE BELİRLEMEDE [4M] MODELİ</a:t>
                      </a:r>
                      <a:endParaRPr lang="tr-TR" sz="2800" dirty="0">
                        <a:latin typeface="Calibri" pitchFamily="34" charset="0"/>
                        <a:cs typeface="Calibri" pitchFamily="34" charset="0"/>
                      </a:endParaRPr>
                    </a:p>
                  </a:txBody>
                  <a:tcPr anchor="ctr">
                    <a:solidFill>
                      <a:schemeClr val="bg1">
                        <a:lumMod val="50000"/>
                      </a:schemeClr>
                    </a:solidFill>
                  </a:tcPr>
                </a:tc>
                <a:tc hMerge="1">
                  <a:txBody>
                    <a:bodyPr/>
                    <a:lstStyle/>
                    <a:p>
                      <a:endParaRPr lang="tr-TR"/>
                    </a:p>
                  </a:txBody>
                  <a:tcPr/>
                </a:tc>
                <a:tc hMerge="1">
                  <a:txBody>
                    <a:bodyPr/>
                    <a:lstStyle/>
                    <a:p>
                      <a:endParaRPr lang="tr-TR" dirty="0"/>
                    </a:p>
                  </a:txBody>
                  <a:tcPr anchor="ctr">
                    <a:solidFill>
                      <a:schemeClr val="bg2">
                        <a:lumMod val="60000"/>
                        <a:lumOff val="40000"/>
                      </a:schemeClr>
                    </a:solidFill>
                  </a:tcPr>
                </a:tc>
              </a:tr>
              <a:tr h="1105085">
                <a:tc>
                  <a:txBody>
                    <a:bodyPr/>
                    <a:lstStyle/>
                    <a:p>
                      <a:r>
                        <a:rPr lang="tr-TR" sz="1600" b="1" i="0" dirty="0" smtClean="0">
                          <a:solidFill>
                            <a:srgbClr val="FF0000"/>
                          </a:solidFill>
                          <a:latin typeface="Calibri" pitchFamily="34" charset="0"/>
                          <a:cs typeface="Calibri" pitchFamily="34" charset="0"/>
                        </a:rPr>
                        <a:t>M</a:t>
                      </a:r>
                      <a:r>
                        <a:rPr lang="tr-TR" sz="1600" b="1" i="0" dirty="0" smtClean="0">
                          <a:latin typeface="Calibri" pitchFamily="34" charset="0"/>
                          <a:cs typeface="Calibri" pitchFamily="34" charset="0"/>
                        </a:rPr>
                        <a:t>an</a:t>
                      </a:r>
                      <a:endParaRPr lang="tr-TR" sz="1600" b="1" i="0" dirty="0">
                        <a:latin typeface="Calibri" pitchFamily="34" charset="0"/>
                        <a:cs typeface="Calibri" pitchFamily="34" charset="0"/>
                      </a:endParaRPr>
                    </a:p>
                  </a:txBody>
                  <a:tcPr anchor="ctr">
                    <a:solidFill>
                      <a:srgbClr val="D3DFE9"/>
                    </a:solidFill>
                  </a:tcPr>
                </a:tc>
                <a:tc>
                  <a:txBody>
                    <a:bodyPr/>
                    <a:lstStyle/>
                    <a:p>
                      <a:r>
                        <a:rPr lang="tr-TR" sz="1600" b="1" i="0" baseline="0" dirty="0" smtClean="0">
                          <a:latin typeface="Calibri" pitchFamily="34" charset="0"/>
                          <a:cs typeface="Calibri" pitchFamily="34" charset="0"/>
                        </a:rPr>
                        <a:t>İnsan</a:t>
                      </a:r>
                      <a:endParaRPr lang="tr-TR" sz="1600" b="1" i="0" dirty="0">
                        <a:latin typeface="Calibri" pitchFamily="34" charset="0"/>
                        <a:cs typeface="Calibri" pitchFamily="34" charset="0"/>
                      </a:endParaRPr>
                    </a:p>
                  </a:txBody>
                  <a:tcPr anchor="ctr">
                    <a:solidFill>
                      <a:srgbClr val="D3DFE9"/>
                    </a:solidFill>
                  </a:tcPr>
                </a:tc>
                <a:tc>
                  <a:txBody>
                    <a:bodyPr/>
                    <a:lstStyle/>
                    <a:p>
                      <a:pPr marL="144000" indent="-216000">
                        <a:buFont typeface="+mj-lt"/>
                        <a:buAutoNum type="arabicPeriod"/>
                      </a:pPr>
                      <a:r>
                        <a:rPr lang="tr-TR" sz="1600" b="1" i="1" dirty="0" smtClean="0">
                          <a:latin typeface="Calibri" pitchFamily="34" charset="0"/>
                          <a:cs typeface="Calibri" pitchFamily="34" charset="0"/>
                        </a:rPr>
                        <a:t>Psikolojik Nedenli: </a:t>
                      </a:r>
                      <a:r>
                        <a:rPr lang="tr-TR" sz="1600" i="1" dirty="0" smtClean="0">
                          <a:latin typeface="Calibri" pitchFamily="34" charset="0"/>
                          <a:cs typeface="Calibri" pitchFamily="34" charset="0"/>
                        </a:rPr>
                        <a:t>(Unutkanlık, sıkıntı, üzüntü, keder, çevre etkileri, istem      dışı davranış, ihmalci davranış, hatalı davranış vb.)</a:t>
                      </a:r>
                    </a:p>
                    <a:p>
                      <a:pPr marL="144000" indent="-216000">
                        <a:buFont typeface="+mj-lt"/>
                        <a:buAutoNum type="arabicPeriod"/>
                      </a:pPr>
                      <a:r>
                        <a:rPr lang="tr-TR" sz="1600" b="1" i="1" dirty="0" smtClean="0">
                          <a:latin typeface="Calibri" pitchFamily="34" charset="0"/>
                          <a:cs typeface="Calibri" pitchFamily="34" charset="0"/>
                        </a:rPr>
                        <a:t>Fiziksel Nedenli: </a:t>
                      </a:r>
                      <a:r>
                        <a:rPr lang="tr-TR" sz="1600" i="1" dirty="0" smtClean="0">
                          <a:latin typeface="Calibri" pitchFamily="34" charset="0"/>
                          <a:cs typeface="Calibri" pitchFamily="34" charset="0"/>
                        </a:rPr>
                        <a:t>(Yorgunluk, uykusuzluk, alkol, hastalık vb.)</a:t>
                      </a:r>
                    </a:p>
                    <a:p>
                      <a:pPr marL="144000" indent="-216000">
                        <a:buFont typeface="+mj-lt"/>
                        <a:buAutoNum type="arabicPeriod"/>
                      </a:pPr>
                      <a:r>
                        <a:rPr lang="tr-TR" sz="1600" b="1" i="1" dirty="0" smtClean="0">
                          <a:latin typeface="Calibri" pitchFamily="34" charset="0"/>
                          <a:cs typeface="Calibri" pitchFamily="34" charset="0"/>
                        </a:rPr>
                        <a:t>İşyeri Nedenli; </a:t>
                      </a:r>
                      <a:r>
                        <a:rPr lang="tr-TR" sz="1600" i="1" dirty="0" smtClean="0">
                          <a:latin typeface="Calibri" pitchFamily="34" charset="0"/>
                          <a:cs typeface="Calibri" pitchFamily="34" charset="0"/>
                        </a:rPr>
                        <a:t>(İnsan ilişkileri, takım çalışması, iletişim vb.)</a:t>
                      </a:r>
                    </a:p>
                  </a:txBody>
                  <a:tcPr anchor="ctr">
                    <a:solidFill>
                      <a:srgbClr val="D3DFE9"/>
                    </a:solidFill>
                  </a:tcPr>
                </a:tc>
              </a:tr>
              <a:tr h="869009">
                <a:tc>
                  <a:txBody>
                    <a:bodyPr/>
                    <a:lstStyle/>
                    <a:p>
                      <a:r>
                        <a:rPr lang="tr-TR" sz="1600" b="1" i="0" dirty="0" smtClean="0">
                          <a:solidFill>
                            <a:srgbClr val="FF0000"/>
                          </a:solidFill>
                          <a:latin typeface="Calibri" pitchFamily="34" charset="0"/>
                          <a:cs typeface="Calibri" pitchFamily="34" charset="0"/>
                        </a:rPr>
                        <a:t>M</a:t>
                      </a:r>
                      <a:r>
                        <a:rPr lang="tr-TR" sz="1600" b="1" i="0" dirty="0" smtClean="0">
                          <a:latin typeface="Calibri" pitchFamily="34" charset="0"/>
                          <a:cs typeface="Calibri" pitchFamily="34" charset="0"/>
                        </a:rPr>
                        <a:t>achine</a:t>
                      </a:r>
                    </a:p>
                    <a:p>
                      <a:r>
                        <a:rPr lang="tr-TR" sz="1600" b="1" i="0" kern="1200" dirty="0" err="1" smtClean="0">
                          <a:solidFill>
                            <a:srgbClr val="FF0000"/>
                          </a:solidFill>
                          <a:latin typeface="Calibri" pitchFamily="34" charset="0"/>
                          <a:ea typeface="+mn-ea"/>
                          <a:cs typeface="Calibri" pitchFamily="34" charset="0"/>
                        </a:rPr>
                        <a:t>M</a:t>
                      </a:r>
                      <a:r>
                        <a:rPr lang="tr-TR" sz="1600" b="1" i="0" dirty="0" err="1" smtClean="0">
                          <a:latin typeface="Calibri" pitchFamily="34" charset="0"/>
                          <a:cs typeface="Calibri" pitchFamily="34" charset="0"/>
                        </a:rPr>
                        <a:t>aterial</a:t>
                      </a:r>
                      <a:endParaRPr lang="tr-TR" sz="1600" b="1" i="0" dirty="0">
                        <a:latin typeface="Calibri" pitchFamily="34" charset="0"/>
                        <a:cs typeface="Calibri" pitchFamily="34" charset="0"/>
                      </a:endParaRPr>
                    </a:p>
                  </a:txBody>
                  <a:tcPr anchor="ctr">
                    <a:solidFill>
                      <a:srgbClr val="F2F4F4"/>
                    </a:solidFill>
                  </a:tcPr>
                </a:tc>
                <a:tc>
                  <a:txBody>
                    <a:bodyPr/>
                    <a:lstStyle/>
                    <a:p>
                      <a:r>
                        <a:rPr lang="tr-TR" sz="1600" b="1" i="0" dirty="0" smtClean="0">
                          <a:latin typeface="Calibri" pitchFamily="34" charset="0"/>
                          <a:cs typeface="Calibri" pitchFamily="34" charset="0"/>
                        </a:rPr>
                        <a:t>Makine</a:t>
                      </a:r>
                    </a:p>
                    <a:p>
                      <a:r>
                        <a:rPr lang="tr-TR" sz="1600" b="1" i="0" dirty="0" smtClean="0">
                          <a:latin typeface="Calibri" pitchFamily="34" charset="0"/>
                          <a:cs typeface="Calibri" pitchFamily="34" charset="0"/>
                        </a:rPr>
                        <a:t>Ekipman</a:t>
                      </a:r>
                    </a:p>
                    <a:p>
                      <a:r>
                        <a:rPr lang="tr-TR" sz="1600" b="1" i="0" dirty="0" smtClean="0">
                          <a:solidFill>
                            <a:schemeClr val="bg1">
                              <a:lumMod val="50000"/>
                            </a:schemeClr>
                          </a:solidFill>
                          <a:latin typeface="Calibri" pitchFamily="34" charset="0"/>
                          <a:cs typeface="Calibri" pitchFamily="34" charset="0"/>
                        </a:rPr>
                        <a:t>(İşyeri)</a:t>
                      </a:r>
                      <a:endParaRPr lang="tr-TR" sz="1600" b="1" i="0" dirty="0">
                        <a:solidFill>
                          <a:schemeClr val="bg1">
                            <a:lumMod val="50000"/>
                          </a:schemeClr>
                        </a:solidFill>
                        <a:latin typeface="Calibri" pitchFamily="34" charset="0"/>
                        <a:cs typeface="Calibri" pitchFamily="34" charset="0"/>
                      </a:endParaRPr>
                    </a:p>
                  </a:txBody>
                  <a:tcPr anchor="ctr">
                    <a:solidFill>
                      <a:srgbClr val="F2F4F4"/>
                    </a:solidFill>
                  </a:tcPr>
                </a:tc>
                <a:tc>
                  <a:txBody>
                    <a:bodyPr/>
                    <a:lstStyle/>
                    <a:p>
                      <a:r>
                        <a:rPr lang="tr-TR" sz="1600" i="1" dirty="0" smtClean="0">
                          <a:latin typeface="Calibri" pitchFamily="34" charset="0"/>
                          <a:cs typeface="Calibri" pitchFamily="34" charset="0"/>
                        </a:rPr>
                        <a:t>Bakımsızlık, Kontrolsüzlük, Yıpranma, Koruyucuların olmaması, Eski teknoloji, Hatalı yerleşim, Yetersiz koordinasyon</a:t>
                      </a:r>
                    </a:p>
                  </a:txBody>
                  <a:tcPr anchor="ctr">
                    <a:solidFill>
                      <a:srgbClr val="F2F4F4"/>
                    </a:solidFill>
                  </a:tcPr>
                </a:tc>
              </a:tr>
              <a:tr h="1610266">
                <a:tc>
                  <a:txBody>
                    <a:bodyPr/>
                    <a:lstStyle/>
                    <a:p>
                      <a:r>
                        <a:rPr lang="tr-TR" sz="1600" b="1" i="0" dirty="0" smtClean="0">
                          <a:solidFill>
                            <a:srgbClr val="FF0000"/>
                          </a:solidFill>
                          <a:latin typeface="Calibri" pitchFamily="34" charset="0"/>
                          <a:cs typeface="Calibri" pitchFamily="34" charset="0"/>
                        </a:rPr>
                        <a:t>M</a:t>
                      </a:r>
                      <a:r>
                        <a:rPr lang="tr-TR" sz="1600" b="1" i="0" dirty="0" smtClean="0">
                          <a:latin typeface="Calibri" pitchFamily="34" charset="0"/>
                          <a:cs typeface="Calibri" pitchFamily="34" charset="0"/>
                        </a:rPr>
                        <a:t>edia</a:t>
                      </a:r>
                      <a:endParaRPr lang="tr-TR" sz="1600" b="1" i="0" dirty="0">
                        <a:latin typeface="Calibri" pitchFamily="34" charset="0"/>
                        <a:cs typeface="Calibri" pitchFamily="34" charset="0"/>
                      </a:endParaRPr>
                    </a:p>
                  </a:txBody>
                  <a:tcPr anchor="ctr">
                    <a:solidFill>
                      <a:srgbClr val="D3DFEA"/>
                    </a:solidFill>
                  </a:tcPr>
                </a:tc>
                <a:tc>
                  <a:txBody>
                    <a:bodyPr/>
                    <a:lstStyle/>
                    <a:p>
                      <a:r>
                        <a:rPr lang="tr-TR" sz="1600" b="1" i="0" dirty="0" smtClean="0">
                          <a:latin typeface="Calibri" pitchFamily="34" charset="0"/>
                          <a:cs typeface="Calibri" pitchFamily="34" charset="0"/>
                        </a:rPr>
                        <a:t>Ortam</a:t>
                      </a:r>
                    </a:p>
                    <a:p>
                      <a:r>
                        <a:rPr lang="tr-TR" sz="1600" b="1" i="0" dirty="0" smtClean="0">
                          <a:solidFill>
                            <a:schemeClr val="bg1">
                              <a:lumMod val="50000"/>
                            </a:schemeClr>
                          </a:solidFill>
                          <a:latin typeface="Calibri" pitchFamily="34" charset="0"/>
                          <a:cs typeface="Calibri" pitchFamily="34" charset="0"/>
                        </a:rPr>
                        <a:t>(işyeri)</a:t>
                      </a:r>
                    </a:p>
                    <a:p>
                      <a:r>
                        <a:rPr lang="tr-TR" sz="1600" b="1" i="0" dirty="0" smtClean="0">
                          <a:latin typeface="Calibri" pitchFamily="34" charset="0"/>
                          <a:cs typeface="Calibri" pitchFamily="34" charset="0"/>
                        </a:rPr>
                        <a:t>Çevre</a:t>
                      </a:r>
                      <a:endParaRPr lang="tr-TR" sz="1600" b="1" i="0" dirty="0">
                        <a:latin typeface="Calibri" pitchFamily="34" charset="0"/>
                        <a:cs typeface="Calibri" pitchFamily="34" charset="0"/>
                      </a:endParaRPr>
                    </a:p>
                  </a:txBody>
                  <a:tcPr anchor="ctr">
                    <a:solidFill>
                      <a:srgbClr val="D3DFEA"/>
                    </a:solidFill>
                  </a:tcPr>
                </a:tc>
                <a:tc>
                  <a:txBody>
                    <a:bodyPr/>
                    <a:lstStyle/>
                    <a:p>
                      <a:pPr marL="144000" indent="-216000" algn="l" defTabSz="914400" rtl="0" eaLnBrk="1" latinLnBrk="0" hangingPunct="1">
                        <a:buFont typeface="+mj-lt"/>
                        <a:buAutoNum type="arabicPeriod"/>
                      </a:pPr>
                      <a:r>
                        <a:rPr lang="tr-TR" sz="1600" b="1" i="1" kern="1200" dirty="0" smtClean="0">
                          <a:solidFill>
                            <a:schemeClr val="dk1"/>
                          </a:solidFill>
                          <a:latin typeface="Calibri" pitchFamily="34" charset="0"/>
                          <a:ea typeface="+mn-ea"/>
                          <a:cs typeface="Calibri" pitchFamily="34" charset="0"/>
                        </a:rPr>
                        <a:t>İç Çevre Unsurları: </a:t>
                      </a:r>
                      <a:r>
                        <a:rPr lang="tr-TR" sz="1600" i="1" kern="1200" dirty="0" smtClean="0">
                          <a:solidFill>
                            <a:schemeClr val="dk1"/>
                          </a:solidFill>
                          <a:latin typeface="Calibri" pitchFamily="34" charset="0"/>
                          <a:ea typeface="+mn-ea"/>
                          <a:cs typeface="Calibri" pitchFamily="34" charset="0"/>
                        </a:rPr>
                        <a:t>Çalışanı etkileyebilecek maddi olan (sıcaklık, nem, aydınlatma, gürültü, toz, zemin, giriş-çıkışlar, korkuluklar, merdiven vb.) olmayan tüm şartlar.</a:t>
                      </a:r>
                    </a:p>
                    <a:p>
                      <a:pPr marL="144000" indent="-216000" algn="l" defTabSz="914400" rtl="0" eaLnBrk="1" latinLnBrk="0" hangingPunct="1">
                        <a:buFont typeface="+mj-lt"/>
                        <a:buAutoNum type="arabicPeriod"/>
                      </a:pPr>
                      <a:r>
                        <a:rPr lang="tr-TR" sz="1600" b="1" i="1" kern="1200" dirty="0" smtClean="0">
                          <a:solidFill>
                            <a:schemeClr val="dk1"/>
                          </a:solidFill>
                          <a:latin typeface="Calibri" pitchFamily="34" charset="0"/>
                          <a:ea typeface="+mn-ea"/>
                          <a:cs typeface="Calibri" pitchFamily="34" charset="0"/>
                        </a:rPr>
                        <a:t>Dış Çevre Unsurları: </a:t>
                      </a:r>
                      <a:r>
                        <a:rPr lang="tr-TR" sz="1600" i="1" kern="1200" dirty="0" smtClean="0">
                          <a:solidFill>
                            <a:schemeClr val="dk1"/>
                          </a:solidFill>
                          <a:latin typeface="Calibri" pitchFamily="34" charset="0"/>
                          <a:ea typeface="+mn-ea"/>
                          <a:cs typeface="Calibri" pitchFamily="34" charset="0"/>
                        </a:rPr>
                        <a:t>Jeolojik riskler (deprem vb.), coğrafi riskler (sel, vb.), atmosferik riskler (don, fırtına, çevre işyerlerinden gelen gazlar), çevreden gelen biyolojik, kimyasal riskler.</a:t>
                      </a:r>
                    </a:p>
                  </a:txBody>
                  <a:tcPr anchor="ctr">
                    <a:solidFill>
                      <a:srgbClr val="D3DFEA"/>
                    </a:solidFill>
                  </a:tcPr>
                </a:tc>
              </a:tr>
              <a:tr h="1075420">
                <a:tc>
                  <a:txBody>
                    <a:bodyPr/>
                    <a:lstStyle/>
                    <a:p>
                      <a:r>
                        <a:rPr lang="tr-TR" sz="1600" b="1" i="0" dirty="0" smtClean="0">
                          <a:solidFill>
                            <a:srgbClr val="FF0000"/>
                          </a:solidFill>
                          <a:latin typeface="Calibri" pitchFamily="34" charset="0"/>
                          <a:cs typeface="Calibri" pitchFamily="34" charset="0"/>
                        </a:rPr>
                        <a:t>M</a:t>
                      </a:r>
                      <a:r>
                        <a:rPr lang="tr-TR" sz="1600" b="1" i="0" dirty="0" smtClean="0">
                          <a:latin typeface="Calibri" pitchFamily="34" charset="0"/>
                          <a:cs typeface="Calibri" pitchFamily="34" charset="0"/>
                        </a:rPr>
                        <a:t>anagement</a:t>
                      </a:r>
                    </a:p>
                    <a:p>
                      <a:r>
                        <a:rPr lang="tr-TR" sz="1600" b="1" i="0" kern="1200" dirty="0" err="1" smtClean="0">
                          <a:solidFill>
                            <a:srgbClr val="FF0000"/>
                          </a:solidFill>
                          <a:latin typeface="Calibri" pitchFamily="34" charset="0"/>
                          <a:ea typeface="+mn-ea"/>
                          <a:cs typeface="Calibri" pitchFamily="34" charset="0"/>
                        </a:rPr>
                        <a:t>M</a:t>
                      </a:r>
                      <a:r>
                        <a:rPr lang="tr-TR" sz="1600" b="1" i="0" dirty="0" err="1" smtClean="0">
                          <a:latin typeface="Calibri" pitchFamily="34" charset="0"/>
                          <a:cs typeface="Calibri" pitchFamily="34" charset="0"/>
                        </a:rPr>
                        <a:t>ethod</a:t>
                      </a:r>
                      <a:endParaRPr lang="tr-TR" sz="1600" b="1" i="0" dirty="0">
                        <a:latin typeface="Calibri" pitchFamily="34" charset="0"/>
                        <a:cs typeface="Calibri" pitchFamily="34" charset="0"/>
                      </a:endParaRPr>
                    </a:p>
                  </a:txBody>
                  <a:tcPr anchor="ctr">
                    <a:solidFill>
                      <a:srgbClr val="F2F4F4"/>
                    </a:solidFill>
                  </a:tcPr>
                </a:tc>
                <a:tc>
                  <a:txBody>
                    <a:bodyPr/>
                    <a:lstStyle/>
                    <a:p>
                      <a:r>
                        <a:rPr lang="tr-TR" sz="1600" b="1" i="0" dirty="0" smtClean="0">
                          <a:latin typeface="Calibri" pitchFamily="34" charset="0"/>
                          <a:cs typeface="Calibri" pitchFamily="34" charset="0"/>
                        </a:rPr>
                        <a:t>Yönetim</a:t>
                      </a:r>
                    </a:p>
                    <a:p>
                      <a:r>
                        <a:rPr lang="tr-TR" sz="1600" b="1" i="0" dirty="0" smtClean="0">
                          <a:latin typeface="Calibri" pitchFamily="34" charset="0"/>
                          <a:cs typeface="Calibri" pitchFamily="34" charset="0"/>
                        </a:rPr>
                        <a:t>Yöntem</a:t>
                      </a:r>
                    </a:p>
                    <a:p>
                      <a:r>
                        <a:rPr lang="tr-TR" sz="1600" b="1" i="0" dirty="0" smtClean="0">
                          <a:solidFill>
                            <a:schemeClr val="bg1">
                              <a:lumMod val="50000"/>
                            </a:schemeClr>
                          </a:solidFill>
                          <a:latin typeface="Calibri" pitchFamily="34" charset="0"/>
                          <a:cs typeface="Calibri" pitchFamily="34" charset="0"/>
                        </a:rPr>
                        <a:t>(İnsan)</a:t>
                      </a:r>
                      <a:endParaRPr lang="tr-TR" sz="1600" b="1" i="0" dirty="0">
                        <a:solidFill>
                          <a:schemeClr val="bg1">
                            <a:lumMod val="50000"/>
                          </a:schemeClr>
                        </a:solidFill>
                        <a:latin typeface="Calibri" pitchFamily="34" charset="0"/>
                        <a:cs typeface="Calibri" pitchFamily="34" charset="0"/>
                      </a:endParaRPr>
                    </a:p>
                  </a:txBody>
                  <a:tcPr anchor="ctr">
                    <a:solidFill>
                      <a:srgbClr val="F2F4F4"/>
                    </a:solidFill>
                  </a:tcPr>
                </a:tc>
                <a:tc>
                  <a:txBody>
                    <a:bodyPr/>
                    <a:lstStyle/>
                    <a:p>
                      <a:r>
                        <a:rPr lang="tr-TR" sz="1600" b="1" i="1" dirty="0" smtClean="0">
                          <a:latin typeface="Calibri" pitchFamily="34" charset="0"/>
                          <a:cs typeface="Calibri" pitchFamily="34" charset="0"/>
                        </a:rPr>
                        <a:t>Süreçler – Alt süreçler ve İşlemler ile ilgili:</a:t>
                      </a:r>
                      <a:r>
                        <a:rPr lang="tr-TR" sz="1600" b="1" i="1" baseline="0" dirty="0" smtClean="0">
                          <a:latin typeface="Calibri" pitchFamily="34" charset="0"/>
                          <a:cs typeface="Calibri" pitchFamily="34" charset="0"/>
                        </a:rPr>
                        <a:t> </a:t>
                      </a:r>
                      <a:r>
                        <a:rPr lang="tr-TR" sz="1600" i="1" dirty="0" smtClean="0">
                          <a:latin typeface="Calibri" pitchFamily="34" charset="0"/>
                          <a:cs typeface="Calibri" pitchFamily="34" charset="0"/>
                        </a:rPr>
                        <a:t>Yetersiz yönetim organizasyonu,</a:t>
                      </a:r>
                      <a:r>
                        <a:rPr lang="tr-TR" sz="1600" i="1" baseline="0" dirty="0" smtClean="0">
                          <a:latin typeface="Calibri" pitchFamily="34" charset="0"/>
                          <a:cs typeface="Calibri" pitchFamily="34" charset="0"/>
                        </a:rPr>
                        <a:t> </a:t>
                      </a:r>
                      <a:r>
                        <a:rPr lang="tr-TR" sz="1600" i="1" dirty="0" smtClean="0">
                          <a:latin typeface="Calibri" pitchFamily="34" charset="0"/>
                          <a:cs typeface="Calibri" pitchFamily="34" charset="0"/>
                        </a:rPr>
                        <a:t>Yetersiz kurallar ve talimatlar, Yetersiz güvenlik yönetim planı, Eğitim ve öğretim yetersizliği, Yetkin  olmayan personel istihdamı,</a:t>
                      </a:r>
                    </a:p>
                  </a:txBody>
                  <a:tcPr anchor="ctr">
                    <a:solidFill>
                      <a:srgbClr val="F2F4F4"/>
                    </a:solidFill>
                  </a:tcPr>
                </a:tc>
              </a:tr>
            </a:tbl>
          </a:graphicData>
        </a:graphic>
      </p:graphicFrame>
    </p:spTree>
    <p:extLst>
      <p:ext uri="{BB962C8B-B14F-4D97-AF65-F5344CB8AC3E}">
        <p14:creationId xmlns:p14="http://schemas.microsoft.com/office/powerpoint/2010/main" val="261878177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840075"/>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Riskleri Belirleme (Tahmin Etme)</a:t>
            </a:r>
          </a:p>
        </p:txBody>
      </p:sp>
    </p:spTree>
    <p:extLst>
      <p:ext uri="{BB962C8B-B14F-4D97-AF65-F5344CB8AC3E}">
        <p14:creationId xmlns:p14="http://schemas.microsoft.com/office/powerpoint/2010/main" val="426908625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RİSKLERİ BELİRLEME / İSG 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5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Tespit </a:t>
            </a:r>
            <a:r>
              <a:rPr lang="tr-TR" sz="2000" b="1" i="1" dirty="0">
                <a:solidFill>
                  <a:srgbClr val="000000"/>
                </a:solidFill>
                <a:latin typeface="Calibri" pitchFamily="34" charset="0"/>
                <a:cs typeface="Calibri" pitchFamily="34" charset="0"/>
              </a:rPr>
              <a:t>edilmiş olan tehlikelerin her biri ayrı ayrı dikkate alınarak bu tehlikelerden kaynaklanabilecek </a:t>
            </a:r>
            <a:r>
              <a:rPr lang="tr-TR" sz="2000" b="1" i="1" dirty="0" smtClean="0">
                <a:solidFill>
                  <a:srgbClr val="000000"/>
                </a:solidFill>
                <a:latin typeface="Calibri" pitchFamily="34" charset="0"/>
                <a:cs typeface="Calibri" pitchFamily="34" charset="0"/>
              </a:rPr>
              <a:t>risklerin;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Hangi sıklıkta oluşabileceği,</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Risklerden kimlerin,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Nelerin,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Ne şekilde,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Hangi şiddette,…. </a:t>
            </a:r>
            <a:r>
              <a:rPr lang="tr-TR" sz="2000" i="1" dirty="0" smtClean="0">
                <a:solidFill>
                  <a:srgbClr val="000000"/>
                </a:solidFill>
                <a:latin typeface="Calibri" pitchFamily="34" charset="0"/>
                <a:cs typeface="Calibri" pitchFamily="34" charset="0"/>
              </a:rPr>
              <a:t>zarar görebileceği belirlenir. </a:t>
            </a:r>
          </a:p>
          <a:p>
            <a:pP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belirleme yapılırken </a:t>
            </a:r>
            <a:r>
              <a:rPr lang="tr-TR" sz="2000" b="1" i="1" dirty="0">
                <a:solidFill>
                  <a:srgbClr val="C00000"/>
                </a:solidFill>
                <a:latin typeface="Calibri" pitchFamily="34" charset="0"/>
                <a:cs typeface="Calibri" pitchFamily="34" charset="0"/>
              </a:rPr>
              <a:t>mevcut kontrol tedbirlerinin etkisi</a:t>
            </a:r>
            <a:r>
              <a:rPr lang="tr-TR" sz="2000" b="1" i="1" dirty="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de göz önünde bulundurulur</a:t>
            </a:r>
            <a:r>
              <a:rPr lang="tr-TR" sz="2000" b="1"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072323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ALGILAMASI ETKİLEYEN FAKTÖRLER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576000" indent="-288000">
              <a:spcAft>
                <a:spcPts val="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396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Kişiden kişiye</a:t>
            </a:r>
            <a:endParaRPr lang="tr-TR" sz="2000" b="1" i="1" dirty="0">
              <a:solidFill>
                <a:srgbClr val="000000"/>
              </a:solidFill>
              <a:latin typeface="Calibri" pitchFamily="34" charset="0"/>
              <a:cs typeface="Calibri" pitchFamily="34" charset="0"/>
            </a:endParaRPr>
          </a:p>
          <a:p>
            <a:pPr marL="396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Toplumdan topluma</a:t>
            </a:r>
          </a:p>
          <a:p>
            <a:pPr marL="396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Zaman faktörüne</a:t>
            </a:r>
          </a:p>
          <a:p>
            <a:pPr marL="180000">
              <a:spcAft>
                <a:spcPts val="0"/>
              </a:spcAft>
              <a:buClr>
                <a:srgbClr val="292929"/>
              </a:buClr>
              <a:defRPr/>
            </a:pP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….göre değişmektedir.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962222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777415460"/>
              </p:ext>
            </p:extLst>
          </p:nvPr>
        </p:nvGraphicFramePr>
        <p:xfrm>
          <a:off x="60345" y="859933"/>
          <a:ext cx="8997930" cy="5864987"/>
        </p:xfrm>
        <a:graphic>
          <a:graphicData uri="http://schemas.openxmlformats.org/drawingml/2006/table">
            <a:tbl>
              <a:tblPr firstRow="1" firstCol="1" bandRow="1"/>
              <a:tblGrid>
                <a:gridCol w="473055"/>
                <a:gridCol w="6810375"/>
                <a:gridCol w="1714500"/>
              </a:tblGrid>
              <a:tr h="446560">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KANUN VE YÖNETMELİKLER</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endParaRPr lang="tr-TR" sz="2000" b="1"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dirty="0" smtClean="0">
                          <a:effectLst/>
                          <a:latin typeface="Calibri" pitchFamily="34" charset="0"/>
                          <a:ea typeface="Times New Roman"/>
                          <a:cs typeface="Calibri" pitchFamily="34" charset="0"/>
                        </a:rPr>
                        <a:t>6331 Sayılı İSG Kanunu</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En Önemli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1" i="1" dirty="0" smtClean="0">
                          <a:effectLst/>
                          <a:latin typeface="Calibri" pitchFamily="34" charset="0"/>
                          <a:ea typeface="Times New Roman"/>
                          <a:cs typeface="Calibri" pitchFamily="34" charset="0"/>
                        </a:rPr>
                        <a:t>İSG Risk Değerlendirmesi Yönetmeliği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ea typeface="Times New Roman"/>
                          <a:cs typeface="Calibri" pitchFamily="34" charset="0"/>
                        </a:rPr>
                        <a:t>Asıl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65665">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Kanserojen ve Mutajen Maddelerle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65665">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1" i="1" dirty="0" smtClean="0">
                          <a:effectLst/>
                          <a:latin typeface="Calibri" pitchFamily="34" charset="0"/>
                          <a:ea typeface="Times New Roman"/>
                          <a:cs typeface="Calibri" pitchFamily="34" charset="0"/>
                        </a:rPr>
                        <a:t>Kimyasal Maddelerle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 Yapı İşlerinde Sağlık ve Güvenlik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ea typeface="Times New Roman"/>
                          <a:cs typeface="Calibri" pitchFamily="34" charset="0"/>
                        </a:rPr>
                        <a:t>Sağlık ve Güvenlik Dokümanı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1" i="1" dirty="0" smtClean="0">
                          <a:effectLst/>
                          <a:latin typeface="Calibri" pitchFamily="34" charset="0"/>
                          <a:ea typeface="Times New Roman"/>
                          <a:cs typeface="Calibri" pitchFamily="34" charset="0"/>
                        </a:rPr>
                        <a:t>Yeraltı ve Yerüstü Maden İşletmelerinde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ea typeface="Times New Roman"/>
                          <a:cs typeface="Calibri" pitchFamily="34" charset="0"/>
                        </a:rPr>
                        <a:t>Sağlık ve Güvenlik Dokümanı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65665">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i="1" dirty="0" smtClean="0">
                          <a:effectLst/>
                          <a:latin typeface="Calibri" pitchFamily="34" charset="0"/>
                          <a:ea typeface="Times New Roman"/>
                          <a:cs typeface="Calibri" pitchFamily="34" charset="0"/>
                        </a:rPr>
                        <a:t>Patlayıcı Ortamların Tehlikelerinden Çalışanların Korunması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Asbestle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Biyolojik Etkenlere Maruziyet Risklerinin Önlenmesi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Titreşim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11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Gürültü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12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i="1" kern="1200" dirty="0" smtClean="0">
                          <a:solidFill>
                            <a:schemeClr val="tx1"/>
                          </a:solidFill>
                          <a:effectLst/>
                          <a:latin typeface="Calibri" pitchFamily="34" charset="0"/>
                          <a:ea typeface="Times New Roman"/>
                          <a:cs typeface="Calibri" pitchFamily="34" charset="0"/>
                        </a:rPr>
                        <a:t>Ekranlı Araçlarla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3084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MEVZUATTA RİSK DEĞERLENDİRME</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45256344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KİŞİSEL RİSK ALGILAMASINI ETKİLEYEN FAKTÖRLER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504000" indent="-216000">
              <a:spcAft>
                <a:spcPts val="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Riskin korkutuculuk </a:t>
            </a:r>
            <a:r>
              <a:rPr lang="tr-TR" sz="2000" b="1" i="1" dirty="0">
                <a:solidFill>
                  <a:srgbClr val="000000"/>
                </a:solidFill>
                <a:latin typeface="Calibri" pitchFamily="34" charset="0"/>
                <a:cs typeface="Calibri" pitchFamily="34" charset="0"/>
              </a:rPr>
              <a:t>düzeyi</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Riskin </a:t>
            </a:r>
            <a:r>
              <a:rPr lang="tr-TR" sz="2000" b="1" i="1" dirty="0" err="1" smtClean="0">
                <a:solidFill>
                  <a:srgbClr val="000000"/>
                </a:solidFill>
                <a:latin typeface="Calibri" pitchFamily="34" charset="0"/>
                <a:cs typeface="Calibri" pitchFamily="34" charset="0"/>
              </a:rPr>
              <a:t>anlaşılabilirlik</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düzeyi</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Etkilenecek </a:t>
            </a:r>
            <a:r>
              <a:rPr lang="tr-TR" sz="2000" b="1" i="1" dirty="0">
                <a:solidFill>
                  <a:srgbClr val="000000"/>
                </a:solidFill>
                <a:latin typeface="Calibri" pitchFamily="34" charset="0"/>
                <a:cs typeface="Calibri" pitchFamily="34" charset="0"/>
              </a:rPr>
              <a:t>kişi sayısı</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Riskin </a:t>
            </a:r>
            <a:r>
              <a:rPr lang="tr-TR" sz="2000" b="1" i="1" dirty="0">
                <a:solidFill>
                  <a:srgbClr val="000000"/>
                </a:solidFill>
                <a:latin typeface="Calibri" pitchFamily="34" charset="0"/>
                <a:cs typeface="Calibri" pitchFamily="34" charset="0"/>
              </a:rPr>
              <a:t>ne derece eşit dağıldığı</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 </a:t>
            </a:r>
            <a:r>
              <a:rPr lang="tr-TR" sz="2000" b="1" i="1" dirty="0">
                <a:solidFill>
                  <a:srgbClr val="000000"/>
                </a:solidFill>
                <a:latin typeface="Calibri" pitchFamily="34" charset="0"/>
                <a:cs typeface="Calibri" pitchFamily="34" charset="0"/>
              </a:rPr>
              <a:t>kişinin ne derece önleyebileceği</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Riskin </a:t>
            </a:r>
            <a:r>
              <a:rPr lang="tr-TR" sz="2000" b="1" i="1" dirty="0">
                <a:solidFill>
                  <a:srgbClr val="000000"/>
                </a:solidFill>
                <a:latin typeface="Calibri" pitchFamily="34" charset="0"/>
                <a:cs typeface="Calibri" pitchFamily="34" charset="0"/>
              </a:rPr>
              <a:t>kişisel olarak </a:t>
            </a:r>
            <a:r>
              <a:rPr lang="tr-TR" sz="2000" b="1" i="1" dirty="0" smtClean="0">
                <a:solidFill>
                  <a:srgbClr val="000000"/>
                </a:solidFill>
                <a:latin typeface="Calibri" pitchFamily="34" charset="0"/>
                <a:cs typeface="Calibri" pitchFamily="34" charset="0"/>
              </a:rPr>
              <a:t>kabullenilip kabullenilmediği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409058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TOPLUMSAL RİSK ALGILAMASINI ETKİLEYEN FAKTÖR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Felaket potansiyeli </a:t>
            </a:r>
            <a:r>
              <a:rPr lang="tr-TR" sz="1600" i="1" dirty="0" smtClean="0">
                <a:solidFill>
                  <a:srgbClr val="000000"/>
                </a:solidFill>
                <a:latin typeface="Calibri" pitchFamily="34" charset="0"/>
                <a:cs typeface="Calibri" pitchFamily="34" charset="0"/>
              </a:rPr>
              <a:t>(Ölüm </a:t>
            </a:r>
            <a:r>
              <a:rPr lang="tr-TR" sz="1600" i="1" dirty="0">
                <a:solidFill>
                  <a:srgbClr val="000000"/>
                </a:solidFill>
                <a:latin typeface="Calibri" pitchFamily="34" charset="0"/>
                <a:cs typeface="Calibri" pitchFamily="34" charset="0"/>
              </a:rPr>
              <a:t>ve yaralanmaların aynı anda ya da gelişigüzel </a:t>
            </a:r>
            <a:r>
              <a:rPr lang="tr-TR" sz="1600" i="1" dirty="0" smtClean="0">
                <a:solidFill>
                  <a:srgbClr val="000000"/>
                </a:solidFill>
                <a:latin typeface="Calibri" pitchFamily="34" charset="0"/>
                <a:cs typeface="Calibri" pitchFamily="34" charset="0"/>
              </a:rPr>
              <a:t>olması)</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Aşinalık</a:t>
            </a:r>
            <a:r>
              <a:rPr lang="tr-TR" sz="20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(Riskin </a:t>
            </a:r>
            <a:r>
              <a:rPr lang="tr-TR" sz="1600" i="1" dirty="0">
                <a:solidFill>
                  <a:srgbClr val="000000"/>
                </a:solidFill>
                <a:latin typeface="Calibri" pitchFamily="34" charset="0"/>
                <a:cs typeface="Calibri" pitchFamily="34" charset="0"/>
              </a:rPr>
              <a:t>önceden bilinip </a:t>
            </a:r>
            <a:r>
              <a:rPr lang="tr-TR" sz="1600" i="1" dirty="0" smtClean="0">
                <a:solidFill>
                  <a:srgbClr val="000000"/>
                </a:solidFill>
                <a:latin typeface="Calibri" pitchFamily="34" charset="0"/>
                <a:cs typeface="Calibri" pitchFamily="34" charset="0"/>
              </a:rPr>
              <a:t>bilinmediği)</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err="1">
                <a:solidFill>
                  <a:srgbClr val="000000"/>
                </a:solidFill>
                <a:latin typeface="Calibri" pitchFamily="34" charset="0"/>
                <a:cs typeface="Calibri" pitchFamily="34" charset="0"/>
              </a:rPr>
              <a:t>Anlaşılabilirlik</a:t>
            </a:r>
            <a:r>
              <a:rPr lang="tr-TR" sz="20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(Risk </a:t>
            </a:r>
            <a:r>
              <a:rPr lang="tr-TR" sz="1600" i="1" dirty="0">
                <a:solidFill>
                  <a:srgbClr val="000000"/>
                </a:solidFill>
                <a:latin typeface="Calibri" pitchFamily="34" charset="0"/>
                <a:cs typeface="Calibri" pitchFamily="34" charset="0"/>
              </a:rPr>
              <a:t>etki </a:t>
            </a:r>
            <a:r>
              <a:rPr lang="tr-TR" sz="1600" i="1" dirty="0" smtClean="0">
                <a:solidFill>
                  <a:srgbClr val="000000"/>
                </a:solidFill>
                <a:latin typeface="Calibri" pitchFamily="34" charset="0"/>
                <a:cs typeface="Calibri" pitchFamily="34" charset="0"/>
              </a:rPr>
              <a:t>mekanizmasının </a:t>
            </a:r>
            <a:r>
              <a:rPr lang="tr-TR" sz="1600" i="1" dirty="0" err="1" smtClean="0">
                <a:solidFill>
                  <a:srgbClr val="000000"/>
                </a:solidFill>
                <a:latin typeface="Calibri" pitchFamily="34" charset="0"/>
                <a:cs typeface="Calibri" pitchFamily="34" charset="0"/>
              </a:rPr>
              <a:t>anlaşılabilirliği</a:t>
            </a:r>
            <a:r>
              <a:rPr lang="tr-TR" sz="1600" i="1" dirty="0" smtClean="0">
                <a:solidFill>
                  <a:srgbClr val="000000"/>
                </a:solidFill>
                <a:latin typeface="Calibri" pitchFamily="34" charset="0"/>
                <a:cs typeface="Calibri" pitchFamily="34" charset="0"/>
              </a:rPr>
              <a:t>)</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Gönüllü maruziyet </a:t>
            </a:r>
            <a:r>
              <a:rPr lang="tr-TR" sz="1600" i="1" dirty="0" smtClean="0">
                <a:solidFill>
                  <a:srgbClr val="000000"/>
                </a:solidFill>
                <a:latin typeface="Calibri" pitchFamily="34" charset="0"/>
                <a:cs typeface="Calibri" pitchFamily="34" charset="0"/>
              </a:rPr>
              <a:t>(Riskin </a:t>
            </a:r>
            <a:r>
              <a:rPr lang="tr-TR" sz="1600" i="1" dirty="0">
                <a:solidFill>
                  <a:srgbClr val="000000"/>
                </a:solidFill>
                <a:latin typeface="Calibri" pitchFamily="34" charset="0"/>
                <a:cs typeface="Calibri" pitchFamily="34" charset="0"/>
              </a:rPr>
              <a:t>gönüllü olarak alınıp </a:t>
            </a:r>
            <a:r>
              <a:rPr lang="tr-TR" sz="1600" i="1" dirty="0" smtClean="0">
                <a:solidFill>
                  <a:srgbClr val="000000"/>
                </a:solidFill>
                <a:latin typeface="Calibri" pitchFamily="34" charset="0"/>
                <a:cs typeface="Calibri" pitchFamily="34" charset="0"/>
              </a:rPr>
              <a:t>alınmadığı)</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Çocuklar üzerindeki etkisi </a:t>
            </a:r>
            <a:r>
              <a:rPr lang="tr-TR" sz="1600" i="1" dirty="0" smtClean="0">
                <a:solidFill>
                  <a:srgbClr val="000000"/>
                </a:solidFill>
                <a:latin typeface="Calibri" pitchFamily="34" charset="0"/>
                <a:cs typeface="Calibri" pitchFamily="34" charset="0"/>
              </a:rPr>
              <a:t>(Çocukları </a:t>
            </a:r>
            <a:r>
              <a:rPr lang="tr-TR" sz="1600" i="1" dirty="0">
                <a:solidFill>
                  <a:srgbClr val="000000"/>
                </a:solidFill>
                <a:latin typeface="Calibri" pitchFamily="34" charset="0"/>
                <a:cs typeface="Calibri" pitchFamily="34" charset="0"/>
              </a:rPr>
              <a:t>ne şekilde </a:t>
            </a:r>
            <a:r>
              <a:rPr lang="tr-TR" sz="1600" i="1" dirty="0" smtClean="0">
                <a:solidFill>
                  <a:srgbClr val="000000"/>
                </a:solidFill>
                <a:latin typeface="Calibri" pitchFamily="34" charset="0"/>
                <a:cs typeface="Calibri" pitchFamily="34" charset="0"/>
              </a:rPr>
              <a:t>etkilediği)</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Etkinin hızı </a:t>
            </a:r>
            <a:r>
              <a:rPr lang="tr-TR" sz="1600" i="1" dirty="0" smtClean="0">
                <a:solidFill>
                  <a:srgbClr val="000000"/>
                </a:solidFill>
                <a:latin typeface="Calibri" pitchFamily="34" charset="0"/>
                <a:cs typeface="Calibri" pitchFamily="34" charset="0"/>
              </a:rPr>
              <a:t>(Hemen </a:t>
            </a:r>
            <a:r>
              <a:rPr lang="tr-TR" sz="1600" i="1" dirty="0">
                <a:solidFill>
                  <a:srgbClr val="000000"/>
                </a:solidFill>
                <a:latin typeface="Calibri" pitchFamily="34" charset="0"/>
                <a:cs typeface="Calibri" pitchFamily="34" charset="0"/>
              </a:rPr>
              <a:t>etki ya da zamana yayılmış </a:t>
            </a:r>
            <a:r>
              <a:rPr lang="tr-TR" sz="1600" i="1" dirty="0" smtClean="0">
                <a:solidFill>
                  <a:srgbClr val="000000"/>
                </a:solidFill>
                <a:latin typeface="Calibri" pitchFamily="34" charset="0"/>
                <a:cs typeface="Calibri" pitchFamily="34" charset="0"/>
              </a:rPr>
              <a:t>etki)</a:t>
            </a: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Mağdur tanımı </a:t>
            </a:r>
            <a:r>
              <a:rPr lang="tr-TR" sz="1600" i="1" dirty="0" smtClean="0">
                <a:solidFill>
                  <a:srgbClr val="000000"/>
                </a:solidFill>
                <a:latin typeface="Calibri" pitchFamily="34" charset="0"/>
                <a:cs typeface="Calibri" pitchFamily="34" charset="0"/>
              </a:rPr>
              <a:t>(Kimler </a:t>
            </a:r>
            <a:r>
              <a:rPr lang="tr-TR" sz="1600" i="1" dirty="0">
                <a:solidFill>
                  <a:srgbClr val="000000"/>
                </a:solidFill>
                <a:latin typeface="Calibri" pitchFamily="34" charset="0"/>
                <a:cs typeface="Calibri" pitchFamily="34" charset="0"/>
              </a:rPr>
              <a:t>nasıl </a:t>
            </a:r>
            <a:r>
              <a:rPr lang="tr-TR" sz="1600" i="1" dirty="0" smtClean="0">
                <a:solidFill>
                  <a:srgbClr val="000000"/>
                </a:solidFill>
                <a:latin typeface="Calibri" pitchFamily="34" charset="0"/>
                <a:cs typeface="Calibri" pitchFamily="34" charset="0"/>
              </a:rPr>
              <a:t>etkilenecektir?)</a:t>
            </a: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Korkutuculuğu</a:t>
            </a:r>
            <a:r>
              <a:rPr lang="tr-TR" sz="2000" i="1" dirty="0">
                <a:solidFill>
                  <a:srgbClr val="000000"/>
                </a:solidFill>
                <a:latin typeface="Calibri" pitchFamily="34" charset="0"/>
                <a:cs typeface="Calibri" pitchFamily="34" charset="0"/>
              </a:rPr>
              <a:t> </a:t>
            </a:r>
            <a:r>
              <a:rPr lang="tr-TR" sz="1600" i="1" dirty="0">
                <a:solidFill>
                  <a:srgbClr val="000000"/>
                </a:solidFill>
                <a:latin typeface="Calibri" pitchFamily="34" charset="0"/>
                <a:cs typeface="Calibri" pitchFamily="34" charset="0"/>
              </a:rPr>
              <a:t>(Şahıslar üzerindeki korkutuculuk seviyesi</a:t>
            </a:r>
            <a:r>
              <a:rPr lang="tr-TR" sz="1600" i="1" dirty="0" smtClean="0">
                <a:solidFill>
                  <a:srgbClr val="000000"/>
                </a:solidFill>
                <a:latin typeface="Calibri" pitchFamily="34" charset="0"/>
                <a:cs typeface="Calibri" pitchFamily="34" charset="0"/>
              </a:rPr>
              <a:t>)</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411347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TOPLUMSAL RİSK ALGILAMASINI ETKİLEYEN FAKTÖR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600"/>
              </a:spcAft>
              <a:buClr>
                <a:srgbClr val="292929"/>
              </a:buClr>
              <a:buFont typeface="Wingdings" panose="05000000000000000000" pitchFamily="2" charset="2"/>
              <a:buChar char="ü"/>
              <a:defRPr/>
            </a:pPr>
            <a:r>
              <a:rPr lang="tr-TR" sz="2000" b="1" i="1" dirty="0" smtClean="0">
                <a:solidFill>
                  <a:srgbClr val="000000"/>
                </a:solidFill>
                <a:latin typeface="Calibri" pitchFamily="34" charset="0"/>
                <a:cs typeface="Calibri" pitchFamily="34" charset="0"/>
              </a:rPr>
              <a:t>Kurumlara </a:t>
            </a:r>
            <a:r>
              <a:rPr lang="tr-TR" sz="2000" b="1" i="1" dirty="0">
                <a:solidFill>
                  <a:srgbClr val="000000"/>
                </a:solidFill>
                <a:latin typeface="Calibri" pitchFamily="34" charset="0"/>
                <a:cs typeface="Calibri" pitchFamily="34" charset="0"/>
              </a:rPr>
              <a:t>güven</a:t>
            </a:r>
            <a:r>
              <a:rPr lang="tr-TR" sz="20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(Kurumlara </a:t>
            </a:r>
            <a:r>
              <a:rPr lang="tr-TR" sz="1600" i="1" dirty="0">
                <a:solidFill>
                  <a:srgbClr val="000000"/>
                </a:solidFill>
                <a:latin typeface="Calibri" pitchFamily="34" charset="0"/>
                <a:cs typeface="Calibri" pitchFamily="34" charset="0"/>
              </a:rPr>
              <a:t>olan güven </a:t>
            </a:r>
            <a:r>
              <a:rPr lang="tr-TR" sz="1600" i="1" dirty="0" smtClean="0">
                <a:solidFill>
                  <a:srgbClr val="000000"/>
                </a:solidFill>
                <a:latin typeface="Calibri" pitchFamily="34" charset="0"/>
                <a:cs typeface="Calibri" pitchFamily="34" charset="0"/>
              </a:rPr>
              <a:t>duygusu)</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Medya ilgisi </a:t>
            </a:r>
            <a:r>
              <a:rPr lang="tr-TR" sz="1600" i="1" dirty="0" smtClean="0">
                <a:solidFill>
                  <a:srgbClr val="000000"/>
                </a:solidFill>
                <a:latin typeface="Calibri" pitchFamily="34" charset="0"/>
                <a:cs typeface="Calibri" pitchFamily="34" charset="0"/>
              </a:rPr>
              <a:t>(Medyanın </a:t>
            </a:r>
            <a:r>
              <a:rPr lang="tr-TR" sz="1600" i="1" dirty="0">
                <a:solidFill>
                  <a:srgbClr val="000000"/>
                </a:solidFill>
                <a:latin typeface="Calibri" pitchFamily="34" charset="0"/>
                <a:cs typeface="Calibri" pitchFamily="34" charset="0"/>
              </a:rPr>
              <a:t>konuya verdiği </a:t>
            </a:r>
            <a:r>
              <a:rPr lang="tr-TR" sz="1600" i="1" dirty="0" smtClean="0">
                <a:solidFill>
                  <a:srgbClr val="000000"/>
                </a:solidFill>
                <a:latin typeface="Calibri" pitchFamily="34" charset="0"/>
                <a:cs typeface="Calibri" pitchFamily="34" charset="0"/>
              </a:rPr>
              <a:t>önem)</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Kaza geçmişi </a:t>
            </a:r>
            <a:r>
              <a:rPr lang="tr-TR" sz="1600" i="1" dirty="0" smtClean="0">
                <a:solidFill>
                  <a:srgbClr val="000000"/>
                </a:solidFill>
                <a:latin typeface="Calibri" pitchFamily="34" charset="0"/>
                <a:cs typeface="Calibri" pitchFamily="34" charset="0"/>
              </a:rPr>
              <a:t>(Geçmişte </a:t>
            </a:r>
            <a:r>
              <a:rPr lang="tr-TR" sz="1600" i="1" dirty="0">
                <a:solidFill>
                  <a:srgbClr val="000000"/>
                </a:solidFill>
                <a:latin typeface="Calibri" pitchFamily="34" charset="0"/>
                <a:cs typeface="Calibri" pitchFamily="34" charset="0"/>
              </a:rPr>
              <a:t>büyük ya da önemli kazalara sebep olup </a:t>
            </a:r>
            <a:r>
              <a:rPr lang="tr-TR" sz="1600" i="1" dirty="0" smtClean="0">
                <a:solidFill>
                  <a:srgbClr val="000000"/>
                </a:solidFill>
                <a:latin typeface="Calibri" pitchFamily="34" charset="0"/>
                <a:cs typeface="Calibri" pitchFamily="34" charset="0"/>
              </a:rPr>
              <a:t>olmadığı)</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Fayda-maliyet dağılımı </a:t>
            </a:r>
            <a:r>
              <a:rPr lang="tr-TR" sz="1600" i="1" dirty="0" smtClean="0">
                <a:solidFill>
                  <a:srgbClr val="000000"/>
                </a:solidFill>
                <a:latin typeface="Calibri" pitchFamily="34" charset="0"/>
                <a:cs typeface="Calibri" pitchFamily="34" charset="0"/>
              </a:rPr>
              <a:t>(Risklerin </a:t>
            </a:r>
            <a:r>
              <a:rPr lang="tr-TR" sz="1600" i="1" dirty="0">
                <a:solidFill>
                  <a:srgbClr val="000000"/>
                </a:solidFill>
                <a:latin typeface="Calibri" pitchFamily="34" charset="0"/>
                <a:cs typeface="Calibri" pitchFamily="34" charset="0"/>
              </a:rPr>
              <a:t>ve alınan önlemlerin fayda-maliyet </a:t>
            </a:r>
            <a:r>
              <a:rPr lang="tr-TR" sz="1600" i="1" dirty="0" smtClean="0">
                <a:solidFill>
                  <a:srgbClr val="000000"/>
                </a:solidFill>
                <a:latin typeface="Calibri" pitchFamily="34" charset="0"/>
                <a:cs typeface="Calibri" pitchFamily="34" charset="0"/>
              </a:rPr>
              <a:t>dağılımı)</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Geri döndürülebilirlik </a:t>
            </a:r>
            <a:r>
              <a:rPr lang="tr-TR" sz="1600" i="1" dirty="0" smtClean="0">
                <a:solidFill>
                  <a:srgbClr val="000000"/>
                </a:solidFill>
                <a:latin typeface="Calibri" pitchFamily="34" charset="0"/>
                <a:cs typeface="Calibri" pitchFamily="34" charset="0"/>
              </a:rPr>
              <a:t>(Etkilenmenin geri döndürülebilir/kalıcı olması)</a:t>
            </a:r>
            <a:endParaRPr lang="tr-TR" sz="16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anose="05000000000000000000" pitchFamily="2" charset="2"/>
              <a:buChar char="ü"/>
              <a:defRPr/>
            </a:pPr>
            <a:r>
              <a:rPr lang="tr-TR" sz="2000" b="1" i="1" dirty="0">
                <a:solidFill>
                  <a:srgbClr val="000000"/>
                </a:solidFill>
                <a:latin typeface="Calibri" pitchFamily="34" charset="0"/>
                <a:cs typeface="Calibri" pitchFamily="34" charset="0"/>
              </a:rPr>
              <a:t>Kaynağı</a:t>
            </a:r>
            <a:r>
              <a:rPr lang="tr-TR" sz="20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(Doğadan mı/insan </a:t>
            </a:r>
            <a:r>
              <a:rPr lang="tr-TR" sz="1600" i="1" dirty="0">
                <a:solidFill>
                  <a:srgbClr val="000000"/>
                </a:solidFill>
                <a:latin typeface="Calibri" pitchFamily="34" charset="0"/>
                <a:cs typeface="Calibri" pitchFamily="34" charset="0"/>
              </a:rPr>
              <a:t>hatasından </a:t>
            </a:r>
            <a:r>
              <a:rPr lang="tr-TR" sz="1600" i="1" dirty="0" smtClean="0">
                <a:solidFill>
                  <a:srgbClr val="000000"/>
                </a:solidFill>
                <a:latin typeface="Calibri" pitchFamily="34" charset="0"/>
                <a:cs typeface="Calibri" pitchFamily="34" charset="0"/>
              </a:rPr>
              <a:t>mı)</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713554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2" name="Dikdörtgen 1"/>
          <p:cNvSpPr/>
          <p:nvPr/>
        </p:nvSpPr>
        <p:spPr bwMode="auto">
          <a:xfrm>
            <a:off x="122955" y="1511649"/>
            <a:ext cx="8890484" cy="4845133"/>
          </a:xfrm>
          <a:prstGeom prst="rect">
            <a:avLst/>
          </a:prstGeom>
          <a:solidFill>
            <a:schemeClr val="bg1">
              <a:lumMod val="95000"/>
              <a:alpha val="88000"/>
            </a:schemeClr>
          </a:solidFill>
          <a:ln w="50800" cmpd="dbl">
            <a:solidFill>
              <a:schemeClr val="bg2"/>
            </a:solidFill>
            <a:prstDash val="solid"/>
            <a:round/>
            <a:headEnd/>
            <a:tailEnd/>
          </a:ln>
        </p:spPr>
        <p:txBody>
          <a:bodyPr rtlCol="0" anchor="ctr"/>
          <a:lstStyle/>
          <a:p>
            <a:pPr algn="ctr"/>
            <a:endParaRPr lang="tr-TR" dirty="0">
              <a:solidFill>
                <a:srgbClr val="000000"/>
              </a:solidFill>
            </a:endParaRPr>
          </a:p>
        </p:txBody>
      </p:sp>
      <p:sp>
        <p:nvSpPr>
          <p:cNvPr id="14" name="Line 11"/>
          <p:cNvSpPr>
            <a:spLocks noChangeShapeType="1"/>
          </p:cNvSpPr>
          <p:nvPr/>
        </p:nvSpPr>
        <p:spPr bwMode="auto">
          <a:xfrm>
            <a:off x="1543500" y="2082037"/>
            <a:ext cx="0" cy="3790950"/>
          </a:xfrm>
          <a:prstGeom prst="line">
            <a:avLst/>
          </a:prstGeom>
          <a:noFill/>
          <a:ln w="53975">
            <a:solidFill>
              <a:sysClr val="window" lastClr="FFFFFF">
                <a:lumMod val="50000"/>
              </a:sysClr>
            </a:solidFill>
            <a:round/>
            <a:headEnd type="stealth"/>
            <a:tailEnd type="none"/>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15" name="Line 12"/>
          <p:cNvSpPr>
            <a:spLocks noChangeShapeType="1"/>
          </p:cNvSpPr>
          <p:nvPr/>
        </p:nvSpPr>
        <p:spPr bwMode="auto">
          <a:xfrm>
            <a:off x="1530799" y="5841237"/>
            <a:ext cx="6588000" cy="0"/>
          </a:xfrm>
          <a:prstGeom prst="line">
            <a:avLst/>
          </a:prstGeom>
          <a:noFill/>
          <a:ln w="53975">
            <a:solidFill>
              <a:sysClr val="window" lastClr="FFFFFF">
                <a:lumMod val="50000"/>
              </a:sysClr>
            </a:solidFill>
            <a:round/>
            <a:headEnd/>
            <a:tailEnd type="stealth"/>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16" name="Rectangle 13"/>
          <p:cNvSpPr>
            <a:spLocks noChangeArrowheads="1"/>
          </p:cNvSpPr>
          <p:nvPr/>
        </p:nvSpPr>
        <p:spPr bwMode="auto">
          <a:xfrm>
            <a:off x="8087794" y="5633274"/>
            <a:ext cx="913328" cy="397545"/>
          </a:xfrm>
          <a:prstGeom prst="rect">
            <a:avLst/>
          </a:prstGeom>
          <a:noFill/>
          <a:ln w="12700">
            <a:noFill/>
            <a:miter lim="800000"/>
            <a:headEnd/>
            <a:tailEnd/>
          </a:ln>
          <a:effectLst/>
        </p:spPr>
        <p:txBody>
          <a:bodyPr wrap="none" lIns="90488" tIns="44450" rIns="90488" bIns="44450">
            <a:spAutoFit/>
          </a:bodyPr>
          <a:lstStyle/>
          <a:p>
            <a:pPr>
              <a:defRPr/>
            </a:pPr>
            <a:r>
              <a:rPr lang="tr-TR" sz="2000" b="1" i="1" dirty="0">
                <a:solidFill>
                  <a:prstClr val="black"/>
                </a:solidFill>
                <a:latin typeface="Calibri" pitchFamily="34" charset="0"/>
                <a:ea typeface="MS PGothic" pitchFamily="34" charset="-128"/>
                <a:cs typeface="Calibri" pitchFamily="34" charset="0"/>
              </a:rPr>
              <a:t>Zaman</a:t>
            </a:r>
            <a:endParaRPr lang="en-US" sz="2000" b="1" i="1" dirty="0">
              <a:solidFill>
                <a:prstClr val="black"/>
              </a:solidFill>
              <a:latin typeface="Calibri" pitchFamily="34" charset="0"/>
              <a:ea typeface="MS PGothic" pitchFamily="34" charset="-128"/>
              <a:cs typeface="Calibri" pitchFamily="34" charset="0"/>
            </a:endParaRPr>
          </a:p>
        </p:txBody>
      </p:sp>
      <p:sp>
        <p:nvSpPr>
          <p:cNvPr id="27" name="Rectangle 14"/>
          <p:cNvSpPr>
            <a:spLocks noChangeArrowheads="1"/>
          </p:cNvSpPr>
          <p:nvPr/>
        </p:nvSpPr>
        <p:spPr bwMode="auto">
          <a:xfrm>
            <a:off x="273137" y="1732117"/>
            <a:ext cx="3277585" cy="397545"/>
          </a:xfrm>
          <a:prstGeom prst="rect">
            <a:avLst/>
          </a:prstGeom>
          <a:noFill/>
          <a:ln w="12700">
            <a:noFill/>
            <a:miter lim="800000"/>
            <a:headEnd/>
            <a:tailEnd/>
          </a:ln>
          <a:effectLst/>
        </p:spPr>
        <p:txBody>
          <a:bodyPr wrap="square" lIns="90488" tIns="44450" rIns="90488" bIns="44450">
            <a:spAutoFit/>
          </a:bodyPr>
          <a:lstStyle/>
          <a:p>
            <a:pPr algn="ctr">
              <a:defRPr/>
            </a:pPr>
            <a:r>
              <a:rPr lang="en-US" sz="2000" b="1" i="1" dirty="0">
                <a:solidFill>
                  <a:prstClr val="black"/>
                </a:solidFill>
                <a:latin typeface="Calibri" pitchFamily="34" charset="0"/>
                <a:ea typeface="MS PGothic" pitchFamily="34" charset="-128"/>
                <a:cs typeface="Calibri" pitchFamily="34" charset="0"/>
              </a:rPr>
              <a:t>Risk</a:t>
            </a:r>
            <a:r>
              <a:rPr lang="tr-TR" sz="2000" b="1" i="1" dirty="0">
                <a:solidFill>
                  <a:prstClr val="black"/>
                </a:solidFill>
                <a:latin typeface="Calibri" pitchFamily="34" charset="0"/>
                <a:ea typeface="MS PGothic" pitchFamily="34" charset="-128"/>
                <a:cs typeface="Calibri" pitchFamily="34" charset="0"/>
              </a:rPr>
              <a:t> </a:t>
            </a:r>
            <a:r>
              <a:rPr lang="tr-TR" sz="2000" b="1" i="1" dirty="0" smtClean="0">
                <a:solidFill>
                  <a:prstClr val="black"/>
                </a:solidFill>
                <a:latin typeface="Calibri" pitchFamily="34" charset="0"/>
                <a:ea typeface="MS PGothic" pitchFamily="34" charset="-128"/>
                <a:cs typeface="Calibri" pitchFamily="34" charset="0"/>
              </a:rPr>
              <a:t>Algılama (Önem) Düzeyi </a:t>
            </a:r>
            <a:endParaRPr lang="en-US" sz="2000" b="1" i="1" dirty="0">
              <a:solidFill>
                <a:prstClr val="black"/>
              </a:solidFill>
              <a:latin typeface="Calibri" pitchFamily="34" charset="0"/>
              <a:ea typeface="MS PGothic" pitchFamily="34" charset="-128"/>
              <a:cs typeface="Calibri" pitchFamily="34" charset="0"/>
            </a:endParaRPr>
          </a:p>
        </p:txBody>
      </p:sp>
      <p:sp>
        <p:nvSpPr>
          <p:cNvPr id="28" name="Arc 15"/>
          <p:cNvSpPr>
            <a:spLocks/>
          </p:cNvSpPr>
          <p:nvPr/>
        </p:nvSpPr>
        <p:spPr bwMode="auto">
          <a:xfrm rot="10800000">
            <a:off x="1553275" y="4777612"/>
            <a:ext cx="2081213" cy="581025"/>
          </a:xfrm>
          <a:custGeom>
            <a:avLst/>
            <a:gdLst>
              <a:gd name="T0" fmla="*/ 0 w 21600"/>
              <a:gd name="T1" fmla="*/ 0 h 21600"/>
              <a:gd name="T2" fmla="*/ 200529979 w 21600"/>
              <a:gd name="T3" fmla="*/ 15629169 h 21600"/>
              <a:gd name="T4" fmla="*/ 0 w 21600"/>
              <a:gd name="T5" fmla="*/ 156291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29" name="Line 12"/>
          <p:cNvSpPr>
            <a:spLocks noChangeShapeType="1"/>
          </p:cNvSpPr>
          <p:nvPr/>
        </p:nvSpPr>
        <p:spPr bwMode="auto">
          <a:xfrm flipV="1">
            <a:off x="3613342" y="2675762"/>
            <a:ext cx="0" cy="270819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30" name="Arc 13"/>
          <p:cNvSpPr>
            <a:spLocks/>
          </p:cNvSpPr>
          <p:nvPr/>
        </p:nvSpPr>
        <p:spPr bwMode="auto">
          <a:xfrm rot="10800000">
            <a:off x="3615486" y="2692032"/>
            <a:ext cx="3452764" cy="2757093"/>
          </a:xfrm>
          <a:custGeom>
            <a:avLst/>
            <a:gdLst>
              <a:gd name="T0" fmla="*/ 0 w 21600"/>
              <a:gd name="T1" fmla="*/ 0 h 21600"/>
              <a:gd name="T2" fmla="*/ 253 w 21600"/>
              <a:gd name="T3" fmla="*/ 124 h 21600"/>
              <a:gd name="T4" fmla="*/ 0 w 21600"/>
              <a:gd name="T5" fmla="*/ 1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31" name="Rectangle 11"/>
          <p:cNvSpPr>
            <a:spLocks noChangeArrowheads="1"/>
          </p:cNvSpPr>
          <p:nvPr/>
        </p:nvSpPr>
        <p:spPr bwMode="auto">
          <a:xfrm>
            <a:off x="2911332" y="2340737"/>
            <a:ext cx="1410543" cy="397545"/>
          </a:xfrm>
          <a:prstGeom prst="rect">
            <a:avLst/>
          </a:prstGeom>
          <a:noFill/>
          <a:ln w="12700">
            <a:noFill/>
            <a:miter lim="800000"/>
            <a:headEnd/>
            <a:tailEnd/>
          </a:ln>
          <a:effectLst/>
        </p:spPr>
        <p:txBody>
          <a:bodyPr wrap="square" lIns="90488" tIns="44450" rIns="90488" bIns="44450">
            <a:spAutoFit/>
          </a:bodyPr>
          <a:lstStyle/>
          <a:p>
            <a:pPr algn="r"/>
            <a:r>
              <a:rPr lang="tr-TR" sz="2000" b="1" i="1" dirty="0">
                <a:solidFill>
                  <a:srgbClr val="C00000"/>
                </a:solidFill>
                <a:latin typeface="Calibri" pitchFamily="34" charset="0"/>
                <a:ea typeface="MS PGothic" pitchFamily="34" charset="-128"/>
                <a:cs typeface="Calibri" pitchFamily="34" charset="0"/>
              </a:rPr>
              <a:t>Ciddi </a:t>
            </a:r>
            <a:r>
              <a:rPr lang="tr-TR" sz="2000" b="1" i="1" dirty="0" smtClean="0">
                <a:solidFill>
                  <a:srgbClr val="C00000"/>
                </a:solidFill>
                <a:latin typeface="Calibri" pitchFamily="34" charset="0"/>
                <a:ea typeface="MS PGothic" pitchFamily="34" charset="-128"/>
                <a:cs typeface="Calibri" pitchFamily="34" charset="0"/>
              </a:rPr>
              <a:t>Kaza</a:t>
            </a:r>
          </a:p>
        </p:txBody>
      </p:sp>
      <p:sp>
        <p:nvSpPr>
          <p:cNvPr id="4" name="Oval 3"/>
          <p:cNvSpPr>
            <a:spLocks noChangeAspect="1"/>
          </p:cNvSpPr>
          <p:nvPr/>
        </p:nvSpPr>
        <p:spPr bwMode="auto">
          <a:xfrm>
            <a:off x="1344674" y="4622559"/>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17" name="Dikdörtgen 16"/>
          <p:cNvSpPr/>
          <p:nvPr/>
        </p:nvSpPr>
        <p:spPr>
          <a:xfrm>
            <a:off x="329106" y="4438024"/>
            <a:ext cx="1208290" cy="738664"/>
          </a:xfrm>
          <a:prstGeom prst="rect">
            <a:avLst/>
          </a:prstGeom>
        </p:spPr>
        <p:txBody>
          <a:bodyPr wrap="square">
            <a:spAutoFit/>
          </a:bodyPr>
          <a:lstStyle/>
          <a:p>
            <a:pPr algn="ctr"/>
            <a:r>
              <a:rPr lang="tr-TR" sz="1400" i="1" dirty="0">
                <a:solidFill>
                  <a:srgbClr val="000000"/>
                </a:solidFill>
                <a:latin typeface="Calibri" pitchFamily="34" charset="0"/>
                <a:cs typeface="Calibri" pitchFamily="34" charset="0"/>
              </a:rPr>
              <a:t>İlk </a:t>
            </a:r>
            <a:r>
              <a:rPr lang="tr-TR" sz="1400" i="1" dirty="0" smtClean="0">
                <a:solidFill>
                  <a:srgbClr val="000000"/>
                </a:solidFill>
                <a:latin typeface="Calibri" pitchFamily="34" charset="0"/>
                <a:cs typeface="Calibri" pitchFamily="34" charset="0"/>
              </a:rPr>
              <a:t>Risk </a:t>
            </a:r>
          </a:p>
          <a:p>
            <a:pPr algn="ctr"/>
            <a:r>
              <a:rPr lang="tr-TR" sz="1400" i="1" dirty="0" smtClean="0">
                <a:solidFill>
                  <a:srgbClr val="000000"/>
                </a:solidFill>
                <a:latin typeface="Calibri" pitchFamily="34" charset="0"/>
                <a:cs typeface="Calibri" pitchFamily="34" charset="0"/>
              </a:rPr>
              <a:t>Belirleme Noktası</a:t>
            </a:r>
            <a:endParaRPr lang="tr-TR" sz="1400" i="1" dirty="0">
              <a:solidFill>
                <a:srgbClr val="000000"/>
              </a:solidFill>
              <a:latin typeface="Calibri" pitchFamily="34" charset="0"/>
              <a:cs typeface="Calibri" pitchFamily="34" charset="0"/>
            </a:endParaRPr>
          </a:p>
        </p:txBody>
      </p:sp>
      <p:sp>
        <p:nvSpPr>
          <p:cNvPr id="19" name="Rectangle 11"/>
          <p:cNvSpPr>
            <a:spLocks noChangeArrowheads="1"/>
          </p:cNvSpPr>
          <p:nvPr/>
        </p:nvSpPr>
        <p:spPr bwMode="auto">
          <a:xfrm>
            <a:off x="4232193" y="2403280"/>
            <a:ext cx="4768928" cy="307777"/>
          </a:xfrm>
          <a:prstGeom prst="rect">
            <a:avLst/>
          </a:prstGeom>
        </p:spPr>
        <p:txBody>
          <a:bodyPr wrap="square">
            <a:spAutoFit/>
          </a:bodyPr>
          <a:lstStyle/>
          <a:p>
            <a:r>
              <a:rPr lang="tr-TR" sz="1400" i="1" dirty="0" smtClean="0">
                <a:solidFill>
                  <a:srgbClr val="000000"/>
                </a:solidFill>
                <a:latin typeface="Calibri" pitchFamily="34" charset="0"/>
                <a:cs typeface="Calibri" pitchFamily="34" charset="0"/>
              </a:rPr>
              <a:t>(Risk </a:t>
            </a:r>
            <a:r>
              <a:rPr lang="tr-TR" sz="1400" i="1" dirty="0">
                <a:solidFill>
                  <a:srgbClr val="000000"/>
                </a:solidFill>
                <a:latin typeface="Calibri" pitchFamily="34" charset="0"/>
                <a:cs typeface="Calibri" pitchFamily="34" charset="0"/>
              </a:rPr>
              <a:t>Algılama Seviyesinde </a:t>
            </a:r>
            <a:r>
              <a:rPr lang="tr-TR" sz="1400" i="1" dirty="0" smtClean="0">
                <a:solidFill>
                  <a:srgbClr val="000000"/>
                </a:solidFill>
                <a:latin typeface="Calibri" pitchFamily="34" charset="0"/>
                <a:cs typeface="Calibri" pitchFamily="34" charset="0"/>
              </a:rPr>
              <a:t>Artış/Kazanın ciddiyetiyle orantılı)</a:t>
            </a:r>
          </a:p>
        </p:txBody>
      </p:sp>
      <p:sp>
        <p:nvSpPr>
          <p:cNvPr id="20" name="Dikdörtgen 19"/>
          <p:cNvSpPr/>
          <p:nvPr/>
        </p:nvSpPr>
        <p:spPr>
          <a:xfrm>
            <a:off x="6852025" y="5259191"/>
            <a:ext cx="1683497" cy="307777"/>
          </a:xfrm>
          <a:prstGeom prst="rect">
            <a:avLst/>
          </a:prstGeom>
        </p:spPr>
        <p:txBody>
          <a:bodyPr wrap="square">
            <a:spAutoFit/>
          </a:bodyPr>
          <a:lstStyle/>
          <a:p>
            <a:pPr algn="ctr"/>
            <a:r>
              <a:rPr lang="tr-TR" sz="1400" i="1" dirty="0" smtClean="0">
                <a:solidFill>
                  <a:srgbClr val="000000"/>
                </a:solidFill>
                <a:latin typeface="Calibri" pitchFamily="34" charset="0"/>
                <a:cs typeface="Calibri" pitchFamily="34" charset="0"/>
              </a:rPr>
              <a:t>Zamanla Düşüş</a:t>
            </a:r>
            <a:endParaRPr lang="tr-TR" sz="1400" i="1" dirty="0">
              <a:solidFill>
                <a:srgbClr val="000000"/>
              </a:solidFill>
              <a:latin typeface="Calibri" pitchFamily="34" charset="0"/>
              <a:cs typeface="Calibri" pitchFamily="34" charset="0"/>
            </a:endParaRPr>
          </a:p>
        </p:txBody>
      </p:sp>
      <p:sp>
        <p:nvSpPr>
          <p:cNvPr id="21" name="Dikdörtgen 20"/>
          <p:cNvSpPr/>
          <p:nvPr/>
        </p:nvSpPr>
        <p:spPr>
          <a:xfrm>
            <a:off x="1818035" y="5335595"/>
            <a:ext cx="3334989" cy="523220"/>
          </a:xfrm>
          <a:prstGeom prst="rect">
            <a:avLst/>
          </a:prstGeom>
        </p:spPr>
        <p:txBody>
          <a:bodyPr wrap="square">
            <a:spAutoFit/>
          </a:bodyPr>
          <a:lstStyle/>
          <a:p>
            <a:pPr algn="ctr"/>
            <a:r>
              <a:rPr lang="tr-TR" sz="1400" b="1" i="1" dirty="0" smtClean="0">
                <a:solidFill>
                  <a:srgbClr val="000000"/>
                </a:solidFill>
                <a:latin typeface="Calibri" pitchFamily="34" charset="0"/>
                <a:cs typeface="Calibri" pitchFamily="34" charset="0"/>
              </a:rPr>
              <a:t>Tehlikenin Kanıksanmasına </a:t>
            </a:r>
          </a:p>
          <a:p>
            <a:pPr algn="ctr"/>
            <a:r>
              <a:rPr lang="tr-TR" sz="1400" i="1" dirty="0" smtClean="0">
                <a:solidFill>
                  <a:srgbClr val="000000"/>
                </a:solidFill>
                <a:latin typeface="Calibri" pitchFamily="34" charset="0"/>
                <a:cs typeface="Calibri" pitchFamily="34" charset="0"/>
              </a:rPr>
              <a:t>(Sistem Körlüğüne) Bağlı Zamanla Düşüş</a:t>
            </a:r>
            <a:r>
              <a:rPr lang="tr-TR" sz="1400" i="1" dirty="0">
                <a:solidFill>
                  <a:srgbClr val="000000"/>
                </a:solidFill>
                <a:latin typeface="Calibri" pitchFamily="34" charset="0"/>
                <a:cs typeface="Calibri" pitchFamily="34" charset="0"/>
              </a:rPr>
              <a:t>)</a:t>
            </a:r>
          </a:p>
        </p:txBody>
      </p:sp>
      <p:sp>
        <p:nvSpPr>
          <p:cNvPr id="24" name="Rectangle 11"/>
          <p:cNvSpPr>
            <a:spLocks noChangeArrowheads="1"/>
          </p:cNvSpPr>
          <p:nvPr/>
        </p:nvSpPr>
        <p:spPr bwMode="gray">
          <a:xfrm>
            <a:off x="694514" y="971192"/>
            <a:ext cx="8306607"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ALGILAMASINI ETKİLEYEN ZAMAN FAKTÖRÜ</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41" name="Dikdörtgen 40"/>
          <p:cNvSpPr/>
          <p:nvPr/>
        </p:nvSpPr>
        <p:spPr>
          <a:xfrm>
            <a:off x="1471648" y="3520141"/>
            <a:ext cx="1422142" cy="307777"/>
          </a:xfrm>
          <a:prstGeom prst="rect">
            <a:avLst/>
          </a:prstGeom>
        </p:spPr>
        <p:txBody>
          <a:bodyPr wrap="square">
            <a:spAutoFit/>
          </a:bodyPr>
          <a:lstStyle/>
          <a:p>
            <a:pPr algn="r"/>
            <a:r>
              <a:rPr lang="tr-TR" sz="1400" b="1" i="1" dirty="0" smtClean="0">
                <a:solidFill>
                  <a:srgbClr val="000000"/>
                </a:solidFill>
                <a:latin typeface="Calibri" pitchFamily="34" charset="0"/>
                <a:cs typeface="Calibri" pitchFamily="34" charset="0"/>
              </a:rPr>
              <a:t>Sürekli Eğitim</a:t>
            </a:r>
            <a:endParaRPr lang="tr-TR" sz="1400" b="1" i="1" dirty="0">
              <a:solidFill>
                <a:srgbClr val="000000"/>
              </a:solidFill>
              <a:latin typeface="Calibri" pitchFamily="34" charset="0"/>
              <a:cs typeface="Calibri" pitchFamily="34" charset="0"/>
            </a:endParaRPr>
          </a:p>
        </p:txBody>
      </p:sp>
      <p:sp>
        <p:nvSpPr>
          <p:cNvPr id="42" name="Oval 41"/>
          <p:cNvSpPr>
            <a:spLocks noChangeAspect="1"/>
          </p:cNvSpPr>
          <p:nvPr/>
        </p:nvSpPr>
        <p:spPr bwMode="auto">
          <a:xfrm>
            <a:off x="1339396" y="3454906"/>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pic>
        <p:nvPicPr>
          <p:cNvPr id="40" name="Resim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160" y="926178"/>
            <a:ext cx="428721" cy="425098"/>
          </a:xfrm>
          <a:prstGeom prst="rect">
            <a:avLst/>
          </a:prstGeom>
          <a:effectLst>
            <a:softEdge rad="31750"/>
          </a:effectLst>
        </p:spPr>
      </p:pic>
    </p:spTree>
    <p:extLst>
      <p:ext uri="{BB962C8B-B14F-4D97-AF65-F5344CB8AC3E}">
        <p14:creationId xmlns:p14="http://schemas.microsoft.com/office/powerpoint/2010/main" val="2657463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heel(1)">
                                      <p:cBhvr>
                                        <p:cTn id="47" dur="500"/>
                                        <p:tgtEl>
                                          <p:spTgt spid="42"/>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arn(inVertical)">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4" grpId="0" animBg="1"/>
      <p:bldP spid="17" grpId="0"/>
      <p:bldP spid="19" grpId="0"/>
      <p:bldP spid="20" grpId="0"/>
      <p:bldP spid="21" grpId="0"/>
      <p:bldP spid="41" grpId="0"/>
      <p:bldP spid="4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04275" y="2619375"/>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Riski Derecelendirme (Analiz Etme)</a:t>
            </a:r>
          </a:p>
        </p:txBody>
      </p:sp>
    </p:spTree>
    <p:extLst>
      <p:ext uri="{BB962C8B-B14F-4D97-AF65-F5344CB8AC3E}">
        <p14:creationId xmlns:p14="http://schemas.microsoft.com/office/powerpoint/2010/main" val="251228568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RİSKLERİ ANALİZ ETME / İSG RD Yönetmeliği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5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Toplanan </a:t>
            </a:r>
            <a:r>
              <a:rPr lang="tr-TR" sz="2000" b="1" i="1" dirty="0">
                <a:solidFill>
                  <a:srgbClr val="000000"/>
                </a:solidFill>
                <a:latin typeface="Calibri" pitchFamily="34" charset="0"/>
                <a:cs typeface="Calibri" pitchFamily="34" charset="0"/>
              </a:rPr>
              <a:t>bilgi ve veriler ışığında belirlenen riskler; </a:t>
            </a:r>
            <a:endParaRPr lang="tr-TR" sz="2000" b="1" i="1" dirty="0" smtClean="0">
              <a:solidFill>
                <a:srgbClr val="000000"/>
              </a:solidFill>
              <a:latin typeface="Calibri" pitchFamily="34" charset="0"/>
              <a:cs typeface="Calibri" pitchFamily="34" charset="0"/>
            </a:endParaRP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İşyerinin faaliyetine ilişkin özellikleri,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İşyerindeki tehlike veya risklerin nitelikleri,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İşyerinin kısıtları (imkanları),</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Ulusal veya uluslararası standartlar,</a:t>
            </a:r>
          </a:p>
          <a:p>
            <a:pPr>
              <a:spcAft>
                <a:spcPts val="0"/>
              </a:spcAft>
              <a:buClr>
                <a:srgbClr val="292929"/>
              </a:buClr>
              <a:defRPr/>
            </a:pPr>
            <a:r>
              <a:rPr lang="tr-TR" sz="2000" b="1" i="1" dirty="0" smtClean="0">
                <a:solidFill>
                  <a:srgbClr val="000000"/>
                </a:solidFill>
                <a:latin typeface="Calibri" pitchFamily="34" charset="0"/>
                <a:cs typeface="Calibri" pitchFamily="34" charset="0"/>
              </a:rPr>
              <a:t>    </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………….esas </a:t>
            </a:r>
            <a:r>
              <a:rPr lang="tr-TR" sz="2000" b="1" i="1" dirty="0">
                <a:solidFill>
                  <a:srgbClr val="000000"/>
                </a:solidFill>
                <a:latin typeface="Calibri" pitchFamily="34" charset="0"/>
                <a:cs typeface="Calibri" pitchFamily="34" charset="0"/>
              </a:rPr>
              <a:t>alınarak </a:t>
            </a:r>
            <a:r>
              <a:rPr lang="tr-TR" sz="2000" b="1" i="1" dirty="0">
                <a:solidFill>
                  <a:srgbClr val="C00000"/>
                </a:solidFill>
                <a:latin typeface="Calibri" pitchFamily="34" charset="0"/>
                <a:cs typeface="Calibri" pitchFamily="34" charset="0"/>
              </a:rPr>
              <a:t>seçilen yöntemlerden biri veya birkaçı</a:t>
            </a:r>
            <a:r>
              <a:rPr lang="tr-TR" sz="2000" b="1" i="1" dirty="0">
                <a:solidFill>
                  <a:srgbClr val="000000"/>
                </a:solidFill>
                <a:latin typeface="Calibri" pitchFamily="34" charset="0"/>
                <a:cs typeface="Calibri" pitchFamily="34" charset="0"/>
              </a:rPr>
              <a:t> bir arada kullanılarak analiz </a:t>
            </a:r>
            <a:r>
              <a:rPr lang="tr-TR" sz="2000" b="1" i="1" dirty="0" smtClean="0">
                <a:solidFill>
                  <a:srgbClr val="000000"/>
                </a:solidFill>
                <a:latin typeface="Calibri" pitchFamily="34" charset="0"/>
                <a:cs typeface="Calibri" pitchFamily="34" charset="0"/>
              </a:rPr>
              <a:t>edilir.</a:t>
            </a:r>
          </a:p>
          <a:p>
            <a:pPr algn="ctr">
              <a:spcAft>
                <a:spcPts val="0"/>
              </a:spcAft>
              <a:buClr>
                <a:srgbClr val="292929"/>
              </a:buClr>
              <a:defRPr/>
            </a:pPr>
            <a:endParaRPr lang="tr-TR" sz="1200" b="1" i="1" dirty="0">
              <a:solidFill>
                <a:srgbClr val="000000"/>
              </a:solidFill>
              <a:latin typeface="Calibri" pitchFamily="34" charset="0"/>
              <a:cs typeface="Calibri" pitchFamily="34" charset="0"/>
            </a:endParaRPr>
          </a:p>
          <a:p>
            <a:pPr algn="ctr">
              <a:spcAft>
                <a:spcPts val="0"/>
              </a:spcAft>
              <a:buClr>
                <a:srgbClr val="292929"/>
              </a:buClr>
              <a:defRPr/>
            </a:pPr>
            <a:r>
              <a:rPr lang="tr-TR" sz="1600" i="1" dirty="0" smtClean="0">
                <a:solidFill>
                  <a:srgbClr val="000000"/>
                </a:solidFill>
                <a:latin typeface="Calibri" pitchFamily="34" charset="0"/>
                <a:cs typeface="Calibri" pitchFamily="34" charset="0"/>
              </a:rPr>
              <a:t>Bir başka ifadeyle; Yukarıda sayılanlar riskleri </a:t>
            </a:r>
            <a:r>
              <a:rPr lang="tr-TR" sz="1600" i="1" dirty="0">
                <a:solidFill>
                  <a:srgbClr val="000000"/>
                </a:solidFill>
                <a:latin typeface="Calibri" pitchFamily="34" charset="0"/>
                <a:cs typeface="Calibri" pitchFamily="34" charset="0"/>
              </a:rPr>
              <a:t>analiz ederken kullanılacak yöntemi seçerken esas </a:t>
            </a:r>
            <a:r>
              <a:rPr lang="tr-TR" sz="1600" i="1" dirty="0" smtClean="0">
                <a:solidFill>
                  <a:srgbClr val="000000"/>
                </a:solidFill>
                <a:latin typeface="Calibri" pitchFamily="34" charset="0"/>
                <a:cs typeface="Calibri" pitchFamily="34" charset="0"/>
              </a:rPr>
              <a:t>alınacak faktörlerdir.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536315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ANALİZ ETME / İSG RD Yönetmeliği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marL="36000"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Risk analizinin </a:t>
            </a:r>
            <a:r>
              <a:rPr lang="tr-TR" sz="2000" i="1" dirty="0">
                <a:solidFill>
                  <a:srgbClr val="000000"/>
                </a:solidFill>
                <a:latin typeface="Calibri" pitchFamily="34" charset="0"/>
                <a:cs typeface="Calibri" pitchFamily="34" charset="0"/>
              </a:rPr>
              <a:t>ayrı ayrı bölümler için yapılması halinde </a:t>
            </a:r>
            <a:r>
              <a:rPr lang="tr-TR" sz="2000" b="1" i="1" dirty="0">
                <a:solidFill>
                  <a:srgbClr val="000000"/>
                </a:solidFill>
                <a:latin typeface="Calibri" pitchFamily="34" charset="0"/>
                <a:cs typeface="Calibri" pitchFamily="34" charset="0"/>
              </a:rPr>
              <a:t>bölümlerin etkileşimleri de dikkate alınarak </a:t>
            </a:r>
            <a:r>
              <a:rPr lang="tr-TR" sz="2000" i="1" dirty="0">
                <a:solidFill>
                  <a:srgbClr val="000000"/>
                </a:solidFill>
                <a:latin typeface="Calibri" pitchFamily="34" charset="0"/>
                <a:cs typeface="Calibri" pitchFamily="34" charset="0"/>
              </a:rPr>
              <a:t>bir bütün olarak ele alınıp sonuçlandırılır</a:t>
            </a:r>
            <a:r>
              <a:rPr lang="tr-TR" sz="2000"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850633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04275" y="2933700"/>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Riski Değerlendirmesi</a:t>
            </a:r>
          </a:p>
          <a:p>
            <a:pPr marL="36000" algn="ctr"/>
            <a:r>
              <a:rPr lang="tr-TR" sz="40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[KERD ve Kontrol Tedbirlerine Karar Verme]</a:t>
            </a:r>
            <a:endParaRPr lang="tr-TR" sz="40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439271348"/>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RD Yönetmeliği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Analiz </a:t>
            </a:r>
            <a:r>
              <a:rPr lang="tr-TR" sz="2000" i="1" dirty="0">
                <a:solidFill>
                  <a:srgbClr val="000000"/>
                </a:solidFill>
                <a:latin typeface="Calibri" pitchFamily="34" charset="0"/>
                <a:cs typeface="Calibri" pitchFamily="34" charset="0"/>
              </a:rPr>
              <a:t>edilen riskler, kontrol tedbirlerine karar verilmek üzere </a:t>
            </a:r>
            <a:r>
              <a:rPr lang="tr-TR" sz="2000" b="1" i="1" dirty="0">
                <a:solidFill>
                  <a:srgbClr val="000000"/>
                </a:solidFill>
                <a:latin typeface="Calibri" pitchFamily="34" charset="0"/>
                <a:cs typeface="Calibri" pitchFamily="34" charset="0"/>
              </a:rPr>
              <a:t>etkilerinin büyüklüğüne ve önemlerine göre en yüksek risk seviyesine sahip olandan başlanarak sıralanır </a:t>
            </a:r>
            <a:r>
              <a:rPr lang="tr-TR" sz="2000" i="1" dirty="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yazılı hale </a:t>
            </a:r>
            <a:r>
              <a:rPr lang="tr-TR" sz="2000" i="1" dirty="0">
                <a:solidFill>
                  <a:srgbClr val="000000"/>
                </a:solidFill>
                <a:latin typeface="Calibri" pitchFamily="34" charset="0"/>
                <a:cs typeface="Calibri" pitchFamily="34" charset="0"/>
              </a:rPr>
              <a:t>getirilir</a:t>
            </a:r>
            <a:r>
              <a:rPr lang="tr-TR" sz="2000" i="1" dirty="0" smtClean="0">
                <a:solidFill>
                  <a:srgbClr val="000000"/>
                </a:solidFill>
                <a:latin typeface="Calibri" pitchFamily="34" charset="0"/>
                <a:cs typeface="Calibri" pitchFamily="34" charset="0"/>
              </a:rPr>
              <a:t>.</a:t>
            </a:r>
          </a:p>
          <a:p>
            <a:pPr marL="36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36000" algn="ctr">
              <a:spcAft>
                <a:spcPts val="0"/>
              </a:spcAft>
              <a:buClr>
                <a:srgbClr val="292929"/>
              </a:buClr>
              <a:defRPr/>
            </a:pPr>
            <a:r>
              <a:rPr lang="tr-TR" sz="2000" b="1" i="1" dirty="0">
                <a:solidFill>
                  <a:srgbClr val="000000"/>
                </a:solidFill>
                <a:latin typeface="Calibri" pitchFamily="34" charset="0"/>
                <a:cs typeface="Calibri" pitchFamily="34" charset="0"/>
              </a:rPr>
              <a:t>Derecelendirilen risklerin </a:t>
            </a: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seviyelerinin kabul edilebilirliğinin</a:t>
            </a:r>
            <a:r>
              <a:rPr lang="tr-TR" sz="2000" b="1" i="1" dirty="0">
                <a:solidFill>
                  <a:srgbClr val="000000"/>
                </a:solidFill>
                <a:latin typeface="Calibri" pitchFamily="34" charset="0"/>
                <a:cs typeface="Calibri" pitchFamily="34" charset="0"/>
              </a:rPr>
              <a:t> önceden </a:t>
            </a:r>
            <a:r>
              <a:rPr lang="tr-TR" sz="2000" i="1" dirty="0">
                <a:solidFill>
                  <a:schemeClr val="bg1">
                    <a:lumMod val="50000"/>
                  </a:schemeClr>
                </a:solidFill>
                <a:latin typeface="Calibri" pitchFamily="34" charset="0"/>
                <a:cs typeface="Calibri" pitchFamily="34" charset="0"/>
              </a:rPr>
              <a:t>(yasal yükümlülüklere ve işyerinin önleme </a:t>
            </a:r>
            <a:r>
              <a:rPr lang="tr-TR" sz="2000" i="1" dirty="0" smtClean="0">
                <a:solidFill>
                  <a:schemeClr val="bg1">
                    <a:lumMod val="50000"/>
                  </a:schemeClr>
                </a:solidFill>
                <a:latin typeface="Calibri" pitchFamily="34" charset="0"/>
                <a:cs typeface="Calibri" pitchFamily="34" charset="0"/>
              </a:rPr>
              <a:t>politikasına göre) </a:t>
            </a:r>
            <a:r>
              <a:rPr lang="tr-TR" sz="2000" b="1" i="1" dirty="0" smtClean="0">
                <a:solidFill>
                  <a:srgbClr val="000000"/>
                </a:solidFill>
                <a:latin typeface="Calibri" pitchFamily="34" charset="0"/>
                <a:cs typeface="Calibri" pitchFamily="34" charset="0"/>
              </a:rPr>
              <a:t>oluşturulmuş kriterler </a:t>
            </a:r>
            <a:r>
              <a:rPr lang="tr-TR" sz="2000" b="1" i="1" dirty="0">
                <a:solidFill>
                  <a:srgbClr val="000000"/>
                </a:solidFill>
                <a:latin typeface="Calibri" pitchFamily="34" charset="0"/>
                <a:cs typeface="Calibri" pitchFamily="34" charset="0"/>
              </a:rPr>
              <a:t>ile kıyaslaması yapılır.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715786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değerlendirmesi aşamasında, riskin kabul edilebilirliğine karar vermek için, riskin önemi üzerinde kapsamlı olarak karar verilir.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Ancak bu </a:t>
            </a:r>
            <a:r>
              <a:rPr lang="tr-TR" sz="2000" b="1" i="1" dirty="0">
                <a:solidFill>
                  <a:srgbClr val="000000"/>
                </a:solidFill>
                <a:latin typeface="Calibri" pitchFamily="34" charset="0"/>
                <a:cs typeface="Calibri" pitchFamily="34" charset="0"/>
              </a:rPr>
              <a:t>tamamen </a:t>
            </a:r>
            <a:r>
              <a:rPr lang="tr-TR" sz="2000" b="1" i="1" dirty="0">
                <a:solidFill>
                  <a:srgbClr val="C00000"/>
                </a:solidFill>
                <a:latin typeface="Calibri" pitchFamily="34" charset="0"/>
                <a:cs typeface="Calibri" pitchFamily="34" charset="0"/>
              </a:rPr>
              <a:t>yargılara dayanır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graphicFrame>
        <p:nvGraphicFramePr>
          <p:cNvPr id="25" name="Tablo 24"/>
          <p:cNvGraphicFramePr>
            <a:graphicFrameLocks noGrp="1"/>
          </p:cNvGraphicFramePr>
          <p:nvPr>
            <p:extLst>
              <p:ext uri="{D42A27DB-BD31-4B8C-83A1-F6EECF244321}">
                <p14:modId xmlns:p14="http://schemas.microsoft.com/office/powerpoint/2010/main" val="1632414014"/>
              </p:ext>
            </p:extLst>
          </p:nvPr>
        </p:nvGraphicFramePr>
        <p:xfrm>
          <a:off x="5078796" y="4401008"/>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11-20</a:t>
                      </a:r>
                      <a:endParaRPr lang="tr-TR" dirty="0">
                        <a:solidFill>
                          <a:schemeClr val="tx1"/>
                        </a:solidFill>
                      </a:endParaRPr>
                    </a:p>
                  </a:txBody>
                  <a:tcPr>
                    <a:solidFill>
                      <a:srgbClr val="FFC000"/>
                    </a:solidFill>
                  </a:tcPr>
                </a:tc>
                <a:tc>
                  <a:txBody>
                    <a:bodyPr/>
                    <a:lstStyle/>
                    <a:p>
                      <a:r>
                        <a:rPr lang="tr-TR" b="0" dirty="0" smtClean="0">
                          <a:solidFill>
                            <a:schemeClr val="tx1"/>
                          </a:solidFill>
                          <a:latin typeface="Calibri" pitchFamily="34" charset="0"/>
                          <a:cs typeface="Calibri" pitchFamily="34" charset="0"/>
                        </a:rPr>
                        <a:t>Dikkate değer risk</a:t>
                      </a:r>
                      <a:r>
                        <a:rPr lang="tr-TR" dirty="0" smtClean="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26" name="Tablo 25"/>
          <p:cNvGraphicFramePr>
            <a:graphicFrameLocks noGrp="1"/>
          </p:cNvGraphicFramePr>
          <p:nvPr>
            <p:extLst>
              <p:ext uri="{D42A27DB-BD31-4B8C-83A1-F6EECF244321}">
                <p14:modId xmlns:p14="http://schemas.microsoft.com/office/powerpoint/2010/main" val="1908345931"/>
              </p:ext>
            </p:extLst>
          </p:nvPr>
        </p:nvGraphicFramePr>
        <p:xfrm>
          <a:off x="5073349" y="4008937"/>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1-10</a:t>
                      </a:r>
                      <a:endParaRPr lang="tr-TR" dirty="0">
                        <a:solidFill>
                          <a:schemeClr val="tx1"/>
                        </a:solidFill>
                      </a:endParaRPr>
                    </a:p>
                  </a:txBody>
                  <a:tcPr>
                    <a:solidFill>
                      <a:srgbClr val="FFFF00"/>
                    </a:solidFill>
                  </a:tcPr>
                </a:tc>
                <a:tc>
                  <a:txBody>
                    <a:bodyPr/>
                    <a:lstStyle/>
                    <a:p>
                      <a:r>
                        <a:rPr lang="tr-TR" b="0" dirty="0" smtClean="0">
                          <a:solidFill>
                            <a:schemeClr val="tx1"/>
                          </a:solidFill>
                          <a:latin typeface="Calibri" pitchFamily="34" charset="0"/>
                          <a:cs typeface="Calibri" pitchFamily="34" charset="0"/>
                        </a:rPr>
                        <a:t>Kabul edilebilir risk </a:t>
                      </a:r>
                      <a:endParaRPr lang="tr-TR" b="0"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27" name="Tablo 26"/>
          <p:cNvGraphicFramePr>
            <a:graphicFrameLocks noGrp="1"/>
          </p:cNvGraphicFramePr>
          <p:nvPr>
            <p:extLst>
              <p:ext uri="{D42A27DB-BD31-4B8C-83A1-F6EECF244321}">
                <p14:modId xmlns:p14="http://schemas.microsoft.com/office/powerpoint/2010/main" val="460118395"/>
              </p:ext>
            </p:extLst>
          </p:nvPr>
        </p:nvGraphicFramePr>
        <p:xfrm>
          <a:off x="5079677" y="4794996"/>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21-25</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28" name="Yuvarlatılmış Dikdörtgen 27"/>
          <p:cNvSpPr/>
          <p:nvPr/>
        </p:nvSpPr>
        <p:spPr>
          <a:xfrm>
            <a:off x="3219450" y="3990975"/>
            <a:ext cx="1800225" cy="123825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alibri" panose="020F0502020204030204" pitchFamily="34" charset="0"/>
              </a:rPr>
              <a:t>İSG</a:t>
            </a:r>
          </a:p>
          <a:p>
            <a:pPr algn="ctr"/>
            <a:r>
              <a:rPr lang="tr-TR" sz="2400" b="1" dirty="0" smtClean="0">
                <a:latin typeface="Calibri" panose="020F0502020204030204" pitchFamily="34" charset="0"/>
              </a:rPr>
              <a:t>POLİTİKASI</a:t>
            </a:r>
            <a:endParaRPr lang="tr-TR" sz="2400" b="1" dirty="0">
              <a:latin typeface="Calibri" panose="020F0502020204030204" pitchFamily="34" charset="0"/>
            </a:endParaRPr>
          </a:p>
        </p:txBody>
      </p:sp>
    </p:spTree>
    <p:extLst>
      <p:ext uri="{BB962C8B-B14F-4D97-AF65-F5344CB8AC3E}">
        <p14:creationId xmlns:p14="http://schemas.microsoft.com/office/powerpoint/2010/main" val="522496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583988430"/>
              </p:ext>
            </p:extLst>
          </p:nvPr>
        </p:nvGraphicFramePr>
        <p:xfrm>
          <a:off x="60345" y="859933"/>
          <a:ext cx="8933530" cy="5669210"/>
        </p:xfrm>
        <a:graphic>
          <a:graphicData uri="http://schemas.openxmlformats.org/drawingml/2006/table">
            <a:tbl>
              <a:tblPr firstRow="1" firstCol="1" bandRow="1"/>
              <a:tblGrid>
                <a:gridCol w="484822"/>
                <a:gridCol w="8448708"/>
              </a:tblGrid>
              <a:tr h="406892">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KANUN VE YÖNETMELİKLER</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Elle Taşıma İşleri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Ekipmanlarının Kullanımında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Sondajla Maden Çıkarılan İşletmelerde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Büyük Endüstriyel Kazaların Kontrolü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Gebe veya Emziren Kadınların Çalıştırılma Şartlarıyla Emzirme Odaları ve Çocuk Bakım Yurtlarına Dair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Radyasyon Güvenliği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Güvenlik ve Sağlık İşaretleri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20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 İşyeri Bina ve Eklentilerinde Alınacak Sağlık Ve Güvenlik Önlemlerine İlişkin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21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Kişisel Koruyucu Donanımların İşyerlerinde Kullanılması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22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Hekimlerinin Görev, Yetki, Sorumluluk ve Eğitimleri Hakkında Yönetmelik</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23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dirty="0" smtClean="0">
                          <a:effectLst/>
                          <a:latin typeface="Calibri" pitchFamily="34" charset="0"/>
                          <a:ea typeface="Times New Roman"/>
                          <a:cs typeface="Calibri" pitchFamily="34" charset="0"/>
                        </a:rPr>
                        <a:t>İş Sağlığı Hizmetlerine İlişkin 161 Numaralı ILO (Uluslararası Çalışma Örgütü) Sözleşmesi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kern="1200" dirty="0" smtClean="0">
                          <a:solidFill>
                            <a:schemeClr val="tx1"/>
                          </a:solidFill>
                          <a:effectLst/>
                          <a:latin typeface="Calibri" pitchFamily="34" charset="0"/>
                          <a:ea typeface="Times New Roman"/>
                          <a:cs typeface="Calibri" pitchFamily="34" charset="0"/>
                        </a:rPr>
                        <a:t>24</a:t>
                      </a:r>
                      <a:endParaRPr lang="tr-TR" sz="1600" b="0" i="1" kern="1200" dirty="0">
                        <a:solidFill>
                          <a:schemeClr val="tx1"/>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tr-TR" sz="1600" b="1" i="1" kern="1200" dirty="0" smtClean="0">
                          <a:solidFill>
                            <a:schemeClr val="tx1"/>
                          </a:solidFill>
                          <a:effectLst/>
                          <a:latin typeface="Calibri" pitchFamily="34" charset="0"/>
                          <a:ea typeface="Times New Roman"/>
                          <a:cs typeface="Calibri" pitchFamily="34" charset="0"/>
                        </a:rPr>
                        <a:t>Kalite Yönetim Sistemleri (9001, 14001, 18001)</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3084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MEVZUATTA RİSK DEĞERLENDİRME</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702449650"/>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kontrolünde, belirlenen risk için kontrol tedbirlerinin hayata geçirilmesinden sonra tespit edilen yeni risk seviyesi </a:t>
            </a:r>
            <a:r>
              <a:rPr lang="tr-TR" sz="2000" i="1" dirty="0">
                <a:solidFill>
                  <a:srgbClr val="C00000"/>
                </a:solidFill>
                <a:latin typeface="Calibri" pitchFamily="34" charset="0"/>
                <a:cs typeface="Calibri" pitchFamily="34" charset="0"/>
              </a:rPr>
              <a:t>y</a:t>
            </a:r>
            <a:r>
              <a:rPr lang="tr-TR" sz="2000" i="1" dirty="0" smtClean="0">
                <a:solidFill>
                  <a:srgbClr val="C00000"/>
                </a:solidFill>
                <a:latin typeface="Calibri" pitchFamily="34" charset="0"/>
                <a:cs typeface="Calibri" pitchFamily="34" charset="0"/>
              </a:rPr>
              <a:t>asal </a:t>
            </a:r>
            <a:r>
              <a:rPr lang="tr-TR" sz="2000" i="1" dirty="0">
                <a:solidFill>
                  <a:srgbClr val="C00000"/>
                </a:solidFill>
                <a:latin typeface="Calibri" pitchFamily="34" charset="0"/>
                <a:cs typeface="Calibri" pitchFamily="34" charset="0"/>
              </a:rPr>
              <a:t>yükümlülüklere ve işyerinin önleme politikasına uygun, kayıp veya yaralanma oluşturmayacak risk seviyesinin </a:t>
            </a:r>
            <a:r>
              <a:rPr lang="tr-TR" sz="2000" i="1" dirty="0" smtClean="0">
                <a:solidFill>
                  <a:srgbClr val="C00000"/>
                </a:solidFill>
                <a:latin typeface="Calibri" pitchFamily="34" charset="0"/>
                <a:cs typeface="Calibri" pitchFamily="34" charset="0"/>
              </a:rPr>
              <a:t>(KERD) üzerinde </a:t>
            </a:r>
            <a:r>
              <a:rPr lang="tr-TR" sz="2000" i="1" dirty="0">
                <a:solidFill>
                  <a:srgbClr val="000000"/>
                </a:solidFill>
                <a:latin typeface="Calibri" pitchFamily="34" charset="0"/>
                <a:cs typeface="Calibri" pitchFamily="34" charset="0"/>
              </a:rPr>
              <a:t>ise risk kontrol adımları tekrar </a:t>
            </a:r>
            <a:r>
              <a:rPr lang="tr-TR" sz="2000" i="1" dirty="0" smtClean="0">
                <a:solidFill>
                  <a:srgbClr val="000000"/>
                </a:solidFill>
                <a:latin typeface="Calibri" pitchFamily="34" charset="0"/>
                <a:cs typeface="Calibri" pitchFamily="34" charset="0"/>
              </a:rPr>
              <a:t>edilir.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15947657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Line 4"/>
          <p:cNvSpPr>
            <a:spLocks noChangeShapeType="1"/>
          </p:cNvSpPr>
          <p:nvPr/>
        </p:nvSpPr>
        <p:spPr bwMode="auto">
          <a:xfrm>
            <a:off x="4191000" y="2133600"/>
            <a:ext cx="20638" cy="1727200"/>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6627" name="Oval 5"/>
          <p:cNvSpPr>
            <a:spLocks noChangeArrowheads="1"/>
          </p:cNvSpPr>
          <p:nvPr/>
        </p:nvSpPr>
        <p:spPr bwMode="auto">
          <a:xfrm>
            <a:off x="533400" y="1295400"/>
            <a:ext cx="7391400" cy="4876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26628" name="Text Box 6"/>
          <p:cNvSpPr txBox="1">
            <a:spLocks noChangeArrowheads="1"/>
          </p:cNvSpPr>
          <p:nvPr/>
        </p:nvSpPr>
        <p:spPr bwMode="auto">
          <a:xfrm>
            <a:off x="1619250" y="0"/>
            <a:ext cx="579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800" b="1">
                <a:solidFill>
                  <a:srgbClr val="FF0000"/>
                </a:solidFill>
                <a:latin typeface="Comic Sans MS" panose="030F0702030302020204" pitchFamily="66" charset="0"/>
              </a:rPr>
              <a:t>RİSK DEĞERLENDİRMESİ</a:t>
            </a:r>
          </a:p>
          <a:p>
            <a:pPr algn="ctr" eaLnBrk="1" hangingPunct="1"/>
            <a:r>
              <a:rPr lang="tr-TR" altLang="tr-TR" sz="2800" b="1">
                <a:solidFill>
                  <a:srgbClr val="0000FF"/>
                </a:solidFill>
                <a:latin typeface="Comic Sans MS" panose="030F0702030302020204" pitchFamily="66" charset="0"/>
              </a:rPr>
              <a:t>BEŞ temel adımdan oluşur</a:t>
            </a:r>
          </a:p>
        </p:txBody>
      </p:sp>
      <p:sp>
        <p:nvSpPr>
          <p:cNvPr id="88071" name="AutoShape 7"/>
          <p:cNvSpPr>
            <a:spLocks noChangeArrowheads="1"/>
          </p:cNvSpPr>
          <p:nvPr/>
        </p:nvSpPr>
        <p:spPr bwMode="auto">
          <a:xfrm>
            <a:off x="2667000" y="1143000"/>
            <a:ext cx="3048000" cy="914400"/>
          </a:xfrm>
          <a:prstGeom prst="roundRect">
            <a:avLst>
              <a:gd name="adj" fmla="val 16667"/>
            </a:avLst>
          </a:prstGeom>
          <a:solidFill>
            <a:srgbClr val="FFFF0B">
              <a:alpha val="89803"/>
            </a:srgbClr>
          </a:soli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contourClr>
              <a:srgbClr val="FFFF0B"/>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a:solidFill>
                  <a:srgbClr val="FF3300"/>
                </a:solidFill>
                <a:latin typeface="Comic Sans MS" panose="030F0702030302020204" pitchFamily="66" charset="0"/>
              </a:rPr>
              <a:t>1.ADIM</a:t>
            </a:r>
          </a:p>
          <a:p>
            <a:pPr algn="ctr" eaLnBrk="1" hangingPunct="1"/>
            <a:r>
              <a:rPr lang="tr-TR" altLang="tr-TR" b="1">
                <a:solidFill>
                  <a:srgbClr val="000000"/>
                </a:solidFill>
                <a:latin typeface="Comic Sans MS" panose="030F0702030302020204" pitchFamily="66" charset="0"/>
              </a:rPr>
              <a:t>TEHLİKELERİ TANI</a:t>
            </a:r>
          </a:p>
        </p:txBody>
      </p:sp>
      <p:sp>
        <p:nvSpPr>
          <p:cNvPr id="88072" name="AutoShape 8"/>
          <p:cNvSpPr>
            <a:spLocks noChangeArrowheads="1"/>
          </p:cNvSpPr>
          <p:nvPr/>
        </p:nvSpPr>
        <p:spPr bwMode="auto">
          <a:xfrm>
            <a:off x="76200" y="3276600"/>
            <a:ext cx="3048000" cy="914400"/>
          </a:xfrm>
          <a:prstGeom prst="roundRect">
            <a:avLst>
              <a:gd name="adj" fmla="val 16667"/>
            </a:avLst>
          </a:prstGeom>
          <a:solidFill>
            <a:srgbClr val="FFFF0B">
              <a:alpha val="89803"/>
            </a:srgbClr>
          </a:soli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contourClr>
              <a:srgbClr val="FFFF0B"/>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a:solidFill>
                  <a:srgbClr val="FF3300"/>
                </a:solidFill>
                <a:latin typeface="Comic Sans MS" panose="030F0702030302020204" pitchFamily="66" charset="0"/>
              </a:rPr>
              <a:t>5.ADIM</a:t>
            </a:r>
          </a:p>
          <a:p>
            <a:pPr algn="ctr" eaLnBrk="1" hangingPunct="1"/>
            <a:r>
              <a:rPr lang="tr-TR" altLang="tr-TR" b="1">
                <a:solidFill>
                  <a:srgbClr val="000000"/>
                </a:solidFill>
                <a:latin typeface="Comic Sans MS" panose="030F0702030302020204" pitchFamily="66" charset="0"/>
              </a:rPr>
              <a:t>İZLE VE TEKRAR ET</a:t>
            </a:r>
          </a:p>
          <a:p>
            <a:pPr algn="ctr" eaLnBrk="1" hangingPunct="1"/>
            <a:endParaRPr lang="tr-TR" altLang="tr-TR" b="1">
              <a:solidFill>
                <a:srgbClr val="000000"/>
              </a:solidFill>
              <a:latin typeface="Comic Sans MS" panose="030F0702030302020204" pitchFamily="66" charset="0"/>
            </a:endParaRPr>
          </a:p>
        </p:txBody>
      </p:sp>
      <p:sp>
        <p:nvSpPr>
          <p:cNvPr id="88073" name="AutoShape 9"/>
          <p:cNvSpPr>
            <a:spLocks noChangeArrowheads="1"/>
          </p:cNvSpPr>
          <p:nvPr/>
        </p:nvSpPr>
        <p:spPr bwMode="auto">
          <a:xfrm>
            <a:off x="5791200" y="3200400"/>
            <a:ext cx="3048000" cy="914400"/>
          </a:xfrm>
          <a:prstGeom prst="roundRect">
            <a:avLst>
              <a:gd name="adj" fmla="val 16667"/>
            </a:avLst>
          </a:prstGeom>
          <a:solidFill>
            <a:srgbClr val="FFFF0B">
              <a:alpha val="89803"/>
            </a:srgbClr>
          </a:soli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contourClr>
              <a:srgbClr val="FFFF0B"/>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a:solidFill>
                  <a:srgbClr val="FF3300"/>
                </a:solidFill>
                <a:latin typeface="Comic Sans MS" panose="030F0702030302020204" pitchFamily="66" charset="0"/>
              </a:rPr>
              <a:t>2.ADIM</a:t>
            </a:r>
          </a:p>
          <a:p>
            <a:pPr algn="ctr" eaLnBrk="1" hangingPunct="1"/>
            <a:r>
              <a:rPr lang="tr-TR" altLang="tr-TR" b="1">
                <a:solidFill>
                  <a:srgbClr val="000000"/>
                </a:solidFill>
                <a:latin typeface="Comic Sans MS" panose="030F0702030302020204" pitchFamily="66" charset="0"/>
              </a:rPr>
              <a:t>RİSKLERİ </a:t>
            </a:r>
          </a:p>
          <a:p>
            <a:pPr algn="ctr" eaLnBrk="1" hangingPunct="1"/>
            <a:r>
              <a:rPr lang="tr-TR" altLang="tr-TR" b="1">
                <a:solidFill>
                  <a:srgbClr val="000000"/>
                </a:solidFill>
                <a:latin typeface="Comic Sans MS" panose="030F0702030302020204" pitchFamily="66" charset="0"/>
              </a:rPr>
              <a:t>DEĞERLENDİR</a:t>
            </a:r>
          </a:p>
        </p:txBody>
      </p:sp>
      <p:sp>
        <p:nvSpPr>
          <p:cNvPr id="88074" name="AutoShape 10"/>
          <p:cNvSpPr>
            <a:spLocks noChangeArrowheads="1"/>
          </p:cNvSpPr>
          <p:nvPr/>
        </p:nvSpPr>
        <p:spPr bwMode="auto">
          <a:xfrm>
            <a:off x="609600" y="5410200"/>
            <a:ext cx="3170238" cy="914400"/>
          </a:xfrm>
          <a:prstGeom prst="roundRect">
            <a:avLst>
              <a:gd name="adj" fmla="val 16667"/>
            </a:avLst>
          </a:prstGeom>
          <a:solidFill>
            <a:srgbClr val="FFFF0B">
              <a:alpha val="89803"/>
            </a:srgbClr>
          </a:soli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contourClr>
              <a:srgbClr val="FFFF0B"/>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a:solidFill>
                  <a:srgbClr val="FF3300"/>
                </a:solidFill>
                <a:latin typeface="Comic Sans MS" panose="030F0702030302020204" pitchFamily="66" charset="0"/>
              </a:rPr>
              <a:t>4.ADIM</a:t>
            </a:r>
          </a:p>
          <a:p>
            <a:pPr algn="ctr" eaLnBrk="1" hangingPunct="1"/>
            <a:r>
              <a:rPr lang="tr-TR" altLang="tr-TR" sz="1700" b="1">
                <a:solidFill>
                  <a:srgbClr val="000000"/>
                </a:solidFill>
                <a:latin typeface="Comic Sans MS" panose="030F0702030302020204" pitchFamily="66" charset="0"/>
              </a:rPr>
              <a:t>KONTROL TEDBİRLERİNİ </a:t>
            </a:r>
          </a:p>
          <a:p>
            <a:pPr algn="ctr" eaLnBrk="1" hangingPunct="1"/>
            <a:r>
              <a:rPr lang="tr-TR" altLang="tr-TR" sz="1700" b="1">
                <a:solidFill>
                  <a:srgbClr val="000000"/>
                </a:solidFill>
                <a:latin typeface="Comic Sans MS" panose="030F0702030302020204" pitchFamily="66" charset="0"/>
              </a:rPr>
              <a:t>UYGULA</a:t>
            </a:r>
          </a:p>
        </p:txBody>
      </p:sp>
      <p:sp>
        <p:nvSpPr>
          <p:cNvPr id="88075" name="AutoShape 11"/>
          <p:cNvSpPr>
            <a:spLocks noChangeArrowheads="1"/>
          </p:cNvSpPr>
          <p:nvPr/>
        </p:nvSpPr>
        <p:spPr bwMode="auto">
          <a:xfrm>
            <a:off x="4876800" y="5410200"/>
            <a:ext cx="3224213" cy="914400"/>
          </a:xfrm>
          <a:prstGeom prst="roundRect">
            <a:avLst>
              <a:gd name="adj" fmla="val 16667"/>
            </a:avLst>
          </a:prstGeom>
          <a:solidFill>
            <a:srgbClr val="FFFF0B">
              <a:alpha val="89803"/>
            </a:srgbClr>
          </a:solidFill>
          <a:ln w="9525">
            <a:round/>
            <a:headEnd/>
            <a:tailEnd/>
          </a:ln>
          <a:scene3d>
            <a:camera prst="legacyObliqueTopRight"/>
            <a:lightRig rig="legacyFlat3" dir="l"/>
          </a:scene3d>
          <a:sp3d extrusionH="430200" prstMaterial="legacyMatte">
            <a:bevelT w="13500" h="13500" prst="angle"/>
            <a:bevelB w="13500" h="13500" prst="angle"/>
            <a:extrusionClr>
              <a:schemeClr val="tx1"/>
            </a:extrusionClr>
            <a:contourClr>
              <a:srgbClr val="FFFF0B"/>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b="1">
                <a:solidFill>
                  <a:srgbClr val="FF3300"/>
                </a:solidFill>
                <a:latin typeface="Comic Sans MS" panose="030F0702030302020204" pitchFamily="66" charset="0"/>
              </a:rPr>
              <a:t>3.ADIM</a:t>
            </a:r>
          </a:p>
          <a:p>
            <a:pPr algn="ctr" eaLnBrk="1" hangingPunct="1"/>
            <a:r>
              <a:rPr lang="tr-TR" altLang="tr-TR" sz="1700" b="1">
                <a:solidFill>
                  <a:srgbClr val="000000"/>
                </a:solidFill>
                <a:latin typeface="Comic Sans MS" panose="030F0702030302020204" pitchFamily="66" charset="0"/>
              </a:rPr>
              <a:t>KONTROL TEDBİRLERİNİ </a:t>
            </a:r>
          </a:p>
          <a:p>
            <a:pPr algn="ctr" eaLnBrk="1" hangingPunct="1"/>
            <a:r>
              <a:rPr lang="tr-TR" altLang="tr-TR" sz="1700" b="1">
                <a:solidFill>
                  <a:srgbClr val="000000"/>
                </a:solidFill>
                <a:latin typeface="Comic Sans MS" panose="030F0702030302020204" pitchFamily="66" charset="0"/>
              </a:rPr>
              <a:t>BELİRLE</a:t>
            </a:r>
          </a:p>
        </p:txBody>
      </p:sp>
      <p:sp>
        <p:nvSpPr>
          <p:cNvPr id="88076" name="AutoShape 12"/>
          <p:cNvSpPr>
            <a:spLocks noChangeArrowheads="1"/>
          </p:cNvSpPr>
          <p:nvPr/>
        </p:nvSpPr>
        <p:spPr bwMode="auto">
          <a:xfrm rot="-532450">
            <a:off x="7315200" y="4191000"/>
            <a:ext cx="685800" cy="990600"/>
          </a:xfrm>
          <a:prstGeom prst="curvedLeftArrow">
            <a:avLst>
              <a:gd name="adj1" fmla="val 28889"/>
              <a:gd name="adj2" fmla="val 57778"/>
              <a:gd name="adj3" fmla="val 33333"/>
            </a:avLst>
          </a:prstGeom>
          <a:solidFill>
            <a:srgbClr val="00FF00">
              <a:alpha val="89803"/>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8077" name="AutoShape 13"/>
          <p:cNvSpPr>
            <a:spLocks noChangeArrowheads="1"/>
          </p:cNvSpPr>
          <p:nvPr/>
        </p:nvSpPr>
        <p:spPr bwMode="auto">
          <a:xfrm rot="1266120">
            <a:off x="6324600" y="1752600"/>
            <a:ext cx="1447800" cy="685800"/>
          </a:xfrm>
          <a:prstGeom prst="curvedDownArrow">
            <a:avLst>
              <a:gd name="adj1" fmla="val 42222"/>
              <a:gd name="adj2" fmla="val 84444"/>
              <a:gd name="adj3" fmla="val 33333"/>
            </a:avLst>
          </a:prstGeom>
          <a:solidFill>
            <a:srgbClr val="00FF00">
              <a:alpha val="89803"/>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88078" name="AutoShape 14"/>
          <p:cNvSpPr>
            <a:spLocks noChangeArrowheads="1"/>
          </p:cNvSpPr>
          <p:nvPr/>
        </p:nvSpPr>
        <p:spPr bwMode="auto">
          <a:xfrm rot="513232">
            <a:off x="762000" y="1676400"/>
            <a:ext cx="6858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00">
              <a:alpha val="89803"/>
            </a:srgbClr>
          </a:solidFill>
          <a:ln w="9525">
            <a:solidFill>
              <a:schemeClr val="tx1"/>
            </a:solidFill>
            <a:miter lim="800000"/>
            <a:headEnd/>
            <a:tailEnd/>
          </a:ln>
        </p:spPr>
        <p:txBody>
          <a:bodyPr wrap="none" anchor="ctr"/>
          <a:lstStyle/>
          <a:p>
            <a:endParaRPr lang="tr-TR"/>
          </a:p>
        </p:txBody>
      </p:sp>
      <p:sp>
        <p:nvSpPr>
          <p:cNvPr id="88079" name="AutoShape 15"/>
          <p:cNvSpPr>
            <a:spLocks noChangeArrowheads="1"/>
          </p:cNvSpPr>
          <p:nvPr/>
        </p:nvSpPr>
        <p:spPr bwMode="auto">
          <a:xfrm>
            <a:off x="762000" y="4114800"/>
            <a:ext cx="6858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00">
              <a:alpha val="89803"/>
            </a:srgbClr>
          </a:solidFill>
          <a:ln w="9525">
            <a:solidFill>
              <a:schemeClr val="tx1"/>
            </a:solidFill>
            <a:miter lim="800000"/>
            <a:headEnd/>
            <a:tailEnd/>
          </a:ln>
        </p:spPr>
        <p:txBody>
          <a:bodyPr wrap="none" anchor="ctr"/>
          <a:lstStyle/>
          <a:p>
            <a:endParaRPr lang="tr-TR"/>
          </a:p>
        </p:txBody>
      </p:sp>
      <p:sp>
        <p:nvSpPr>
          <p:cNvPr id="88080" name="Text Box 16"/>
          <p:cNvSpPr txBox="1">
            <a:spLocks noChangeArrowheads="1"/>
          </p:cNvSpPr>
          <p:nvPr/>
        </p:nvSpPr>
        <p:spPr bwMode="auto">
          <a:xfrm>
            <a:off x="7772400" y="1295400"/>
            <a:ext cx="1219200" cy="1019175"/>
          </a:xfrm>
          <a:prstGeom prst="rect">
            <a:avLst/>
          </a:prstGeom>
          <a:noFill/>
          <a:ln w="12700">
            <a:solidFill>
              <a:schemeClr val="fo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500" b="1">
                <a:solidFill>
                  <a:srgbClr val="0066FF"/>
                </a:solidFill>
              </a:rPr>
              <a:t>Bu konuda elinizdeki</a:t>
            </a:r>
          </a:p>
          <a:p>
            <a:pPr algn="ctr" eaLnBrk="1" hangingPunct="1"/>
            <a:r>
              <a:rPr lang="tr-TR" altLang="tr-TR" sz="1500" b="1">
                <a:solidFill>
                  <a:srgbClr val="0066FF"/>
                </a:solidFill>
              </a:rPr>
              <a:t>kaynakları takip edin</a:t>
            </a:r>
          </a:p>
        </p:txBody>
      </p:sp>
      <p:sp>
        <p:nvSpPr>
          <p:cNvPr id="88081" name="Line 17"/>
          <p:cNvSpPr>
            <a:spLocks noChangeShapeType="1"/>
          </p:cNvSpPr>
          <p:nvPr/>
        </p:nvSpPr>
        <p:spPr bwMode="auto">
          <a:xfrm flipV="1">
            <a:off x="5943600" y="1143000"/>
            <a:ext cx="2057400" cy="304800"/>
          </a:xfrm>
          <a:prstGeom prst="line">
            <a:avLst/>
          </a:prstGeom>
          <a:noFill/>
          <a:ln w="7620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88082" name="Text Box 18"/>
          <p:cNvSpPr txBox="1">
            <a:spLocks noChangeArrowheads="1"/>
          </p:cNvSpPr>
          <p:nvPr/>
        </p:nvSpPr>
        <p:spPr bwMode="auto">
          <a:xfrm>
            <a:off x="7951788" y="860425"/>
            <a:ext cx="10493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600" b="1" i="1">
                <a:solidFill>
                  <a:srgbClr val="006600"/>
                </a:solidFill>
                <a:latin typeface="Comic Sans MS" panose="030F0702030302020204" pitchFamily="66" charset="0"/>
              </a:rPr>
              <a:t>EVET</a:t>
            </a:r>
          </a:p>
        </p:txBody>
      </p:sp>
      <p:sp>
        <p:nvSpPr>
          <p:cNvPr id="88083" name="Line 19"/>
          <p:cNvSpPr>
            <a:spLocks noChangeShapeType="1"/>
          </p:cNvSpPr>
          <p:nvPr/>
        </p:nvSpPr>
        <p:spPr bwMode="auto">
          <a:xfrm>
            <a:off x="4191000" y="3886200"/>
            <a:ext cx="16764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88084" name="Text Box 20"/>
          <p:cNvSpPr txBox="1">
            <a:spLocks noChangeArrowheads="1"/>
          </p:cNvSpPr>
          <p:nvPr/>
        </p:nvSpPr>
        <p:spPr bwMode="auto">
          <a:xfrm>
            <a:off x="4381500" y="3282950"/>
            <a:ext cx="1195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2400" b="1" i="1">
                <a:solidFill>
                  <a:srgbClr val="FF0000"/>
                </a:solidFill>
                <a:latin typeface="Comic Sans MS" panose="030F0702030302020204" pitchFamily="66" charset="0"/>
              </a:rPr>
              <a:t>HAYIR</a:t>
            </a:r>
          </a:p>
        </p:txBody>
      </p:sp>
      <p:sp>
        <p:nvSpPr>
          <p:cNvPr id="88085" name="AutoShape 21"/>
          <p:cNvSpPr>
            <a:spLocks noChangeArrowheads="1"/>
          </p:cNvSpPr>
          <p:nvPr/>
        </p:nvSpPr>
        <p:spPr bwMode="auto">
          <a:xfrm rot="-7740394">
            <a:off x="3733800" y="5791200"/>
            <a:ext cx="6858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00">
              <a:alpha val="89803"/>
            </a:srgbClr>
          </a:solidFill>
          <a:ln w="9525">
            <a:solidFill>
              <a:schemeClr val="tx1"/>
            </a:solidFill>
            <a:miter lim="800000"/>
            <a:headEnd/>
            <a:tailEnd/>
          </a:ln>
        </p:spPr>
        <p:txBody>
          <a:bodyPr wrap="none" anchor="ctr"/>
          <a:lstStyle/>
          <a:p>
            <a:endParaRPr lang="tr-TR"/>
          </a:p>
        </p:txBody>
      </p:sp>
      <p:sp>
        <p:nvSpPr>
          <p:cNvPr id="88086" name="Text Box 22"/>
          <p:cNvSpPr txBox="1">
            <a:spLocks noChangeArrowheads="1"/>
          </p:cNvSpPr>
          <p:nvPr/>
        </p:nvSpPr>
        <p:spPr bwMode="auto">
          <a:xfrm>
            <a:off x="1119188" y="2298700"/>
            <a:ext cx="5680075" cy="561975"/>
          </a:xfrm>
          <a:prstGeom prst="rect">
            <a:avLst/>
          </a:prstGeom>
          <a:noFill/>
          <a:ln w="12700">
            <a:solidFill>
              <a:schemeClr val="fo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500" b="1" i="1"/>
              <a:t>Tanımladığınız tehlikelerle ilgili olarak herhangi bir mevzuat, </a:t>
            </a:r>
          </a:p>
          <a:p>
            <a:pPr algn="ctr" eaLnBrk="1" hangingPunct="1"/>
            <a:r>
              <a:rPr lang="tr-TR" altLang="tr-TR" sz="1500" b="1" i="1"/>
              <a:t>standart, rehber veya madde güvenlik bilgi formu var mı ?</a:t>
            </a:r>
          </a:p>
        </p:txBody>
      </p:sp>
      <p:sp>
        <p:nvSpPr>
          <p:cNvPr id="26645" name="20 Slayt Numarası Yer Tutucusu"/>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77D300-9408-4F50-9555-5889C4208DE5}" type="slidenum">
              <a:rPr lang="en-US" altLang="tr-TR"/>
              <a:pPr eaLnBrk="1" hangingPunct="1"/>
              <a:t>71</a:t>
            </a:fld>
            <a:endParaRPr lang="en-US" altLang="tr-TR"/>
          </a:p>
        </p:txBody>
      </p:sp>
    </p:spTree>
    <p:extLst>
      <p:ext uri="{BB962C8B-B14F-4D97-AF65-F5344CB8AC3E}">
        <p14:creationId xmlns:p14="http://schemas.microsoft.com/office/powerpoint/2010/main" val="1377216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500"/>
                                  </p:stCondLst>
                                  <p:childTnLst>
                                    <p:set>
                                      <p:cBhvr>
                                        <p:cTn id="6" dur="1" fill="hold">
                                          <p:stCondLst>
                                            <p:cond delay="0"/>
                                          </p:stCondLst>
                                        </p:cTn>
                                        <p:tgtEl>
                                          <p:spTgt spid="88071"/>
                                        </p:tgtEl>
                                        <p:attrNameLst>
                                          <p:attrName>style.visibility</p:attrName>
                                        </p:attrNameLst>
                                      </p:cBhvr>
                                      <p:to>
                                        <p:strVal val="visible"/>
                                      </p:to>
                                    </p:set>
                                    <p:animEffect transition="in" filter="checkerboard(across)">
                                      <p:cBhvr>
                                        <p:cTn id="7" dur="500"/>
                                        <p:tgtEl>
                                          <p:spTgt spid="88071"/>
                                        </p:tgtEl>
                                      </p:cBhvr>
                                    </p:animEffect>
                                  </p:childTnLst>
                                </p:cTn>
                              </p:par>
                            </p:childTnLst>
                          </p:cTn>
                        </p:par>
                        <p:par>
                          <p:cTn id="8" fill="hold" nodeType="afterGroup">
                            <p:stCondLst>
                              <p:cond delay="1000"/>
                            </p:stCondLst>
                            <p:childTnLst>
                              <p:par>
                                <p:cTn id="9" presetID="24" presetClass="entr" presetSubtype="0" fill="hold" grpId="0" nodeType="afterEffect">
                                  <p:stCondLst>
                                    <p:cond delay="500"/>
                                  </p:stCondLst>
                                  <p:childTnLst>
                                    <p:set>
                                      <p:cBhvr>
                                        <p:cTn id="10" dur="1" fill="hold">
                                          <p:stCondLst>
                                            <p:cond delay="0"/>
                                          </p:stCondLst>
                                        </p:cTn>
                                        <p:tgtEl>
                                          <p:spTgt spid="88081"/>
                                        </p:tgtEl>
                                        <p:attrNameLst>
                                          <p:attrName>style.visibility</p:attrName>
                                        </p:attrNameLst>
                                      </p:cBhvr>
                                      <p:to>
                                        <p:strVal val="visible"/>
                                      </p:to>
                                    </p:set>
                                    <p:anim to="" calcmode="lin" valueType="num">
                                      <p:cBhvr>
                                        <p:cTn id="11" dur="1" fill="hold"/>
                                        <p:tgtEl>
                                          <p:spTgt spid="88081"/>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88082"/>
                                        </p:tgtEl>
                                        <p:attrNameLst>
                                          <p:attrName>style.visibility</p:attrName>
                                        </p:attrNameLst>
                                      </p:cBhvr>
                                      <p:to>
                                        <p:strVal val="visible"/>
                                      </p:to>
                                    </p:set>
                                    <p:anim to="" calcmode="lin" valueType="num">
                                      <p:cBhvr>
                                        <p:cTn id="14" dur="1" fill="hold"/>
                                        <p:tgtEl>
                                          <p:spTgt spid="88082"/>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88080"/>
                                        </p:tgtEl>
                                        <p:attrNameLst>
                                          <p:attrName>style.visibility</p:attrName>
                                        </p:attrNameLst>
                                      </p:cBhvr>
                                      <p:to>
                                        <p:strVal val="visible"/>
                                      </p:to>
                                    </p:set>
                                    <p:anim to="" calcmode="lin" valueType="num">
                                      <p:cBhvr>
                                        <p:cTn id="17" dur="1" fill="hold"/>
                                        <p:tgtEl>
                                          <p:spTgt spid="88080"/>
                                        </p:tgtEl>
                                        <p:attrNameLst>
                                          <p:attrName/>
                                        </p:attrNameLst>
                                      </p:cBhvr>
                                    </p:anim>
                                  </p:childTnLst>
                                </p:cTn>
                              </p:par>
                            </p:childTnLst>
                          </p:cTn>
                        </p:par>
                        <p:par>
                          <p:cTn id="18" fill="hold" nodeType="afterGroup">
                            <p:stCondLst>
                              <p:cond delay="1500"/>
                            </p:stCondLst>
                            <p:childTnLst>
                              <p:par>
                                <p:cTn id="19" presetID="3" presetClass="entr" presetSubtype="10" fill="hold" grpId="0" nodeType="afterEffect">
                                  <p:stCondLst>
                                    <p:cond delay="500"/>
                                  </p:stCondLst>
                                  <p:childTnLst>
                                    <p:set>
                                      <p:cBhvr>
                                        <p:cTn id="20" dur="1" fill="hold">
                                          <p:stCondLst>
                                            <p:cond delay="0"/>
                                          </p:stCondLst>
                                        </p:cTn>
                                        <p:tgtEl>
                                          <p:spTgt spid="88077"/>
                                        </p:tgtEl>
                                        <p:attrNameLst>
                                          <p:attrName>style.visibility</p:attrName>
                                        </p:attrNameLst>
                                      </p:cBhvr>
                                      <p:to>
                                        <p:strVal val="visible"/>
                                      </p:to>
                                    </p:set>
                                    <p:animEffect transition="in" filter="blinds(horizontal)">
                                      <p:cBhvr>
                                        <p:cTn id="21" dur="500"/>
                                        <p:tgtEl>
                                          <p:spTgt spid="88077"/>
                                        </p:tgtEl>
                                      </p:cBhvr>
                                    </p:animEffect>
                                  </p:childTnLst>
                                </p:cTn>
                              </p:par>
                              <p:par>
                                <p:cTn id="22" presetID="5" presetClass="entr" presetSubtype="10" fill="hold" grpId="0" nodeType="withEffect">
                                  <p:stCondLst>
                                    <p:cond delay="1000"/>
                                  </p:stCondLst>
                                  <p:childTnLst>
                                    <p:set>
                                      <p:cBhvr>
                                        <p:cTn id="23" dur="1" fill="hold">
                                          <p:stCondLst>
                                            <p:cond delay="0"/>
                                          </p:stCondLst>
                                        </p:cTn>
                                        <p:tgtEl>
                                          <p:spTgt spid="88084"/>
                                        </p:tgtEl>
                                        <p:attrNameLst>
                                          <p:attrName>style.visibility</p:attrName>
                                        </p:attrNameLst>
                                      </p:cBhvr>
                                      <p:to>
                                        <p:strVal val="visible"/>
                                      </p:to>
                                    </p:set>
                                    <p:animEffect transition="in" filter="checkerboard(across)">
                                      <p:cBhvr>
                                        <p:cTn id="24" dur="500"/>
                                        <p:tgtEl>
                                          <p:spTgt spid="8808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88068"/>
                                        </p:tgtEl>
                                        <p:attrNameLst>
                                          <p:attrName>style.visibility</p:attrName>
                                        </p:attrNameLst>
                                      </p:cBhvr>
                                      <p:to>
                                        <p:strVal val="visible"/>
                                      </p:to>
                                    </p:set>
                                    <p:animEffect transition="in" filter="diamond(in)">
                                      <p:cBhvr>
                                        <p:cTn id="27" dur="1000"/>
                                        <p:tgtEl>
                                          <p:spTgt spid="88068"/>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88083"/>
                                        </p:tgtEl>
                                        <p:attrNameLst>
                                          <p:attrName>style.visibility</p:attrName>
                                        </p:attrNameLst>
                                      </p:cBhvr>
                                      <p:to>
                                        <p:strVal val="visible"/>
                                      </p:to>
                                    </p:set>
                                    <p:animEffect transition="in" filter="diamond(in)">
                                      <p:cBhvr>
                                        <p:cTn id="30" dur="1000"/>
                                        <p:tgtEl>
                                          <p:spTgt spid="88083"/>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8073"/>
                                        </p:tgtEl>
                                        <p:attrNameLst>
                                          <p:attrName>style.visibility</p:attrName>
                                        </p:attrNameLst>
                                      </p:cBhvr>
                                      <p:to>
                                        <p:strVal val="visible"/>
                                      </p:to>
                                    </p:set>
                                    <p:animEffect transition="in" filter="checkerboard(across)">
                                      <p:cBhvr>
                                        <p:cTn id="33" dur="500"/>
                                        <p:tgtEl>
                                          <p:spTgt spid="8807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8076"/>
                                        </p:tgtEl>
                                        <p:attrNameLst>
                                          <p:attrName>style.visibility</p:attrName>
                                        </p:attrNameLst>
                                      </p:cBhvr>
                                      <p:to>
                                        <p:strVal val="visible"/>
                                      </p:to>
                                    </p:set>
                                    <p:animEffect transition="in" filter="blinds(horizontal)">
                                      <p:cBhvr>
                                        <p:cTn id="36" dur="500"/>
                                        <p:tgtEl>
                                          <p:spTgt spid="88076"/>
                                        </p:tgtEl>
                                      </p:cBhvr>
                                    </p:animEffect>
                                  </p:childTnLst>
                                </p:cTn>
                              </p:par>
                            </p:childTnLst>
                          </p:cTn>
                        </p:par>
                        <p:par>
                          <p:cTn id="37" fill="hold" nodeType="afterGroup">
                            <p:stCondLst>
                              <p:cond delay="3000"/>
                            </p:stCondLst>
                            <p:childTnLst>
                              <p:par>
                                <p:cTn id="38" presetID="5" presetClass="entr" presetSubtype="10" fill="hold" grpId="0" nodeType="afterEffect">
                                  <p:stCondLst>
                                    <p:cond delay="1500"/>
                                  </p:stCondLst>
                                  <p:childTnLst>
                                    <p:set>
                                      <p:cBhvr>
                                        <p:cTn id="39" dur="1" fill="hold">
                                          <p:stCondLst>
                                            <p:cond delay="0"/>
                                          </p:stCondLst>
                                        </p:cTn>
                                        <p:tgtEl>
                                          <p:spTgt spid="88075"/>
                                        </p:tgtEl>
                                        <p:attrNameLst>
                                          <p:attrName>style.visibility</p:attrName>
                                        </p:attrNameLst>
                                      </p:cBhvr>
                                      <p:to>
                                        <p:strVal val="visible"/>
                                      </p:to>
                                    </p:set>
                                    <p:animEffect transition="in" filter="checkerboard(across)">
                                      <p:cBhvr>
                                        <p:cTn id="40" dur="500"/>
                                        <p:tgtEl>
                                          <p:spTgt spid="8807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8085"/>
                                        </p:tgtEl>
                                        <p:attrNameLst>
                                          <p:attrName>style.visibility</p:attrName>
                                        </p:attrNameLst>
                                      </p:cBhvr>
                                      <p:to>
                                        <p:strVal val="visible"/>
                                      </p:to>
                                    </p:set>
                                    <p:animEffect transition="in" filter="blinds(horizontal)">
                                      <p:cBhvr>
                                        <p:cTn id="43" dur="500"/>
                                        <p:tgtEl>
                                          <p:spTgt spid="88085"/>
                                        </p:tgtEl>
                                      </p:cBhvr>
                                    </p:animEffect>
                                  </p:childTnLst>
                                </p:cTn>
                              </p:par>
                              <p:par>
                                <p:cTn id="44" presetID="5" presetClass="entr" presetSubtype="10" fill="hold" grpId="0" nodeType="withEffect">
                                  <p:stCondLst>
                                    <p:cond delay="1500"/>
                                  </p:stCondLst>
                                  <p:childTnLst>
                                    <p:set>
                                      <p:cBhvr>
                                        <p:cTn id="45" dur="1" fill="hold">
                                          <p:stCondLst>
                                            <p:cond delay="0"/>
                                          </p:stCondLst>
                                        </p:cTn>
                                        <p:tgtEl>
                                          <p:spTgt spid="88074"/>
                                        </p:tgtEl>
                                        <p:attrNameLst>
                                          <p:attrName>style.visibility</p:attrName>
                                        </p:attrNameLst>
                                      </p:cBhvr>
                                      <p:to>
                                        <p:strVal val="visible"/>
                                      </p:to>
                                    </p:set>
                                    <p:animEffect transition="in" filter="checkerboard(across)">
                                      <p:cBhvr>
                                        <p:cTn id="46" dur="500"/>
                                        <p:tgtEl>
                                          <p:spTgt spid="8807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8079"/>
                                        </p:tgtEl>
                                        <p:attrNameLst>
                                          <p:attrName>style.visibility</p:attrName>
                                        </p:attrNameLst>
                                      </p:cBhvr>
                                      <p:to>
                                        <p:strVal val="visible"/>
                                      </p:to>
                                    </p:set>
                                    <p:animEffect transition="in" filter="blinds(horizontal)">
                                      <p:cBhvr>
                                        <p:cTn id="49" dur="500"/>
                                        <p:tgtEl>
                                          <p:spTgt spid="88079"/>
                                        </p:tgtEl>
                                      </p:cBhvr>
                                    </p:animEffect>
                                  </p:childTnLst>
                                </p:cTn>
                              </p:par>
                              <p:par>
                                <p:cTn id="50" presetID="5" presetClass="entr" presetSubtype="10" fill="hold" grpId="0" nodeType="withEffect">
                                  <p:stCondLst>
                                    <p:cond delay="2000"/>
                                  </p:stCondLst>
                                  <p:childTnLst>
                                    <p:set>
                                      <p:cBhvr>
                                        <p:cTn id="51" dur="1" fill="hold">
                                          <p:stCondLst>
                                            <p:cond delay="0"/>
                                          </p:stCondLst>
                                        </p:cTn>
                                        <p:tgtEl>
                                          <p:spTgt spid="88072"/>
                                        </p:tgtEl>
                                        <p:attrNameLst>
                                          <p:attrName>style.visibility</p:attrName>
                                        </p:attrNameLst>
                                      </p:cBhvr>
                                      <p:to>
                                        <p:strVal val="visible"/>
                                      </p:to>
                                    </p:set>
                                    <p:animEffect transition="in" filter="checkerboard(across)">
                                      <p:cBhvr>
                                        <p:cTn id="52" dur="500"/>
                                        <p:tgtEl>
                                          <p:spTgt spid="8807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8078"/>
                                        </p:tgtEl>
                                        <p:attrNameLst>
                                          <p:attrName>style.visibility</p:attrName>
                                        </p:attrNameLst>
                                      </p:cBhvr>
                                      <p:to>
                                        <p:strVal val="visible"/>
                                      </p:to>
                                    </p:set>
                                    <p:animEffect transition="in" filter="blinds(horizontal)">
                                      <p:cBhvr>
                                        <p:cTn id="55" dur="500"/>
                                        <p:tgtEl>
                                          <p:spTgt spid="88078"/>
                                        </p:tgtEl>
                                      </p:cBhvr>
                                    </p:animEffect>
                                  </p:childTnLst>
                                </p:cTn>
                              </p:par>
                            </p:childTnLst>
                          </p:cTn>
                        </p:par>
                        <p:par>
                          <p:cTn id="56" fill="hold" nodeType="afterGroup">
                            <p:stCondLst>
                              <p:cond delay="5500"/>
                            </p:stCondLst>
                            <p:childTnLst>
                              <p:par>
                                <p:cTn id="57" presetID="24" presetClass="entr" presetSubtype="0" fill="hold" grpId="0" nodeType="afterEffect">
                                  <p:stCondLst>
                                    <p:cond delay="1000"/>
                                  </p:stCondLst>
                                  <p:childTnLst>
                                    <p:set>
                                      <p:cBhvr>
                                        <p:cTn id="58" dur="1" fill="hold">
                                          <p:stCondLst>
                                            <p:cond delay="0"/>
                                          </p:stCondLst>
                                        </p:cTn>
                                        <p:tgtEl>
                                          <p:spTgt spid="88086"/>
                                        </p:tgtEl>
                                        <p:attrNameLst>
                                          <p:attrName>style.visibility</p:attrName>
                                        </p:attrNameLst>
                                      </p:cBhvr>
                                      <p:to>
                                        <p:strVal val="visible"/>
                                      </p:to>
                                    </p:set>
                                    <p:anim to="" calcmode="lin" valueType="num">
                                      <p:cBhvr>
                                        <p:cTn id="59" dur="1" fill="hold"/>
                                        <p:tgtEl>
                                          <p:spTgt spid="880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71" grpId="0" animBg="1"/>
      <p:bldP spid="88072" grpId="0" animBg="1"/>
      <p:bldP spid="88073" grpId="0" animBg="1"/>
      <p:bldP spid="88074" grpId="0" animBg="1"/>
      <p:bldP spid="88075" grpId="0" animBg="1"/>
      <p:bldP spid="88076" grpId="0" animBg="1"/>
      <p:bldP spid="88077" grpId="0" animBg="1"/>
      <p:bldP spid="88078" grpId="0" animBg="1"/>
      <p:bldP spid="88079" grpId="0" animBg="1"/>
      <p:bldP spid="88080" grpId="0" animBg="1"/>
      <p:bldP spid="88081" grpId="0" animBg="1"/>
      <p:bldP spid="88082" grpId="0"/>
      <p:bldP spid="88083" grpId="0" animBg="1"/>
      <p:bldP spid="88084" grpId="0"/>
      <p:bldP spid="88085" grpId="0" animBg="1"/>
      <p:bldP spid="8808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49523" y="3195824"/>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Kontrol Önlemlerini Belirleme </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[Kontrol Hiyararşisi, Güvenlik…]</a:t>
            </a:r>
          </a:p>
          <a:p>
            <a:pPr marL="36000" algn="ct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18336987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KONTROL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ADIMLARI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Analiz </a:t>
            </a:r>
            <a:r>
              <a:rPr lang="tr-TR" sz="2000" b="1" i="1" dirty="0">
                <a:solidFill>
                  <a:srgbClr val="000000"/>
                </a:solidFill>
                <a:latin typeface="Calibri" pitchFamily="34" charset="0"/>
                <a:cs typeface="Calibri" pitchFamily="34" charset="0"/>
              </a:rPr>
              <a:t>edilerek etkilerinin büyüklüğüne ve önemine göre sıralı hale getirilen risklerin </a:t>
            </a:r>
            <a:r>
              <a:rPr lang="tr-TR" sz="2000" b="1" i="1" dirty="0" smtClean="0">
                <a:solidFill>
                  <a:srgbClr val="000000"/>
                </a:solidFill>
                <a:latin typeface="Calibri" pitchFamily="34" charset="0"/>
                <a:cs typeface="Calibri" pitchFamily="34" charset="0"/>
              </a:rPr>
              <a:t>kontrolü amacıyla </a:t>
            </a:r>
            <a:r>
              <a:rPr lang="tr-TR" sz="2000" b="1" i="1" dirty="0">
                <a:solidFill>
                  <a:srgbClr val="000000"/>
                </a:solidFill>
                <a:latin typeface="Calibri" pitchFamily="34" charset="0"/>
                <a:cs typeface="Calibri" pitchFamily="34" charset="0"/>
              </a:rPr>
              <a:t>bir planlama </a:t>
            </a:r>
            <a:r>
              <a:rPr lang="tr-TR" sz="2000" b="1" i="1" dirty="0" smtClean="0">
                <a:solidFill>
                  <a:srgbClr val="000000"/>
                </a:solidFill>
                <a:latin typeface="Calibri" pitchFamily="34" charset="0"/>
                <a:cs typeface="Calibri" pitchFamily="34" charset="0"/>
              </a:rPr>
              <a:t>yapılır.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Planlamadan sonra belirlenen </a:t>
            </a:r>
            <a:r>
              <a:rPr lang="tr-TR" sz="2000" b="1" i="1" dirty="0">
                <a:solidFill>
                  <a:srgbClr val="C00000"/>
                </a:solidFill>
                <a:latin typeface="Calibri" pitchFamily="34" charset="0"/>
                <a:cs typeface="Calibri" pitchFamily="34" charset="0"/>
              </a:rPr>
              <a:t>tehlikelerin ortadan </a:t>
            </a:r>
            <a:r>
              <a:rPr lang="tr-TR" sz="2000" b="1" i="1" dirty="0" smtClean="0">
                <a:solidFill>
                  <a:srgbClr val="C00000"/>
                </a:solidFill>
                <a:latin typeface="Calibri" pitchFamily="34" charset="0"/>
                <a:cs typeface="Calibri" pitchFamily="34" charset="0"/>
              </a:rPr>
              <a:t>kaldırılması, </a:t>
            </a:r>
            <a:r>
              <a:rPr lang="tr-TR" sz="2000" b="1" i="1" dirty="0" smtClean="0">
                <a:latin typeface="Calibri" pitchFamily="34" charset="0"/>
                <a:cs typeface="Calibri" pitchFamily="34" charset="0"/>
              </a:rPr>
              <a:t>bu mümkün değil ise </a:t>
            </a:r>
            <a:r>
              <a:rPr lang="tr-TR" sz="2000" b="1" i="1" dirty="0">
                <a:solidFill>
                  <a:srgbClr val="C00000"/>
                </a:solidFill>
                <a:latin typeface="Calibri" pitchFamily="34" charset="0"/>
                <a:cs typeface="Calibri" pitchFamily="34" charset="0"/>
              </a:rPr>
              <a:t>risklerin kabul edilebilir düzeye indirilmesi </a:t>
            </a:r>
            <a:r>
              <a:rPr lang="tr-TR" sz="2000" b="1" i="1" dirty="0">
                <a:solidFill>
                  <a:schemeClr val="bg1">
                    <a:lumMod val="50000"/>
                  </a:schemeClr>
                </a:solidFill>
                <a:latin typeface="Calibri" pitchFamily="34" charset="0"/>
                <a:cs typeface="Calibri" pitchFamily="34" charset="0"/>
              </a:rPr>
              <a:t>(güvenlik) </a:t>
            </a:r>
            <a:r>
              <a:rPr lang="tr-TR" sz="2000" b="1" i="1" dirty="0" smtClean="0">
                <a:solidFill>
                  <a:srgbClr val="000000"/>
                </a:solidFill>
                <a:latin typeface="Calibri" pitchFamily="34" charset="0"/>
                <a:cs typeface="Calibri" pitchFamily="34" charset="0"/>
              </a:rPr>
              <a:t>için gerekli </a:t>
            </a:r>
            <a:r>
              <a:rPr lang="tr-TR" sz="2000" b="1" i="1" dirty="0">
                <a:solidFill>
                  <a:srgbClr val="000000"/>
                </a:solidFill>
                <a:latin typeface="Calibri" pitchFamily="34" charset="0"/>
                <a:cs typeface="Calibri" pitchFamily="34" charset="0"/>
              </a:rPr>
              <a:t>kontrol tedbirlerine karar verilir</a:t>
            </a:r>
            <a:r>
              <a:rPr lang="tr-TR" sz="2000" b="1"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3346375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22" name="Grup 21"/>
          <p:cNvGrpSpPr/>
          <p:nvPr/>
        </p:nvGrpSpPr>
        <p:grpSpPr>
          <a:xfrm>
            <a:off x="44123" y="845562"/>
            <a:ext cx="8998326" cy="612000"/>
            <a:chOff x="345112" y="1447959"/>
            <a:chExt cx="8998326" cy="612000"/>
          </a:xfrm>
        </p:grpSpPr>
        <p:sp>
          <p:nvSpPr>
            <p:cNvPr id="24" name="Rectangle 11"/>
            <p:cNvSpPr>
              <a:spLocks noChangeArrowheads="1"/>
            </p:cNvSpPr>
            <p:nvPr/>
          </p:nvSpPr>
          <p:spPr bwMode="gray">
            <a:xfrm>
              <a:off x="957404" y="1554539"/>
              <a:ext cx="8386034"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 RİSK – KAZA İLİŞKİSİ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graphicFrame>
        <p:nvGraphicFramePr>
          <p:cNvPr id="45" name="Tablo 44"/>
          <p:cNvGraphicFramePr>
            <a:graphicFrameLocks noGrp="1"/>
          </p:cNvGraphicFramePr>
          <p:nvPr>
            <p:extLst>
              <p:ext uri="{D42A27DB-BD31-4B8C-83A1-F6EECF244321}">
                <p14:modId xmlns:p14="http://schemas.microsoft.com/office/powerpoint/2010/main" val="1898441061"/>
              </p:ext>
            </p:extLst>
          </p:nvPr>
        </p:nvGraphicFramePr>
        <p:xfrm>
          <a:off x="107235" y="2762663"/>
          <a:ext cx="2297128" cy="1933161"/>
        </p:xfrm>
        <a:graphic>
          <a:graphicData uri="http://schemas.openxmlformats.org/drawingml/2006/table">
            <a:tbl>
              <a:tblPr firstRow="1" bandRow="1">
                <a:tableStyleId>{5C22544A-7EE6-4342-B048-85BDC9FD1C3A}</a:tableStyleId>
              </a:tblPr>
              <a:tblGrid>
                <a:gridCol w="2297128"/>
              </a:tblGrid>
              <a:tr h="1933161">
                <a:tc>
                  <a:txBody>
                    <a:bodyPr/>
                    <a:lstStyle/>
                    <a:p>
                      <a:pPr algn="ctr"/>
                      <a:r>
                        <a:rPr lang="tr-TR" sz="3200" dirty="0" smtClean="0">
                          <a:latin typeface="Calibri" pitchFamily="34" charset="0"/>
                          <a:cs typeface="Calibri" pitchFamily="34" charset="0"/>
                        </a:rPr>
                        <a:t>TEHLİKE</a:t>
                      </a:r>
                    </a:p>
                    <a:p>
                      <a:pPr algn="ctr"/>
                      <a:r>
                        <a:rPr lang="tr-TR" sz="2400" dirty="0" smtClean="0">
                          <a:latin typeface="Calibri" pitchFamily="34" charset="0"/>
                          <a:cs typeface="Calibri" pitchFamily="34" charset="0"/>
                        </a:rPr>
                        <a:t>(Büyük)</a:t>
                      </a:r>
                      <a:endParaRPr lang="tr-TR" sz="2400" dirty="0">
                        <a:latin typeface="Calibri" pitchFamily="34" charset="0"/>
                        <a:cs typeface="Calibri" pitchFamily="34" charset="0"/>
                      </a:endParaRPr>
                    </a:p>
                  </a:txBody>
                  <a:tcPr anchor="ctr" anchorCtr="1">
                    <a:solidFill>
                      <a:srgbClr val="00B050"/>
                    </a:solidFill>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1992920337"/>
              </p:ext>
            </p:extLst>
          </p:nvPr>
        </p:nvGraphicFramePr>
        <p:xfrm>
          <a:off x="3257550" y="2009775"/>
          <a:ext cx="2428875" cy="1462088"/>
        </p:xfrm>
        <a:graphic>
          <a:graphicData uri="http://schemas.openxmlformats.org/drawingml/2006/table">
            <a:tbl>
              <a:tblPr firstRow="1" bandRow="1">
                <a:tableStyleId>{5C22544A-7EE6-4342-B048-85BDC9FD1C3A}</a:tableStyleId>
              </a:tblPr>
              <a:tblGrid>
                <a:gridCol w="2428875"/>
              </a:tblGrid>
              <a:tr h="1462088">
                <a:tc>
                  <a:txBody>
                    <a:bodyPr/>
                    <a:lstStyle/>
                    <a:p>
                      <a:pPr algn="ctr"/>
                      <a:r>
                        <a:rPr lang="tr-TR" sz="3200" dirty="0" smtClean="0">
                          <a:solidFill>
                            <a:srgbClr val="FF0000"/>
                          </a:solidFill>
                          <a:latin typeface="Calibri" pitchFamily="34" charset="0"/>
                          <a:cs typeface="Calibri" pitchFamily="34" charset="0"/>
                        </a:rPr>
                        <a:t>RİSK</a:t>
                      </a:r>
                    </a:p>
                    <a:p>
                      <a:pPr algn="ctr"/>
                      <a:r>
                        <a:rPr lang="tr-TR" sz="2400" dirty="0" smtClean="0">
                          <a:solidFill>
                            <a:srgbClr val="FF0000"/>
                          </a:solidFill>
                          <a:latin typeface="Calibri" pitchFamily="34" charset="0"/>
                          <a:cs typeface="Calibri" pitchFamily="34" charset="0"/>
                        </a:rPr>
                        <a:t>(Fazla)</a:t>
                      </a:r>
                    </a:p>
                  </a:txBody>
                  <a:tcPr anchor="ctr" anchorCtr="1">
                    <a:solidFill>
                      <a:schemeClr val="bg2">
                        <a:lumMod val="60000"/>
                        <a:lumOff val="40000"/>
                      </a:schemeClr>
                    </a:solidFill>
                  </a:tcPr>
                </a:tc>
              </a:tr>
            </a:tbl>
          </a:graphicData>
        </a:graphic>
      </p:graphicFrame>
      <p:graphicFrame>
        <p:nvGraphicFramePr>
          <p:cNvPr id="25" name="Tablo 24"/>
          <p:cNvGraphicFramePr>
            <a:graphicFrameLocks noGrp="1"/>
          </p:cNvGraphicFramePr>
          <p:nvPr>
            <p:extLst>
              <p:ext uri="{D42A27DB-BD31-4B8C-83A1-F6EECF244321}">
                <p14:modId xmlns:p14="http://schemas.microsoft.com/office/powerpoint/2010/main" val="2171611910"/>
              </p:ext>
            </p:extLst>
          </p:nvPr>
        </p:nvGraphicFramePr>
        <p:xfrm>
          <a:off x="6708889" y="2133601"/>
          <a:ext cx="2302761" cy="3343274"/>
        </p:xfrm>
        <a:graphic>
          <a:graphicData uri="http://schemas.openxmlformats.org/drawingml/2006/table">
            <a:tbl>
              <a:tblPr firstRow="1" bandRow="1">
                <a:tableStyleId>{5C22544A-7EE6-4342-B048-85BDC9FD1C3A}</a:tableStyleId>
              </a:tblPr>
              <a:tblGrid>
                <a:gridCol w="2302761"/>
              </a:tblGrid>
              <a:tr h="3343274">
                <a:tc>
                  <a:txBody>
                    <a:bodyPr/>
                    <a:lstStyle/>
                    <a:p>
                      <a:pPr algn="ctr"/>
                      <a:r>
                        <a:rPr lang="tr-TR" sz="3200" dirty="0" smtClean="0">
                          <a:latin typeface="Calibri" pitchFamily="34" charset="0"/>
                          <a:cs typeface="Calibri" pitchFamily="34" charset="0"/>
                        </a:rPr>
                        <a:t>KAZA</a:t>
                      </a:r>
                    </a:p>
                    <a:p>
                      <a:pPr algn="ctr"/>
                      <a:r>
                        <a:rPr lang="tr-TR" sz="2400" dirty="0" smtClean="0">
                          <a:latin typeface="Calibri" pitchFamily="34" charset="0"/>
                          <a:cs typeface="Calibri" pitchFamily="34" charset="0"/>
                        </a:rPr>
                        <a:t>(Şiddet)</a:t>
                      </a:r>
                    </a:p>
                  </a:txBody>
                  <a:tcPr anchor="ctr" anchorCtr="1">
                    <a:solidFill>
                      <a:schemeClr val="accent2">
                        <a:lumMod val="60000"/>
                        <a:lumOff val="40000"/>
                      </a:schemeClr>
                    </a:solidFill>
                  </a:tcPr>
                </a:tc>
              </a:tr>
            </a:tbl>
          </a:graphicData>
        </a:graphic>
      </p:graphicFrame>
      <p:sp>
        <p:nvSpPr>
          <p:cNvPr id="2" name="Sağ Ok 1"/>
          <p:cNvSpPr/>
          <p:nvPr/>
        </p:nvSpPr>
        <p:spPr bwMode="auto">
          <a:xfrm>
            <a:off x="2486025" y="3320525"/>
            <a:ext cx="4152899" cy="994299"/>
          </a:xfrm>
          <a:prstGeom prst="rightArrow">
            <a:avLst/>
          </a:prstGeom>
          <a:noFill/>
          <a:ln w="25400">
            <a:solidFill>
              <a:srgbClr val="7030A0"/>
            </a:solidFill>
            <a:prstDash val="solid"/>
            <a:round/>
            <a:headEnd/>
            <a:tailEnd/>
          </a:ln>
          <a:effectLst>
            <a:innerShdw blurRad="63500" dist="50800" dir="5400000">
              <a:prstClr val="black">
                <a:alpha val="50000"/>
              </a:prstClr>
            </a:innerShdw>
          </a:effectLst>
        </p:spPr>
        <p:txBody>
          <a:bodyPr rtlCol="0" anchor="ctr"/>
          <a:lstStyle/>
          <a:p>
            <a:pPr algn="ctr"/>
            <a:r>
              <a:rPr lang="tr-TR" sz="1400" i="1" dirty="0" smtClean="0">
                <a:solidFill>
                  <a:srgbClr val="000000"/>
                </a:solidFill>
                <a:latin typeface="Calibri" panose="020F0502020204030204" pitchFamily="34" charset="0"/>
              </a:rPr>
              <a:t>Tehlike ne kadar büyük ise risk o kadar fazla olacak ve meydana gelecek kaza da o kadar şiddetli</a:t>
            </a:r>
            <a:endParaRPr lang="tr-TR" sz="14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61698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22" name="Grup 21"/>
          <p:cNvGrpSpPr/>
          <p:nvPr/>
        </p:nvGrpSpPr>
        <p:grpSpPr>
          <a:xfrm>
            <a:off x="44123" y="845562"/>
            <a:ext cx="8998326" cy="612000"/>
            <a:chOff x="345112" y="1447959"/>
            <a:chExt cx="8998326" cy="612000"/>
          </a:xfrm>
        </p:grpSpPr>
        <p:sp>
          <p:nvSpPr>
            <p:cNvPr id="24" name="Rectangle 11"/>
            <p:cNvSpPr>
              <a:spLocks noChangeArrowheads="1"/>
            </p:cNvSpPr>
            <p:nvPr/>
          </p:nvSpPr>
          <p:spPr bwMode="gray">
            <a:xfrm>
              <a:off x="957404" y="1554539"/>
              <a:ext cx="8386034"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 ÖNLEM – RİSK – KAZA İLİŞKİSİ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graphicFrame>
        <p:nvGraphicFramePr>
          <p:cNvPr id="45" name="Tablo 44"/>
          <p:cNvGraphicFramePr>
            <a:graphicFrameLocks noGrp="1"/>
          </p:cNvGraphicFramePr>
          <p:nvPr>
            <p:extLst>
              <p:ext uri="{D42A27DB-BD31-4B8C-83A1-F6EECF244321}">
                <p14:modId xmlns:p14="http://schemas.microsoft.com/office/powerpoint/2010/main" val="106328095"/>
              </p:ext>
            </p:extLst>
          </p:nvPr>
        </p:nvGraphicFramePr>
        <p:xfrm>
          <a:off x="107235" y="2371725"/>
          <a:ext cx="2297128" cy="853440"/>
        </p:xfrm>
        <a:graphic>
          <a:graphicData uri="http://schemas.openxmlformats.org/drawingml/2006/table">
            <a:tbl>
              <a:tblPr firstRow="1" bandRow="1">
                <a:tableStyleId>{5C22544A-7EE6-4342-B048-85BDC9FD1C3A}</a:tableStyleId>
              </a:tblPr>
              <a:tblGrid>
                <a:gridCol w="2297128"/>
              </a:tblGrid>
              <a:tr h="781050">
                <a:tc>
                  <a:txBody>
                    <a:bodyPr/>
                    <a:lstStyle/>
                    <a:p>
                      <a:pPr algn="ctr"/>
                      <a:r>
                        <a:rPr lang="tr-TR" sz="3200" dirty="0" smtClean="0">
                          <a:latin typeface="Calibri" pitchFamily="34" charset="0"/>
                          <a:cs typeface="Calibri" pitchFamily="34" charset="0"/>
                        </a:rPr>
                        <a:t>TEHLİKE</a:t>
                      </a:r>
                    </a:p>
                    <a:p>
                      <a:pPr algn="ctr"/>
                      <a:r>
                        <a:rPr lang="tr-TR" sz="1800" dirty="0" smtClean="0">
                          <a:latin typeface="Calibri" pitchFamily="34" charset="0"/>
                          <a:cs typeface="Calibri" pitchFamily="34" charset="0"/>
                        </a:rPr>
                        <a:t>(Kaynak-Ortam-Kişi)</a:t>
                      </a:r>
                    </a:p>
                  </a:txBody>
                  <a:tcPr anchor="ctr" anchorCtr="1">
                    <a:solidFill>
                      <a:srgbClr val="00B050"/>
                    </a:solidFill>
                  </a:tcPr>
                </a:tc>
              </a:tr>
            </a:tbl>
          </a:graphicData>
        </a:graphic>
      </p:graphicFrame>
      <p:graphicFrame>
        <p:nvGraphicFramePr>
          <p:cNvPr id="25" name="Tablo 24"/>
          <p:cNvGraphicFramePr>
            <a:graphicFrameLocks noGrp="1"/>
          </p:cNvGraphicFramePr>
          <p:nvPr>
            <p:extLst>
              <p:ext uri="{D42A27DB-BD31-4B8C-83A1-F6EECF244321}">
                <p14:modId xmlns:p14="http://schemas.microsoft.com/office/powerpoint/2010/main" val="3698400395"/>
              </p:ext>
            </p:extLst>
          </p:nvPr>
        </p:nvGraphicFramePr>
        <p:xfrm>
          <a:off x="7162800" y="2317488"/>
          <a:ext cx="1848850" cy="944880"/>
        </p:xfrm>
        <a:graphic>
          <a:graphicData uri="http://schemas.openxmlformats.org/drawingml/2006/table">
            <a:tbl>
              <a:tblPr firstRow="1" bandRow="1">
                <a:tableStyleId>{5C22544A-7EE6-4342-B048-85BDC9FD1C3A}</a:tableStyleId>
              </a:tblPr>
              <a:tblGrid>
                <a:gridCol w="1848850"/>
              </a:tblGrid>
              <a:tr h="911488">
                <a:tc>
                  <a:txBody>
                    <a:bodyPr/>
                    <a:lstStyle/>
                    <a:p>
                      <a:pPr algn="ctr"/>
                      <a:r>
                        <a:rPr lang="tr-TR" sz="3200" dirty="0" smtClean="0">
                          <a:solidFill>
                            <a:schemeClr val="bg1">
                              <a:lumMod val="85000"/>
                            </a:schemeClr>
                          </a:solidFill>
                          <a:latin typeface="Calibri" pitchFamily="34" charset="0"/>
                          <a:cs typeface="Calibri" pitchFamily="34" charset="0"/>
                        </a:rPr>
                        <a:t>KAZA</a:t>
                      </a:r>
                    </a:p>
                    <a:p>
                      <a:pPr algn="ctr"/>
                      <a:r>
                        <a:rPr lang="tr-TR" sz="2400" dirty="0" smtClean="0">
                          <a:solidFill>
                            <a:schemeClr val="bg1">
                              <a:lumMod val="85000"/>
                            </a:schemeClr>
                          </a:solidFill>
                          <a:latin typeface="Calibri" pitchFamily="34" charset="0"/>
                          <a:cs typeface="Calibri" pitchFamily="34" charset="0"/>
                        </a:rPr>
                        <a:t>(Zarar-Hasar)</a:t>
                      </a:r>
                    </a:p>
                  </a:txBody>
                  <a:tcPr anchor="ctr" anchorCtr="1">
                    <a:solidFill>
                      <a:schemeClr val="accent2">
                        <a:lumMod val="60000"/>
                        <a:lumOff val="40000"/>
                        <a:alpha val="15000"/>
                      </a:schemeClr>
                    </a:solidFill>
                  </a:tcPr>
                </a:tc>
              </a:tr>
            </a:tbl>
          </a:graphicData>
        </a:graphic>
      </p:graphicFrame>
      <p:sp>
        <p:nvSpPr>
          <p:cNvPr id="2" name="Sağ Ok 1"/>
          <p:cNvSpPr/>
          <p:nvPr/>
        </p:nvSpPr>
        <p:spPr bwMode="auto">
          <a:xfrm>
            <a:off x="3038475" y="2310876"/>
            <a:ext cx="4086225" cy="965724"/>
          </a:xfrm>
          <a:prstGeom prst="rightArrow">
            <a:avLst/>
          </a:prstGeom>
          <a:noFill/>
          <a:ln w="25400">
            <a:solidFill>
              <a:srgbClr val="7030A0"/>
            </a:solidFill>
            <a:prstDash val="solid"/>
            <a:round/>
            <a:headEnd/>
            <a:tailEnd/>
          </a:ln>
          <a:effectLst>
            <a:innerShdw blurRad="63500" dist="50800" dir="5400000">
              <a:prstClr val="black">
                <a:alpha val="50000"/>
              </a:prstClr>
            </a:innerShdw>
          </a:effectLst>
        </p:spPr>
        <p:txBody>
          <a:bodyPr rtlCol="0" anchor="ctr"/>
          <a:lstStyle/>
          <a:p>
            <a:pPr algn="ctr"/>
            <a:r>
              <a:rPr lang="tr-TR" sz="1400" i="1" dirty="0" smtClean="0">
                <a:solidFill>
                  <a:srgbClr val="000000"/>
                </a:solidFill>
                <a:latin typeface="Calibri" panose="020F0502020204030204" pitchFamily="34" charset="0"/>
              </a:rPr>
              <a:t>Alınan önlemler riski </a:t>
            </a:r>
            <a:r>
              <a:rPr lang="tr-TR" sz="1400" i="1" dirty="0">
                <a:solidFill>
                  <a:srgbClr val="000000"/>
                </a:solidFill>
                <a:latin typeface="Calibri" panose="020F0502020204030204" pitchFamily="34" charset="0"/>
              </a:rPr>
              <a:t>o</a:t>
            </a:r>
            <a:r>
              <a:rPr lang="tr-TR" sz="1400" i="1" dirty="0" smtClean="0">
                <a:solidFill>
                  <a:srgbClr val="000000"/>
                </a:solidFill>
                <a:latin typeface="Calibri" panose="020F0502020204030204" pitchFamily="34" charset="0"/>
              </a:rPr>
              <a:t>rtadan </a:t>
            </a:r>
            <a:r>
              <a:rPr lang="tr-TR" sz="1400" i="1" dirty="0">
                <a:solidFill>
                  <a:srgbClr val="000000"/>
                </a:solidFill>
                <a:latin typeface="Calibri" panose="020F0502020204030204" pitchFamily="34" charset="0"/>
              </a:rPr>
              <a:t>k</a:t>
            </a:r>
            <a:r>
              <a:rPr lang="tr-TR" sz="1400" i="1" dirty="0" smtClean="0">
                <a:solidFill>
                  <a:srgbClr val="000000"/>
                </a:solidFill>
                <a:latin typeface="Calibri" panose="020F0502020204030204" pitchFamily="34" charset="0"/>
              </a:rPr>
              <a:t>aldırmalıdır. </a:t>
            </a:r>
          </a:p>
          <a:p>
            <a:pPr algn="ctr"/>
            <a:r>
              <a:rPr lang="tr-TR" sz="1400" i="1" dirty="0" smtClean="0">
                <a:solidFill>
                  <a:srgbClr val="000000"/>
                </a:solidFill>
                <a:latin typeface="Calibri" panose="020F0502020204030204" pitchFamily="34" charset="0"/>
              </a:rPr>
              <a:t>Risk ortadan kalkınca kaza da oluşmayacaktır.</a:t>
            </a:r>
            <a:endParaRPr lang="tr-TR" sz="1400" i="1" dirty="0">
              <a:solidFill>
                <a:srgbClr val="000000"/>
              </a:solidFill>
              <a:latin typeface="Calibri" panose="020F0502020204030204" pitchFamily="34" charset="0"/>
            </a:endParaRPr>
          </a:p>
        </p:txBody>
      </p:sp>
      <p:sp>
        <p:nvSpPr>
          <p:cNvPr id="3" name="Dikdörtgen 2"/>
          <p:cNvSpPr/>
          <p:nvPr/>
        </p:nvSpPr>
        <p:spPr>
          <a:xfrm rot="16200000">
            <a:off x="1758667" y="2546537"/>
            <a:ext cx="1927510" cy="523220"/>
          </a:xfrm>
          <a:prstGeom prst="rect">
            <a:avLst/>
          </a:prstGeom>
          <a:ln>
            <a:solidFill>
              <a:schemeClr val="bg1">
                <a:lumMod val="65000"/>
              </a:schemeClr>
            </a:solidFill>
          </a:ln>
        </p:spPr>
        <p:txBody>
          <a:bodyPr wrap="square">
            <a:spAutoFit/>
          </a:bodyPr>
          <a:lstStyle/>
          <a:p>
            <a:pPr algn="ctr"/>
            <a:r>
              <a:rPr lang="tr-TR" sz="2800" b="1" dirty="0" smtClean="0">
                <a:solidFill>
                  <a:srgbClr val="000000"/>
                </a:solidFill>
                <a:latin typeface="Calibri" pitchFamily="34" charset="0"/>
              </a:rPr>
              <a:t>ÖNLEMLER</a:t>
            </a:r>
            <a:endParaRPr lang="tr-TR" sz="2800" b="1" dirty="0">
              <a:solidFill>
                <a:srgbClr val="000000"/>
              </a:solidFill>
              <a:latin typeface="Calibri" pitchFamily="34" charset="0"/>
            </a:endParaRPr>
          </a:p>
        </p:txBody>
      </p:sp>
      <p:graphicFrame>
        <p:nvGraphicFramePr>
          <p:cNvPr id="41" name="Tablo 40"/>
          <p:cNvGraphicFramePr>
            <a:graphicFrameLocks noGrp="1"/>
          </p:cNvGraphicFramePr>
          <p:nvPr>
            <p:extLst>
              <p:ext uri="{D42A27DB-BD31-4B8C-83A1-F6EECF244321}">
                <p14:modId xmlns:p14="http://schemas.microsoft.com/office/powerpoint/2010/main" val="3848600828"/>
              </p:ext>
            </p:extLst>
          </p:nvPr>
        </p:nvGraphicFramePr>
        <p:xfrm>
          <a:off x="3992182" y="1610047"/>
          <a:ext cx="1619250" cy="852488"/>
        </p:xfrm>
        <a:graphic>
          <a:graphicData uri="http://schemas.openxmlformats.org/drawingml/2006/table">
            <a:tbl>
              <a:tblPr firstRow="1" bandRow="1">
                <a:tableStyleId>{5C22544A-7EE6-4342-B048-85BDC9FD1C3A}</a:tableStyleId>
              </a:tblPr>
              <a:tblGrid>
                <a:gridCol w="1619250"/>
              </a:tblGrid>
              <a:tr h="852488">
                <a:tc>
                  <a:txBody>
                    <a:bodyPr/>
                    <a:lstStyle/>
                    <a:p>
                      <a:pPr algn="ctr"/>
                      <a:r>
                        <a:rPr lang="tr-TR" sz="2000" b="0" dirty="0" smtClean="0">
                          <a:solidFill>
                            <a:schemeClr val="bg1">
                              <a:lumMod val="75000"/>
                            </a:schemeClr>
                          </a:solidFill>
                          <a:latin typeface="Calibri" pitchFamily="34" charset="0"/>
                          <a:cs typeface="Calibri" pitchFamily="34" charset="0"/>
                        </a:rPr>
                        <a:t>RİSK</a:t>
                      </a:r>
                    </a:p>
                    <a:p>
                      <a:pPr algn="ctr"/>
                      <a:r>
                        <a:rPr lang="tr-TR" sz="2000" b="0" dirty="0" smtClean="0">
                          <a:solidFill>
                            <a:schemeClr val="bg1">
                              <a:lumMod val="75000"/>
                            </a:schemeClr>
                          </a:solidFill>
                          <a:latin typeface="Calibri" pitchFamily="34" charset="0"/>
                          <a:cs typeface="Calibri" pitchFamily="34" charset="0"/>
                        </a:rPr>
                        <a:t>(Yok Etme)</a:t>
                      </a:r>
                    </a:p>
                  </a:txBody>
                  <a:tcPr anchor="ctr" anchorCtr="1">
                    <a:solidFill>
                      <a:schemeClr val="bg2">
                        <a:lumMod val="60000"/>
                        <a:lumOff val="40000"/>
                        <a:alpha val="5000"/>
                      </a:schemeClr>
                    </a:solidFill>
                  </a:tcPr>
                </a:tc>
              </a:tr>
            </a:tbl>
          </a:graphicData>
        </a:graphic>
      </p:graphicFrame>
      <p:graphicFrame>
        <p:nvGraphicFramePr>
          <p:cNvPr id="42" name="Tablo 41"/>
          <p:cNvGraphicFramePr>
            <a:graphicFrameLocks noGrp="1"/>
          </p:cNvGraphicFramePr>
          <p:nvPr>
            <p:extLst>
              <p:ext uri="{D42A27DB-BD31-4B8C-83A1-F6EECF244321}">
                <p14:modId xmlns:p14="http://schemas.microsoft.com/office/powerpoint/2010/main" val="1539170812"/>
              </p:ext>
            </p:extLst>
          </p:nvPr>
        </p:nvGraphicFramePr>
        <p:xfrm>
          <a:off x="103904" y="4972050"/>
          <a:ext cx="2297128" cy="1304925"/>
        </p:xfrm>
        <a:graphic>
          <a:graphicData uri="http://schemas.openxmlformats.org/drawingml/2006/table">
            <a:tbl>
              <a:tblPr firstRow="1" bandRow="1">
                <a:tableStyleId>{5C22544A-7EE6-4342-B048-85BDC9FD1C3A}</a:tableStyleId>
              </a:tblPr>
              <a:tblGrid>
                <a:gridCol w="2297128"/>
              </a:tblGrid>
              <a:tr h="1304925">
                <a:tc>
                  <a:txBody>
                    <a:bodyPr/>
                    <a:lstStyle/>
                    <a:p>
                      <a:pPr algn="ctr"/>
                      <a:r>
                        <a:rPr lang="tr-TR" sz="3200" dirty="0" smtClean="0">
                          <a:latin typeface="Calibri" pitchFamily="34" charset="0"/>
                          <a:cs typeface="Calibri" pitchFamily="34" charset="0"/>
                        </a:rPr>
                        <a:t>TEHLİKE</a:t>
                      </a:r>
                    </a:p>
                    <a:p>
                      <a:pPr algn="ctr"/>
                      <a:r>
                        <a:rPr lang="tr-TR" sz="1800" dirty="0" smtClean="0">
                          <a:latin typeface="Calibri" pitchFamily="34" charset="0"/>
                          <a:cs typeface="Calibri" pitchFamily="34" charset="0"/>
                        </a:rPr>
                        <a:t>(Kaynak-Ortam-Kişi)</a:t>
                      </a:r>
                    </a:p>
                  </a:txBody>
                  <a:tcPr anchor="ctr" anchorCtr="1">
                    <a:solidFill>
                      <a:srgbClr val="00B050"/>
                    </a:solidFill>
                  </a:tcPr>
                </a:tc>
              </a:tr>
            </a:tbl>
          </a:graphicData>
        </a:graphic>
      </p:graphicFrame>
      <p:graphicFrame>
        <p:nvGraphicFramePr>
          <p:cNvPr id="43" name="Tablo 42"/>
          <p:cNvGraphicFramePr>
            <a:graphicFrameLocks noGrp="1"/>
          </p:cNvGraphicFramePr>
          <p:nvPr>
            <p:extLst>
              <p:ext uri="{D42A27DB-BD31-4B8C-83A1-F6EECF244321}">
                <p14:modId xmlns:p14="http://schemas.microsoft.com/office/powerpoint/2010/main" val="1464514925"/>
              </p:ext>
            </p:extLst>
          </p:nvPr>
        </p:nvGraphicFramePr>
        <p:xfrm>
          <a:off x="3997169" y="4342448"/>
          <a:ext cx="1619250" cy="883920"/>
        </p:xfrm>
        <a:graphic>
          <a:graphicData uri="http://schemas.openxmlformats.org/drawingml/2006/table">
            <a:tbl>
              <a:tblPr firstRow="1" bandRow="1">
                <a:tableStyleId>{5C22544A-7EE6-4342-B048-85BDC9FD1C3A}</a:tableStyleId>
              </a:tblPr>
              <a:tblGrid>
                <a:gridCol w="1619250"/>
              </a:tblGrid>
              <a:tr h="852488">
                <a:tc>
                  <a:txBody>
                    <a:bodyPr/>
                    <a:lstStyle/>
                    <a:p>
                      <a:pPr algn="ctr"/>
                      <a:r>
                        <a:rPr lang="tr-TR" sz="3200" dirty="0" smtClean="0">
                          <a:solidFill>
                            <a:schemeClr val="bg1">
                              <a:lumMod val="50000"/>
                            </a:schemeClr>
                          </a:solidFill>
                          <a:latin typeface="Calibri" pitchFamily="34" charset="0"/>
                          <a:cs typeface="Calibri" pitchFamily="34" charset="0"/>
                        </a:rPr>
                        <a:t>RİSK</a:t>
                      </a:r>
                    </a:p>
                    <a:p>
                      <a:pPr algn="ctr"/>
                      <a:r>
                        <a:rPr lang="tr-TR" sz="2000" dirty="0" smtClean="0">
                          <a:solidFill>
                            <a:schemeClr val="bg1">
                              <a:lumMod val="50000"/>
                            </a:schemeClr>
                          </a:solidFill>
                          <a:latin typeface="Calibri" pitchFamily="34" charset="0"/>
                          <a:cs typeface="Calibri" pitchFamily="34" charset="0"/>
                        </a:rPr>
                        <a:t>(KERD)</a:t>
                      </a:r>
                    </a:p>
                  </a:txBody>
                  <a:tcPr anchor="ctr" anchorCtr="1">
                    <a:solidFill>
                      <a:schemeClr val="bg2">
                        <a:lumMod val="40000"/>
                        <a:lumOff val="60000"/>
                      </a:schemeClr>
                    </a:solidFill>
                  </a:tcPr>
                </a:tc>
              </a:tr>
            </a:tbl>
          </a:graphicData>
        </a:graphic>
      </p:graphicFrame>
      <p:graphicFrame>
        <p:nvGraphicFramePr>
          <p:cNvPr id="44" name="Tablo 43"/>
          <p:cNvGraphicFramePr>
            <a:graphicFrameLocks noGrp="1"/>
          </p:cNvGraphicFramePr>
          <p:nvPr>
            <p:extLst>
              <p:ext uri="{D42A27DB-BD31-4B8C-83A1-F6EECF244321}">
                <p14:modId xmlns:p14="http://schemas.microsoft.com/office/powerpoint/2010/main" val="220686912"/>
              </p:ext>
            </p:extLst>
          </p:nvPr>
        </p:nvGraphicFramePr>
        <p:xfrm>
          <a:off x="7178519" y="5127363"/>
          <a:ext cx="1848850" cy="944880"/>
        </p:xfrm>
        <a:graphic>
          <a:graphicData uri="http://schemas.openxmlformats.org/drawingml/2006/table">
            <a:tbl>
              <a:tblPr firstRow="1" bandRow="1">
                <a:tableStyleId>{5C22544A-7EE6-4342-B048-85BDC9FD1C3A}</a:tableStyleId>
              </a:tblPr>
              <a:tblGrid>
                <a:gridCol w="1848850"/>
              </a:tblGrid>
              <a:tr h="911488">
                <a:tc>
                  <a:txBody>
                    <a:bodyPr/>
                    <a:lstStyle/>
                    <a:p>
                      <a:pPr algn="ctr"/>
                      <a:r>
                        <a:rPr lang="tr-TR" sz="3200" dirty="0" smtClean="0">
                          <a:latin typeface="Calibri" pitchFamily="34" charset="0"/>
                          <a:cs typeface="Calibri" pitchFamily="34" charset="0"/>
                        </a:rPr>
                        <a:t>KAZA</a:t>
                      </a:r>
                    </a:p>
                    <a:p>
                      <a:pPr algn="ctr"/>
                      <a:r>
                        <a:rPr lang="tr-TR" sz="2400" dirty="0" smtClean="0">
                          <a:latin typeface="Calibri" pitchFamily="34" charset="0"/>
                          <a:cs typeface="Calibri" pitchFamily="34" charset="0"/>
                        </a:rPr>
                        <a:t>(Zarar-Hasar)</a:t>
                      </a:r>
                    </a:p>
                  </a:txBody>
                  <a:tcPr anchor="ctr" anchorCtr="1">
                    <a:solidFill>
                      <a:schemeClr val="accent2">
                        <a:lumMod val="60000"/>
                        <a:lumOff val="40000"/>
                        <a:alpha val="64000"/>
                      </a:schemeClr>
                    </a:solidFill>
                  </a:tcPr>
                </a:tc>
              </a:tr>
            </a:tbl>
          </a:graphicData>
        </a:graphic>
      </p:graphicFrame>
      <p:sp>
        <p:nvSpPr>
          <p:cNvPr id="48" name="Sağ Ok 47"/>
          <p:cNvSpPr/>
          <p:nvPr/>
        </p:nvSpPr>
        <p:spPr bwMode="auto">
          <a:xfrm>
            <a:off x="3035144" y="5120751"/>
            <a:ext cx="4086225" cy="965724"/>
          </a:xfrm>
          <a:prstGeom prst="rightArrow">
            <a:avLst/>
          </a:prstGeom>
          <a:noFill/>
          <a:ln w="25400">
            <a:solidFill>
              <a:srgbClr val="7030A0"/>
            </a:solidFill>
            <a:prstDash val="solid"/>
            <a:round/>
            <a:headEnd/>
            <a:tailEnd/>
          </a:ln>
          <a:effectLst>
            <a:innerShdw blurRad="63500" dist="50800" dir="5400000">
              <a:prstClr val="black">
                <a:alpha val="50000"/>
              </a:prstClr>
            </a:innerShdw>
          </a:effectLst>
        </p:spPr>
        <p:txBody>
          <a:bodyPr rtlCol="0" anchor="ctr"/>
          <a:lstStyle/>
          <a:p>
            <a:pPr algn="ctr"/>
            <a:r>
              <a:rPr lang="tr-TR" sz="1400" i="1" dirty="0" smtClean="0">
                <a:solidFill>
                  <a:srgbClr val="000000"/>
                </a:solidFill>
                <a:latin typeface="Calibri" panose="020F0502020204030204" pitchFamily="34" charset="0"/>
              </a:rPr>
              <a:t>Alınan önlemler riski KERD indirmelidir. </a:t>
            </a:r>
            <a:endParaRPr lang="tr-TR" sz="1400" i="1" dirty="0">
              <a:solidFill>
                <a:srgbClr val="000000"/>
              </a:solidFill>
              <a:latin typeface="Calibri" panose="020F0502020204030204" pitchFamily="34" charset="0"/>
            </a:endParaRPr>
          </a:p>
          <a:p>
            <a:pPr algn="ctr"/>
            <a:r>
              <a:rPr lang="tr-TR" sz="1400" i="1" dirty="0" smtClean="0">
                <a:solidFill>
                  <a:srgbClr val="000000"/>
                </a:solidFill>
                <a:latin typeface="Calibri" panose="020F0502020204030204" pitchFamily="34" charset="0"/>
              </a:rPr>
              <a:t>Kaza olsa bile hafif atlatılacaktır.</a:t>
            </a:r>
            <a:endParaRPr lang="tr-TR" sz="1400" i="1" dirty="0">
              <a:solidFill>
                <a:srgbClr val="000000"/>
              </a:solidFill>
              <a:latin typeface="Calibri" panose="020F0502020204030204" pitchFamily="34" charset="0"/>
            </a:endParaRPr>
          </a:p>
        </p:txBody>
      </p:sp>
      <p:sp>
        <p:nvSpPr>
          <p:cNvPr id="49" name="Dikdörtgen 48"/>
          <p:cNvSpPr/>
          <p:nvPr/>
        </p:nvSpPr>
        <p:spPr>
          <a:xfrm rot="16200000">
            <a:off x="1755336" y="5356412"/>
            <a:ext cx="1927510" cy="523220"/>
          </a:xfrm>
          <a:prstGeom prst="rect">
            <a:avLst/>
          </a:prstGeom>
          <a:ln>
            <a:solidFill>
              <a:schemeClr val="bg1">
                <a:lumMod val="65000"/>
              </a:schemeClr>
            </a:solidFill>
          </a:ln>
        </p:spPr>
        <p:txBody>
          <a:bodyPr wrap="square">
            <a:spAutoFit/>
          </a:bodyPr>
          <a:lstStyle/>
          <a:p>
            <a:pPr algn="ctr"/>
            <a:r>
              <a:rPr lang="tr-TR" sz="2800" b="1" dirty="0" smtClean="0">
                <a:solidFill>
                  <a:srgbClr val="FFFFFF">
                    <a:lumMod val="50000"/>
                  </a:srgbClr>
                </a:solidFill>
                <a:latin typeface="Calibri" pitchFamily="34" charset="0"/>
              </a:rPr>
              <a:t>ÖNLEMLER</a:t>
            </a:r>
            <a:endParaRPr lang="tr-TR" sz="2800" b="1" dirty="0">
              <a:solidFill>
                <a:srgbClr val="FFFFFF">
                  <a:lumMod val="50000"/>
                </a:srgbClr>
              </a:solidFill>
              <a:latin typeface="Calibri" pitchFamily="34" charset="0"/>
            </a:endParaRPr>
          </a:p>
        </p:txBody>
      </p:sp>
      <p:cxnSp>
        <p:nvCxnSpPr>
          <p:cNvPr id="5" name="Düz Bağlayıcı 4"/>
          <p:cNvCxnSpPr/>
          <p:nvPr/>
        </p:nvCxnSpPr>
        <p:spPr>
          <a:xfrm>
            <a:off x="38172" y="4067175"/>
            <a:ext cx="907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227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par>
                          <p:cTn id="25" fill="hold">
                            <p:stCondLst>
                              <p:cond delay="500"/>
                            </p:stCondLst>
                            <p:childTnLst>
                              <p:par>
                                <p:cTn id="26" presetID="16" presetClass="entr" presetSubtype="2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500"/>
                                        <p:tgtEl>
                                          <p:spTgt spid="42"/>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arn(inVertical)">
                                      <p:cBhvr>
                                        <p:cTn id="41" dur="500"/>
                                        <p:tgtEl>
                                          <p:spTgt spid="48"/>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8" grpId="0" animBg="1"/>
      <p:bldP spid="49"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t>
            </a:r>
            <a:endParaRPr lang="tr-TR" sz="3200" b="1" noProof="1">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
        <p:nvSpPr>
          <p:cNvPr id="8" name="AutoShape 5"/>
          <p:cNvSpPr>
            <a:spLocks noChangeArrowheads="1"/>
          </p:cNvSpPr>
          <p:nvPr/>
        </p:nvSpPr>
        <p:spPr bwMode="auto">
          <a:xfrm>
            <a:off x="231797" y="1131111"/>
            <a:ext cx="8626453" cy="694102"/>
          </a:xfrm>
          <a:prstGeom prst="roundRect">
            <a:avLst>
              <a:gd name="adj" fmla="val 16667"/>
            </a:avLst>
          </a:prstGeom>
          <a:noFill/>
          <a:ln w="19050">
            <a:solidFill>
              <a:schemeClr val="bg2">
                <a:lumMod val="75000"/>
              </a:schemeClr>
            </a:solidFill>
            <a:round/>
            <a:headEnd/>
            <a:tailEnd/>
          </a:ln>
          <a:effectLst/>
        </p:spPr>
        <p:txBody>
          <a:bodyPr wrap="none" anchor="ctr"/>
          <a:lstStyle/>
          <a:p>
            <a:pPr algn="ctr"/>
            <a:r>
              <a:rPr lang="tr-TR" altLang="zh-CN" sz="2400" b="1" dirty="0" smtClean="0">
                <a:solidFill>
                  <a:srgbClr val="000000"/>
                </a:solidFill>
                <a:latin typeface="Calibri" panose="020F0502020204030204" pitchFamily="34" charset="0"/>
                <a:cs typeface="Calibri" pitchFamily="34" charset="0"/>
              </a:rPr>
              <a:t>RİSK KONTROLÜNDE ÖNCELİK  SIRALAMASI (HİYERARŞİSİ)</a:t>
            </a:r>
            <a:endParaRPr lang="tr-TR" altLang="zh-CN" sz="2400" b="1" dirty="0">
              <a:solidFill>
                <a:srgbClr val="000000"/>
              </a:solidFill>
              <a:latin typeface="Calibri" panose="020F0502020204030204" pitchFamily="34" charset="0"/>
              <a:cs typeface="Calibri" pitchFamily="34" charset="0"/>
            </a:endParaRPr>
          </a:p>
        </p:txBody>
      </p:sp>
      <p:sp>
        <p:nvSpPr>
          <p:cNvPr id="39" name="AutoShape 5"/>
          <p:cNvSpPr>
            <a:spLocks noChangeArrowheads="1"/>
          </p:cNvSpPr>
          <p:nvPr/>
        </p:nvSpPr>
        <p:spPr bwMode="auto">
          <a:xfrm>
            <a:off x="782368" y="2498458"/>
            <a:ext cx="2570432" cy="934077"/>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Kaynakta Koruma</a:t>
            </a:r>
            <a:endParaRPr lang="tr-TR" altLang="zh-CN" sz="2000" i="1" dirty="0">
              <a:solidFill>
                <a:srgbClr val="000000"/>
              </a:solidFill>
              <a:latin typeface="Calibri" panose="020F0502020204030204" pitchFamily="34" charset="0"/>
              <a:cs typeface="Calibri" pitchFamily="34" charset="0"/>
            </a:endParaRPr>
          </a:p>
        </p:txBody>
      </p:sp>
      <p:sp>
        <p:nvSpPr>
          <p:cNvPr id="40" name="AutoShape 5"/>
          <p:cNvSpPr>
            <a:spLocks noChangeArrowheads="1"/>
          </p:cNvSpPr>
          <p:nvPr/>
        </p:nvSpPr>
        <p:spPr bwMode="auto">
          <a:xfrm>
            <a:off x="295275" y="2491840"/>
            <a:ext cx="533261" cy="934077"/>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sz="2400" b="1" i="1" dirty="0" smtClean="0">
                <a:solidFill>
                  <a:srgbClr val="000000"/>
                </a:solidFill>
                <a:latin typeface="Calibri" panose="020F0502020204030204" pitchFamily="34" charset="0"/>
                <a:cs typeface="Calibri" pitchFamily="34" charset="0"/>
              </a:rPr>
              <a:t>1</a:t>
            </a:r>
            <a:endParaRPr lang="zh-CN" altLang="zh-CN" sz="2400" b="1" i="1" dirty="0">
              <a:solidFill>
                <a:srgbClr val="000000"/>
              </a:solidFill>
              <a:latin typeface="Calibri" panose="020F0502020204030204" pitchFamily="34" charset="0"/>
              <a:cs typeface="Calibri" pitchFamily="34" charset="0"/>
            </a:endParaRPr>
          </a:p>
        </p:txBody>
      </p:sp>
      <p:sp>
        <p:nvSpPr>
          <p:cNvPr id="47" name="AutoShape 5"/>
          <p:cNvSpPr>
            <a:spLocks noChangeArrowheads="1"/>
          </p:cNvSpPr>
          <p:nvPr/>
        </p:nvSpPr>
        <p:spPr bwMode="auto">
          <a:xfrm>
            <a:off x="3755743" y="2491503"/>
            <a:ext cx="5093874" cy="445732"/>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r>
              <a:rPr lang="tr-TR" altLang="zh-CN" sz="1600" i="1" dirty="0" smtClean="0">
                <a:solidFill>
                  <a:srgbClr val="000000"/>
                </a:solidFill>
                <a:latin typeface="Calibri" panose="020F0502020204030204" pitchFamily="34" charset="0"/>
                <a:cs typeface="Calibri" pitchFamily="34" charset="0"/>
              </a:rPr>
              <a:t>Elimine Etme (Eliminasyon-Yok Etme-Ortadan Kaldırma, </a:t>
            </a:r>
          </a:p>
          <a:p>
            <a:r>
              <a:rPr lang="tr-TR" altLang="zh-CN" sz="1600" i="1" dirty="0" smtClean="0">
                <a:solidFill>
                  <a:srgbClr val="000000"/>
                </a:solidFill>
                <a:latin typeface="Calibri" panose="020F0502020204030204" pitchFamily="34" charset="0"/>
                <a:cs typeface="Calibri" pitchFamily="34" charset="0"/>
              </a:rPr>
              <a:t>Bertaraf Etme)</a:t>
            </a:r>
            <a:endParaRPr lang="tr-TR" altLang="zh-CN" sz="1600" i="1" dirty="0">
              <a:solidFill>
                <a:srgbClr val="000000"/>
              </a:solidFill>
              <a:latin typeface="Calibri" panose="020F0502020204030204" pitchFamily="34" charset="0"/>
              <a:cs typeface="Calibri" pitchFamily="34" charset="0"/>
            </a:endParaRPr>
          </a:p>
        </p:txBody>
      </p:sp>
      <p:sp>
        <p:nvSpPr>
          <p:cNvPr id="48" name="AutoShape 5"/>
          <p:cNvSpPr>
            <a:spLocks noChangeArrowheads="1"/>
          </p:cNvSpPr>
          <p:nvPr/>
        </p:nvSpPr>
        <p:spPr bwMode="auto">
          <a:xfrm>
            <a:off x="3401147" y="2493302"/>
            <a:ext cx="402221" cy="445732"/>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1</a:t>
            </a:r>
            <a:endParaRPr lang="zh-CN" altLang="zh-CN" b="1" dirty="0">
              <a:solidFill>
                <a:srgbClr val="000000"/>
              </a:solidFill>
              <a:latin typeface="Calibri" panose="020F0502020204030204" pitchFamily="34" charset="0"/>
              <a:cs typeface="Calibri" pitchFamily="34" charset="0"/>
            </a:endParaRPr>
          </a:p>
        </p:txBody>
      </p:sp>
      <p:sp>
        <p:nvSpPr>
          <p:cNvPr id="30" name="AutoShape 5"/>
          <p:cNvSpPr>
            <a:spLocks noChangeArrowheads="1"/>
          </p:cNvSpPr>
          <p:nvPr/>
        </p:nvSpPr>
        <p:spPr bwMode="auto">
          <a:xfrm>
            <a:off x="3755743" y="2986803"/>
            <a:ext cx="5093874" cy="445732"/>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r>
              <a:rPr lang="tr-TR" altLang="zh-CN" sz="1600" i="1" dirty="0" smtClean="0">
                <a:solidFill>
                  <a:srgbClr val="000000"/>
                </a:solidFill>
                <a:latin typeface="Calibri" panose="020F0502020204030204" pitchFamily="34" charset="0"/>
                <a:cs typeface="Calibri" pitchFamily="34" charset="0"/>
              </a:rPr>
              <a:t> </a:t>
            </a:r>
            <a:r>
              <a:rPr lang="tr-TR" altLang="zh-CN" sz="1600" i="1" dirty="0">
                <a:solidFill>
                  <a:srgbClr val="000000"/>
                </a:solidFill>
                <a:latin typeface="Calibri" panose="020F0502020204030204" pitchFamily="34" charset="0"/>
                <a:cs typeface="Calibri" pitchFamily="34" charset="0"/>
              </a:rPr>
              <a:t>İkame </a:t>
            </a:r>
            <a:r>
              <a:rPr lang="tr-TR" altLang="zh-CN" sz="1600" i="1" dirty="0" smtClean="0">
                <a:solidFill>
                  <a:srgbClr val="000000"/>
                </a:solidFill>
                <a:latin typeface="Calibri" panose="020F0502020204030204" pitchFamily="34" charset="0"/>
                <a:cs typeface="Calibri" pitchFamily="34" charset="0"/>
              </a:rPr>
              <a:t>Etme (Yerine Koyma-Değiştirme-</a:t>
            </a:r>
            <a:r>
              <a:rPr lang="tr-TR" altLang="zh-CN" sz="1600" i="1" dirty="0" err="1" smtClean="0">
                <a:solidFill>
                  <a:srgbClr val="000000"/>
                </a:solidFill>
                <a:latin typeface="Calibri" panose="020F0502020204030204" pitchFamily="34" charset="0"/>
                <a:cs typeface="Calibri" pitchFamily="34" charset="0"/>
              </a:rPr>
              <a:t>Substitusyon</a:t>
            </a:r>
            <a:r>
              <a:rPr lang="tr-TR" altLang="zh-CN" sz="1600" i="1" dirty="0" smtClean="0">
                <a:solidFill>
                  <a:srgbClr val="000000"/>
                </a:solidFill>
                <a:latin typeface="Calibri" panose="020F0502020204030204" pitchFamily="34" charset="0"/>
                <a:cs typeface="Calibri" pitchFamily="34" charset="0"/>
              </a:rPr>
              <a:t>)</a:t>
            </a:r>
            <a:endParaRPr lang="tr-TR" altLang="zh-CN" sz="1600" i="1" dirty="0">
              <a:solidFill>
                <a:srgbClr val="000000"/>
              </a:solidFill>
              <a:latin typeface="Calibri" panose="020F0502020204030204" pitchFamily="34" charset="0"/>
              <a:cs typeface="Calibri" pitchFamily="34" charset="0"/>
            </a:endParaRPr>
          </a:p>
        </p:txBody>
      </p:sp>
      <p:sp>
        <p:nvSpPr>
          <p:cNvPr id="33" name="AutoShape 5"/>
          <p:cNvSpPr>
            <a:spLocks noChangeArrowheads="1"/>
          </p:cNvSpPr>
          <p:nvPr/>
        </p:nvSpPr>
        <p:spPr bwMode="auto">
          <a:xfrm>
            <a:off x="3401147" y="2988602"/>
            <a:ext cx="402221" cy="445732"/>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2</a:t>
            </a:r>
            <a:endParaRPr lang="zh-CN" altLang="zh-CN" b="1" dirty="0">
              <a:solidFill>
                <a:srgbClr val="000000"/>
              </a:solidFill>
              <a:latin typeface="Calibri" panose="020F0502020204030204" pitchFamily="34" charset="0"/>
              <a:cs typeface="Calibri" pitchFamily="34" charset="0"/>
            </a:endParaRPr>
          </a:p>
        </p:txBody>
      </p:sp>
      <p:sp>
        <p:nvSpPr>
          <p:cNvPr id="36" name="AutoShape 5"/>
          <p:cNvSpPr>
            <a:spLocks noChangeArrowheads="1"/>
          </p:cNvSpPr>
          <p:nvPr/>
        </p:nvSpPr>
        <p:spPr bwMode="auto">
          <a:xfrm>
            <a:off x="791893" y="3565258"/>
            <a:ext cx="2570432" cy="934077"/>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Ortamda Koruma</a:t>
            </a:r>
            <a:endParaRPr lang="tr-TR" altLang="zh-CN" sz="2000" i="1" dirty="0">
              <a:solidFill>
                <a:srgbClr val="000000"/>
              </a:solidFill>
              <a:latin typeface="Calibri" panose="020F0502020204030204" pitchFamily="34" charset="0"/>
              <a:cs typeface="Calibri" pitchFamily="34" charset="0"/>
            </a:endParaRPr>
          </a:p>
        </p:txBody>
      </p:sp>
      <p:sp>
        <p:nvSpPr>
          <p:cNvPr id="37" name="AutoShape 5"/>
          <p:cNvSpPr>
            <a:spLocks noChangeArrowheads="1"/>
          </p:cNvSpPr>
          <p:nvPr/>
        </p:nvSpPr>
        <p:spPr bwMode="auto">
          <a:xfrm>
            <a:off x="304800" y="3558640"/>
            <a:ext cx="533261" cy="934077"/>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pPr algn="ctr"/>
            <a:r>
              <a:rPr lang="tr-TR" altLang="zh-CN" sz="2400" b="1" i="1" dirty="0" smtClean="0">
                <a:solidFill>
                  <a:srgbClr val="000000"/>
                </a:solidFill>
                <a:latin typeface="Calibri" panose="020F0502020204030204" pitchFamily="34" charset="0"/>
                <a:cs typeface="Calibri" pitchFamily="34" charset="0"/>
              </a:rPr>
              <a:t>2</a:t>
            </a:r>
            <a:endParaRPr lang="zh-CN" altLang="zh-CN" sz="2400" b="1" i="1" dirty="0">
              <a:solidFill>
                <a:srgbClr val="000000"/>
              </a:solidFill>
              <a:latin typeface="Calibri" panose="020F0502020204030204" pitchFamily="34" charset="0"/>
              <a:cs typeface="Calibri" pitchFamily="34" charset="0"/>
            </a:endParaRPr>
          </a:p>
        </p:txBody>
      </p:sp>
      <p:sp>
        <p:nvSpPr>
          <p:cNvPr id="38" name="AutoShape 5"/>
          <p:cNvSpPr>
            <a:spLocks noChangeArrowheads="1"/>
          </p:cNvSpPr>
          <p:nvPr/>
        </p:nvSpPr>
        <p:spPr bwMode="auto">
          <a:xfrm>
            <a:off x="3765268" y="3558303"/>
            <a:ext cx="5093874" cy="445732"/>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r>
              <a:rPr lang="tr-TR" altLang="zh-CN" sz="1600" i="1" dirty="0">
                <a:solidFill>
                  <a:srgbClr val="000000"/>
                </a:solidFill>
                <a:latin typeface="Calibri" panose="020F0502020204030204" pitchFamily="34" charset="0"/>
                <a:cs typeface="Calibri" pitchFamily="34" charset="0"/>
              </a:rPr>
              <a:t>Tecrit Etme </a:t>
            </a:r>
            <a:r>
              <a:rPr lang="tr-TR" altLang="zh-CN" sz="1600" i="1" dirty="0" smtClean="0">
                <a:solidFill>
                  <a:srgbClr val="000000"/>
                </a:solidFill>
                <a:latin typeface="Calibri" panose="020F0502020204030204" pitchFamily="34" charset="0"/>
                <a:cs typeface="Calibri" pitchFamily="34" charset="0"/>
              </a:rPr>
              <a:t>(Yalıtım-Kontrol-İzolasyon)</a:t>
            </a:r>
            <a:endParaRPr lang="tr-TR" altLang="zh-CN" sz="1600" i="1" dirty="0">
              <a:solidFill>
                <a:srgbClr val="000000"/>
              </a:solidFill>
              <a:latin typeface="Calibri" panose="020F0502020204030204" pitchFamily="34" charset="0"/>
              <a:cs typeface="Calibri" pitchFamily="34" charset="0"/>
            </a:endParaRPr>
          </a:p>
        </p:txBody>
      </p:sp>
      <p:sp>
        <p:nvSpPr>
          <p:cNvPr id="49" name="AutoShape 5"/>
          <p:cNvSpPr>
            <a:spLocks noChangeArrowheads="1"/>
          </p:cNvSpPr>
          <p:nvPr/>
        </p:nvSpPr>
        <p:spPr bwMode="auto">
          <a:xfrm>
            <a:off x="3410672" y="3560102"/>
            <a:ext cx="402221" cy="445732"/>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3</a:t>
            </a:r>
            <a:endParaRPr lang="zh-CN" altLang="zh-CN" b="1" dirty="0">
              <a:solidFill>
                <a:srgbClr val="000000"/>
              </a:solidFill>
              <a:latin typeface="Calibri" panose="020F0502020204030204" pitchFamily="34" charset="0"/>
              <a:cs typeface="Calibri" pitchFamily="34" charset="0"/>
            </a:endParaRPr>
          </a:p>
        </p:txBody>
      </p:sp>
      <p:sp>
        <p:nvSpPr>
          <p:cNvPr id="50" name="AutoShape 5"/>
          <p:cNvSpPr>
            <a:spLocks noChangeArrowheads="1"/>
          </p:cNvSpPr>
          <p:nvPr/>
        </p:nvSpPr>
        <p:spPr bwMode="auto">
          <a:xfrm>
            <a:off x="3765268" y="4053603"/>
            <a:ext cx="5093874" cy="445732"/>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r>
              <a:rPr lang="tr-TR" altLang="zh-CN" sz="1600" i="1" dirty="0">
                <a:solidFill>
                  <a:srgbClr val="000000"/>
                </a:solidFill>
                <a:latin typeface="Calibri" panose="020F0502020204030204" pitchFamily="34" charset="0"/>
                <a:cs typeface="Calibri" pitchFamily="34" charset="0"/>
              </a:rPr>
              <a:t> Yönetsel </a:t>
            </a:r>
            <a:r>
              <a:rPr lang="tr-TR" altLang="zh-CN" sz="1600" i="1" dirty="0" smtClean="0">
                <a:solidFill>
                  <a:srgbClr val="000000"/>
                </a:solidFill>
                <a:latin typeface="Calibri" panose="020F0502020204030204" pitchFamily="34" charset="0"/>
                <a:cs typeface="Calibri" pitchFamily="34" charset="0"/>
              </a:rPr>
              <a:t>Önlemler (Mühendislik Önlemleri-Proses)</a:t>
            </a:r>
            <a:endParaRPr lang="tr-TR" altLang="zh-CN" sz="1600" i="1" dirty="0">
              <a:solidFill>
                <a:srgbClr val="000000"/>
              </a:solidFill>
              <a:latin typeface="Calibri" panose="020F0502020204030204" pitchFamily="34" charset="0"/>
              <a:cs typeface="Calibri" pitchFamily="34" charset="0"/>
            </a:endParaRPr>
          </a:p>
        </p:txBody>
      </p:sp>
      <p:sp>
        <p:nvSpPr>
          <p:cNvPr id="51" name="AutoShape 5"/>
          <p:cNvSpPr>
            <a:spLocks noChangeArrowheads="1"/>
          </p:cNvSpPr>
          <p:nvPr/>
        </p:nvSpPr>
        <p:spPr bwMode="auto">
          <a:xfrm>
            <a:off x="3410672" y="4055402"/>
            <a:ext cx="402221" cy="445732"/>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4</a:t>
            </a:r>
            <a:endParaRPr lang="zh-CN" altLang="zh-CN" b="1" dirty="0">
              <a:solidFill>
                <a:srgbClr val="000000"/>
              </a:solidFill>
              <a:latin typeface="Calibri" panose="020F0502020204030204" pitchFamily="34" charset="0"/>
              <a:cs typeface="Calibri" pitchFamily="34" charset="0"/>
            </a:endParaRPr>
          </a:p>
        </p:txBody>
      </p:sp>
      <p:sp>
        <p:nvSpPr>
          <p:cNvPr id="52" name="AutoShape 5"/>
          <p:cNvSpPr>
            <a:spLocks noChangeArrowheads="1"/>
          </p:cNvSpPr>
          <p:nvPr/>
        </p:nvSpPr>
        <p:spPr bwMode="auto">
          <a:xfrm>
            <a:off x="791893" y="4622533"/>
            <a:ext cx="2570432" cy="934077"/>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Kişide Koruma</a:t>
            </a:r>
            <a:endParaRPr lang="tr-TR" altLang="zh-CN" sz="2000" i="1" dirty="0">
              <a:solidFill>
                <a:srgbClr val="000000"/>
              </a:solidFill>
              <a:latin typeface="Calibri" panose="020F0502020204030204" pitchFamily="34" charset="0"/>
              <a:cs typeface="Calibri" pitchFamily="34" charset="0"/>
            </a:endParaRPr>
          </a:p>
        </p:txBody>
      </p:sp>
      <p:sp>
        <p:nvSpPr>
          <p:cNvPr id="53" name="AutoShape 5"/>
          <p:cNvSpPr>
            <a:spLocks noChangeArrowheads="1"/>
          </p:cNvSpPr>
          <p:nvPr/>
        </p:nvSpPr>
        <p:spPr bwMode="auto">
          <a:xfrm>
            <a:off x="304800" y="4615915"/>
            <a:ext cx="533261" cy="934077"/>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sz="2400" b="1" i="1" dirty="0" smtClean="0">
                <a:solidFill>
                  <a:srgbClr val="000000"/>
                </a:solidFill>
                <a:latin typeface="Calibri" panose="020F0502020204030204" pitchFamily="34" charset="0"/>
                <a:cs typeface="Calibri" pitchFamily="34" charset="0"/>
              </a:rPr>
              <a:t>3</a:t>
            </a:r>
            <a:endParaRPr lang="zh-CN" altLang="zh-CN" sz="2400" b="1" i="1" dirty="0">
              <a:solidFill>
                <a:srgbClr val="000000"/>
              </a:solidFill>
              <a:latin typeface="Calibri" panose="020F0502020204030204" pitchFamily="34" charset="0"/>
              <a:cs typeface="Calibri" pitchFamily="34" charset="0"/>
            </a:endParaRPr>
          </a:p>
        </p:txBody>
      </p:sp>
      <p:sp>
        <p:nvSpPr>
          <p:cNvPr id="54" name="AutoShape 5"/>
          <p:cNvSpPr>
            <a:spLocks noChangeArrowheads="1"/>
          </p:cNvSpPr>
          <p:nvPr/>
        </p:nvSpPr>
        <p:spPr bwMode="auto">
          <a:xfrm>
            <a:off x="3765268" y="4615578"/>
            <a:ext cx="5093874" cy="445732"/>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r>
              <a:rPr lang="tr-TR" sz="1600" i="1" dirty="0">
                <a:solidFill>
                  <a:srgbClr val="000000"/>
                </a:solidFill>
                <a:latin typeface="Calibri" panose="020F0502020204030204" pitchFamily="34" charset="0"/>
                <a:cs typeface="Calibri" pitchFamily="34" charset="0"/>
              </a:rPr>
              <a:t>Toplu </a:t>
            </a:r>
            <a:r>
              <a:rPr lang="tr-TR" sz="1600" i="1" dirty="0" smtClean="0">
                <a:solidFill>
                  <a:srgbClr val="000000"/>
                </a:solidFill>
                <a:latin typeface="Calibri" panose="020F0502020204030204" pitchFamily="34" charset="0"/>
                <a:cs typeface="Calibri" pitchFamily="34" charset="0"/>
              </a:rPr>
              <a:t>Önlemler (Korumalar)</a:t>
            </a:r>
            <a:endParaRPr lang="tr-TR" sz="1600" i="1" dirty="0">
              <a:solidFill>
                <a:srgbClr val="000000"/>
              </a:solidFill>
              <a:latin typeface="Calibri" panose="020F0502020204030204" pitchFamily="34" charset="0"/>
              <a:cs typeface="Calibri" pitchFamily="34" charset="0"/>
            </a:endParaRPr>
          </a:p>
        </p:txBody>
      </p:sp>
      <p:sp>
        <p:nvSpPr>
          <p:cNvPr id="55" name="AutoShape 5"/>
          <p:cNvSpPr>
            <a:spLocks noChangeArrowheads="1"/>
          </p:cNvSpPr>
          <p:nvPr/>
        </p:nvSpPr>
        <p:spPr bwMode="auto">
          <a:xfrm>
            <a:off x="3410672" y="4617377"/>
            <a:ext cx="402221" cy="445732"/>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5</a:t>
            </a:r>
            <a:endParaRPr lang="zh-CN" altLang="zh-CN" b="1" dirty="0">
              <a:solidFill>
                <a:srgbClr val="000000"/>
              </a:solidFill>
              <a:latin typeface="Calibri" panose="020F0502020204030204" pitchFamily="34" charset="0"/>
              <a:cs typeface="Calibri" pitchFamily="34" charset="0"/>
            </a:endParaRPr>
          </a:p>
        </p:txBody>
      </p:sp>
      <p:sp>
        <p:nvSpPr>
          <p:cNvPr id="57" name="AutoShape 5"/>
          <p:cNvSpPr>
            <a:spLocks noChangeArrowheads="1"/>
          </p:cNvSpPr>
          <p:nvPr/>
        </p:nvSpPr>
        <p:spPr bwMode="auto">
          <a:xfrm>
            <a:off x="3765268" y="5110878"/>
            <a:ext cx="5093874" cy="445732"/>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r>
              <a:rPr lang="tr-TR" altLang="zh-CN" sz="1600" i="1" dirty="0">
                <a:solidFill>
                  <a:srgbClr val="000000"/>
                </a:solidFill>
                <a:latin typeface="Calibri" panose="020F0502020204030204" pitchFamily="34" charset="0"/>
                <a:cs typeface="Calibri" pitchFamily="34" charset="0"/>
              </a:rPr>
              <a:t> </a:t>
            </a:r>
            <a:r>
              <a:rPr lang="tr-TR" altLang="zh-CN" sz="1600" i="1" dirty="0" smtClean="0">
                <a:solidFill>
                  <a:srgbClr val="000000"/>
                </a:solidFill>
                <a:latin typeface="Calibri" panose="020F0502020204030204" pitchFamily="34" charset="0"/>
                <a:cs typeface="Calibri" pitchFamily="34" charset="0"/>
              </a:rPr>
              <a:t>Bireysel Önlemler (Kişisel Önlemler-Korumalar)</a:t>
            </a:r>
            <a:endParaRPr lang="tr-TR" altLang="zh-CN" sz="1600" i="1" dirty="0">
              <a:solidFill>
                <a:srgbClr val="000000"/>
              </a:solidFill>
              <a:latin typeface="Calibri" panose="020F0502020204030204" pitchFamily="34" charset="0"/>
              <a:cs typeface="Calibri" pitchFamily="34" charset="0"/>
            </a:endParaRPr>
          </a:p>
        </p:txBody>
      </p:sp>
      <p:sp>
        <p:nvSpPr>
          <p:cNvPr id="58" name="AutoShape 5"/>
          <p:cNvSpPr>
            <a:spLocks noChangeArrowheads="1"/>
          </p:cNvSpPr>
          <p:nvPr/>
        </p:nvSpPr>
        <p:spPr bwMode="auto">
          <a:xfrm>
            <a:off x="3410672" y="5112677"/>
            <a:ext cx="402221" cy="445732"/>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6</a:t>
            </a:r>
            <a:endParaRPr lang="zh-CN" altLang="zh-CN" b="1" dirty="0">
              <a:solidFill>
                <a:srgbClr val="000000"/>
              </a:solidFill>
              <a:latin typeface="Calibri" panose="020F0502020204030204" pitchFamily="34" charset="0"/>
              <a:cs typeface="Calibri" pitchFamily="34" charset="0"/>
            </a:endParaRPr>
          </a:p>
        </p:txBody>
      </p:sp>
      <p:sp>
        <p:nvSpPr>
          <p:cNvPr id="59" name="AutoShape 5"/>
          <p:cNvSpPr>
            <a:spLocks noChangeArrowheads="1"/>
          </p:cNvSpPr>
          <p:nvPr/>
        </p:nvSpPr>
        <p:spPr bwMode="auto">
          <a:xfrm>
            <a:off x="1200150" y="1943099"/>
            <a:ext cx="6457950" cy="420991"/>
          </a:xfrm>
          <a:prstGeom prst="roundRect">
            <a:avLst>
              <a:gd name="adj" fmla="val 16667"/>
            </a:avLst>
          </a:prstGeom>
          <a:noFill/>
          <a:ln w="19050">
            <a:solidFill>
              <a:schemeClr val="bg2">
                <a:lumMod val="75000"/>
              </a:schemeClr>
            </a:solidFill>
            <a:round/>
            <a:headEnd/>
            <a:tailEnd/>
          </a:ln>
          <a:effectLst/>
        </p:spPr>
        <p:txBody>
          <a:bodyPr wrap="none" anchor="ctr"/>
          <a:lstStyle/>
          <a:p>
            <a:pPr algn="ctr"/>
            <a:r>
              <a:rPr lang="tr-TR" altLang="zh-CN" sz="2400" dirty="0">
                <a:solidFill>
                  <a:srgbClr val="000000"/>
                </a:solidFill>
                <a:latin typeface="Calibri" panose="020F0502020204030204" pitchFamily="34" charset="0"/>
                <a:cs typeface="Calibri" pitchFamily="34" charset="0"/>
              </a:rPr>
              <a:t>Üretimin </a:t>
            </a:r>
            <a:r>
              <a:rPr lang="tr-TR" altLang="zh-CN" sz="2400" dirty="0" smtClean="0">
                <a:solidFill>
                  <a:srgbClr val="000000"/>
                </a:solidFill>
                <a:latin typeface="Calibri" panose="020F0502020204030204" pitchFamily="34" charset="0"/>
                <a:cs typeface="Calibri" pitchFamily="34" charset="0"/>
              </a:rPr>
              <a:t>planlanmasından sonra…….</a:t>
            </a:r>
            <a:endParaRPr lang="tr-TR" altLang="zh-CN" sz="2400" dirty="0">
              <a:solidFill>
                <a:srgbClr val="000000"/>
              </a:solidFill>
              <a:latin typeface="Calibri" panose="020F0502020204030204" pitchFamily="34" charset="0"/>
              <a:cs typeface="Calibri" pitchFamily="34" charset="0"/>
            </a:endParaRPr>
          </a:p>
        </p:txBody>
      </p:sp>
      <p:sp>
        <p:nvSpPr>
          <p:cNvPr id="27" name="AutoShape 5"/>
          <p:cNvSpPr>
            <a:spLocks noChangeArrowheads="1"/>
          </p:cNvSpPr>
          <p:nvPr/>
        </p:nvSpPr>
        <p:spPr bwMode="auto">
          <a:xfrm>
            <a:off x="868092" y="5686290"/>
            <a:ext cx="2294208" cy="1123712"/>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spAutoFit/>
          </a:bodyPr>
          <a:lstStyle/>
          <a:p>
            <a:pPr algn="ctr"/>
            <a:r>
              <a:rPr lang="tr-TR" altLang="zh-CN" sz="1200" i="1" dirty="0">
                <a:solidFill>
                  <a:srgbClr val="000000"/>
                </a:solidFill>
                <a:latin typeface="Calibri" panose="020F0502020204030204" pitchFamily="34" charset="0"/>
                <a:cs typeface="Calibri" pitchFamily="34" charset="0"/>
              </a:rPr>
              <a:t> </a:t>
            </a:r>
            <a:r>
              <a:rPr lang="tr-TR" altLang="zh-CN" sz="1200" i="1" dirty="0" smtClean="0">
                <a:solidFill>
                  <a:srgbClr val="000000"/>
                </a:solidFill>
                <a:latin typeface="Calibri" panose="020F0502020204030204" pitchFamily="34" charset="0"/>
                <a:cs typeface="Calibri" pitchFamily="34" charset="0"/>
              </a:rPr>
              <a:t>En etkili korunma </a:t>
            </a:r>
          </a:p>
          <a:p>
            <a:pPr algn="ctr"/>
            <a:r>
              <a:rPr lang="tr-TR" altLang="zh-CN" sz="1200" i="1" dirty="0" smtClean="0">
                <a:solidFill>
                  <a:srgbClr val="000000"/>
                </a:solidFill>
                <a:latin typeface="Calibri" panose="020F0502020204030204" pitchFamily="34" charset="0"/>
                <a:cs typeface="Calibri" pitchFamily="34" charset="0"/>
              </a:rPr>
              <a:t>İlk </a:t>
            </a:r>
            <a:r>
              <a:rPr lang="tr-TR" altLang="zh-CN" sz="1200" i="1" dirty="0">
                <a:solidFill>
                  <a:srgbClr val="000000"/>
                </a:solidFill>
                <a:latin typeface="Calibri" panose="020F0502020204030204" pitchFamily="34" charset="0"/>
                <a:cs typeface="Calibri" pitchFamily="34" charset="0"/>
              </a:rPr>
              <a:t>b</a:t>
            </a:r>
            <a:r>
              <a:rPr lang="tr-TR" altLang="zh-CN" sz="1200" i="1" dirty="0" smtClean="0">
                <a:solidFill>
                  <a:srgbClr val="000000"/>
                </a:solidFill>
                <a:latin typeface="Calibri" panose="020F0502020204030204" pitchFamily="34" charset="0"/>
                <a:cs typeface="Calibri" pitchFamily="34" charset="0"/>
              </a:rPr>
              <a:t>aşvurulacak korunma</a:t>
            </a:r>
          </a:p>
          <a:p>
            <a:pPr algn="ctr"/>
            <a:r>
              <a:rPr lang="tr-TR" altLang="zh-CN" sz="1200" i="1" dirty="0" smtClean="0">
                <a:solidFill>
                  <a:srgbClr val="000000"/>
                </a:solidFill>
                <a:latin typeface="Calibri" panose="020F0502020204030204" pitchFamily="34" charset="0"/>
                <a:cs typeface="Calibri" pitchFamily="34" charset="0"/>
              </a:rPr>
              <a:t>Daha öncelikli </a:t>
            </a:r>
            <a:r>
              <a:rPr lang="tr-TR" altLang="zh-CN" sz="1200" i="1" dirty="0">
                <a:solidFill>
                  <a:srgbClr val="000000"/>
                </a:solidFill>
                <a:latin typeface="Calibri" panose="020F0502020204030204" pitchFamily="34" charset="0"/>
                <a:cs typeface="Calibri" pitchFamily="34" charset="0"/>
              </a:rPr>
              <a:t>yaklaşım olan</a:t>
            </a:r>
          </a:p>
          <a:p>
            <a:pPr algn="ctr"/>
            <a:r>
              <a:rPr lang="tr-TR" altLang="zh-CN" sz="1200" i="1" dirty="0" smtClean="0">
                <a:solidFill>
                  <a:srgbClr val="000000"/>
                </a:solidFill>
                <a:latin typeface="Calibri" panose="020F0502020204030204" pitchFamily="34" charset="0"/>
                <a:cs typeface="Calibri" pitchFamily="34" charset="0"/>
              </a:rPr>
              <a:t>En etkisiz korunma</a:t>
            </a:r>
          </a:p>
          <a:p>
            <a:pPr algn="ctr"/>
            <a:r>
              <a:rPr lang="tr-TR" altLang="zh-CN" sz="1200" i="1" dirty="0" smtClean="0">
                <a:solidFill>
                  <a:srgbClr val="000000"/>
                </a:solidFill>
                <a:latin typeface="Calibri" panose="020F0502020204030204" pitchFamily="34" charset="0"/>
                <a:cs typeface="Calibri" pitchFamily="34" charset="0"/>
              </a:rPr>
              <a:t>En son başvurulacak korunma</a:t>
            </a:r>
          </a:p>
        </p:txBody>
      </p:sp>
      <p:sp>
        <p:nvSpPr>
          <p:cNvPr id="28" name="AutoShape 5"/>
          <p:cNvSpPr>
            <a:spLocks noChangeArrowheads="1"/>
          </p:cNvSpPr>
          <p:nvPr/>
        </p:nvSpPr>
        <p:spPr bwMode="auto">
          <a:xfrm>
            <a:off x="4925741" y="5890121"/>
            <a:ext cx="2589483" cy="715089"/>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spAutoFit/>
          </a:bodyPr>
          <a:lstStyle/>
          <a:p>
            <a:pPr algn="ctr"/>
            <a:r>
              <a:rPr lang="tr-TR" altLang="zh-CN" sz="1200" i="1" dirty="0" smtClean="0">
                <a:solidFill>
                  <a:srgbClr val="000000"/>
                </a:solidFill>
                <a:latin typeface="Calibri" panose="020F0502020204030204" pitchFamily="34" charset="0"/>
                <a:cs typeface="Calibri" pitchFamily="34" charset="0"/>
              </a:rPr>
              <a:t>Diğerlerine göre daha önceliklidir</a:t>
            </a:r>
          </a:p>
          <a:p>
            <a:pPr algn="ctr"/>
            <a:r>
              <a:rPr lang="tr-TR" altLang="zh-CN" sz="1200" i="1" dirty="0" smtClean="0">
                <a:solidFill>
                  <a:srgbClr val="000000"/>
                </a:solidFill>
                <a:latin typeface="Calibri" panose="020F0502020204030204" pitchFamily="34" charset="0"/>
                <a:cs typeface="Calibri" pitchFamily="34" charset="0"/>
              </a:rPr>
              <a:t>Öncelik sıralaması nasıl olmalıdır</a:t>
            </a:r>
          </a:p>
          <a:p>
            <a:pPr algn="ctr"/>
            <a:endParaRPr lang="tr-TR" altLang="zh-CN" sz="1200" i="1" dirty="0" smtClean="0">
              <a:solidFill>
                <a:srgbClr val="0000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202054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inVertic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inVertical)">
                                      <p:cBhvr>
                                        <p:cTn id="41" dur="500"/>
                                        <p:tgtEl>
                                          <p:spTgt spid="3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arn(inVertical)">
                                      <p:cBhvr>
                                        <p:cTn id="49" dur="500"/>
                                        <p:tgtEl>
                                          <p:spTgt spid="4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barn(inVertical)">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barn(inVertical)">
                                      <p:cBhvr>
                                        <p:cTn id="65" dur="500"/>
                                        <p:tgtEl>
                                          <p:spTgt spid="52"/>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barn(inVertical)">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arn(inVertical)">
                                      <p:cBhvr>
                                        <p:cTn id="73" dur="500"/>
                                        <p:tgtEl>
                                          <p:spTgt spid="5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arn(inVertical)">
                                      <p:cBhvr>
                                        <p:cTn id="76" dur="500"/>
                                        <p:tgtEl>
                                          <p:spTgt spid="5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barn(inVertical)">
                                      <p:cBhvr>
                                        <p:cTn id="81" dur="500"/>
                                        <p:tgtEl>
                                          <p:spTgt spid="58"/>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barn(inVertical)">
                                      <p:cBhvr>
                                        <p:cTn id="84" dur="500"/>
                                        <p:tgtEl>
                                          <p:spTgt spid="57"/>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arn(inVertic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40" grpId="0" animBg="1"/>
      <p:bldP spid="47" grpId="0" animBg="1"/>
      <p:bldP spid="48" grpId="0" animBg="1"/>
      <p:bldP spid="30" grpId="0" animBg="1"/>
      <p:bldP spid="33" grpId="0" animBg="1"/>
      <p:bldP spid="36" grpId="0" animBg="1"/>
      <p:bldP spid="37" grpId="0" animBg="1"/>
      <p:bldP spid="38" grpId="0" animBg="1"/>
      <p:bldP spid="49" grpId="0" animBg="1"/>
      <p:bldP spid="50" grpId="0" animBg="1"/>
      <p:bldP spid="51" grpId="0" animBg="1"/>
      <p:bldP spid="52" grpId="0" animBg="1"/>
      <p:bldP spid="53" grpId="0" animBg="1"/>
      <p:bldP spid="54" grpId="0" animBg="1"/>
      <p:bldP spid="55" grpId="0" animBg="1"/>
      <p:bldP spid="57" grpId="0" animBg="1"/>
      <p:bldP spid="58" grpId="0" animBg="1"/>
      <p:bldP spid="59" grpId="0" animBg="1"/>
      <p:bldP spid="27" grpId="0" animBg="1"/>
      <p:bldP spid="2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KAYNAKTA KORUMA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fi-FI" sz="2000" b="1" i="1" dirty="0" smtClean="0">
                <a:solidFill>
                  <a:srgbClr val="C00000"/>
                </a:solidFill>
                <a:latin typeface="Calibri" pitchFamily="34" charset="0"/>
                <a:cs typeface="Calibri" pitchFamily="34" charset="0"/>
              </a:rPr>
              <a:t>Riski </a:t>
            </a:r>
            <a:r>
              <a:rPr lang="tr-TR" sz="2000" b="1" i="1" dirty="0" smtClean="0">
                <a:solidFill>
                  <a:srgbClr val="C00000"/>
                </a:solidFill>
                <a:latin typeface="Calibri" pitchFamily="34" charset="0"/>
                <a:cs typeface="Calibri" pitchFamily="34" charset="0"/>
              </a:rPr>
              <a:t>Elimine Etmek </a:t>
            </a:r>
          </a:p>
          <a:p>
            <a:pPr algn="ctr">
              <a:spcAft>
                <a:spcPts val="0"/>
              </a:spcAft>
              <a:buClr>
                <a:srgbClr val="292929"/>
              </a:buClr>
              <a:defRPr/>
            </a:pPr>
            <a:r>
              <a:rPr lang="tr-TR" sz="2000" i="1" dirty="0" smtClean="0">
                <a:solidFill>
                  <a:srgbClr val="C00000"/>
                </a:solidFill>
                <a:latin typeface="Calibri" pitchFamily="34" charset="0"/>
                <a:cs typeface="Calibri" pitchFamily="34" charset="0"/>
              </a:rPr>
              <a:t>(</a:t>
            </a:r>
            <a:r>
              <a:rPr lang="fi-FI" sz="2000" i="1" dirty="0" smtClean="0">
                <a:solidFill>
                  <a:srgbClr val="C00000"/>
                </a:solidFill>
                <a:latin typeface="Calibri" pitchFamily="34" charset="0"/>
                <a:cs typeface="Calibri" pitchFamily="34" charset="0"/>
              </a:rPr>
              <a:t>Ortadan Kaldır</a:t>
            </a:r>
            <a:r>
              <a:rPr lang="tr-TR" sz="2000" i="1" dirty="0" err="1" smtClean="0">
                <a:solidFill>
                  <a:srgbClr val="C00000"/>
                </a:solidFill>
                <a:latin typeface="Calibri" pitchFamily="34" charset="0"/>
                <a:cs typeface="Calibri" pitchFamily="34" charset="0"/>
              </a:rPr>
              <a:t>mak</a:t>
            </a:r>
            <a:r>
              <a:rPr lang="tr-TR" sz="2000" i="1" dirty="0" smtClean="0">
                <a:solidFill>
                  <a:srgbClr val="C00000"/>
                </a:solidFill>
                <a:latin typeface="Calibri" pitchFamily="34" charset="0"/>
                <a:cs typeface="Calibri" pitchFamily="34" charset="0"/>
              </a:rPr>
              <a:t> - </a:t>
            </a:r>
            <a:r>
              <a:rPr lang="fi-FI" sz="2000" i="1" dirty="0" smtClean="0">
                <a:solidFill>
                  <a:srgbClr val="C00000"/>
                </a:solidFill>
                <a:latin typeface="Calibri" pitchFamily="34" charset="0"/>
                <a:cs typeface="Calibri" pitchFamily="34" charset="0"/>
              </a:rPr>
              <a:t>Elimine Etmek</a:t>
            </a:r>
            <a:r>
              <a:rPr lang="tr-TR" sz="2000" i="1" dirty="0" smtClean="0">
                <a:solidFill>
                  <a:srgbClr val="C00000"/>
                </a:solidFill>
                <a:latin typeface="Calibri" pitchFamily="34" charset="0"/>
                <a:cs typeface="Calibri" pitchFamily="34" charset="0"/>
              </a:rPr>
              <a:t> -Eliminasyon</a:t>
            </a:r>
            <a:r>
              <a:rPr lang="fi-FI" sz="2000" i="1" dirty="0" smtClean="0">
                <a:solidFill>
                  <a:srgbClr val="C00000"/>
                </a:solidFill>
                <a:latin typeface="Calibri" pitchFamily="34" charset="0"/>
                <a:cs typeface="Calibri" pitchFamily="34" charset="0"/>
              </a:rPr>
              <a:t>)</a:t>
            </a:r>
            <a:endParaRPr lang="fi-FI" sz="2000" i="1" dirty="0">
              <a:solidFill>
                <a:srgbClr val="C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Yüksek tehlike </a:t>
            </a:r>
            <a:r>
              <a:rPr lang="tr-TR" sz="2000" b="1" i="1" dirty="0">
                <a:solidFill>
                  <a:srgbClr val="000000"/>
                </a:solidFill>
                <a:latin typeface="Calibri" pitchFamily="34" charset="0"/>
                <a:cs typeface="Calibri" pitchFamily="34" charset="0"/>
              </a:rPr>
              <a:t>taşıyan materyalin, </a:t>
            </a:r>
            <a:r>
              <a:rPr lang="tr-TR" sz="2000" b="1" i="1" dirty="0" smtClean="0">
                <a:solidFill>
                  <a:srgbClr val="000000"/>
                </a:solidFill>
                <a:latin typeface="Calibri" pitchFamily="34" charset="0"/>
                <a:cs typeface="Calibri" pitchFamily="34" charset="0"/>
              </a:rPr>
              <a:t>makinenin </a:t>
            </a:r>
            <a:r>
              <a:rPr lang="tr-TR" sz="2000" b="1" i="1" dirty="0">
                <a:solidFill>
                  <a:srgbClr val="000000"/>
                </a:solidFill>
                <a:latin typeface="Calibri" pitchFamily="34" charset="0"/>
                <a:cs typeface="Calibri" pitchFamily="34" charset="0"/>
              </a:rPr>
              <a:t>veya </a:t>
            </a:r>
            <a:r>
              <a:rPr lang="tr-TR" sz="2000" b="1" i="1" dirty="0" smtClean="0">
                <a:solidFill>
                  <a:srgbClr val="000000"/>
                </a:solidFill>
                <a:latin typeface="Calibri" pitchFamily="34" charset="0"/>
                <a:cs typeface="Calibri" pitchFamily="34" charset="0"/>
              </a:rPr>
              <a:t>prosesin </a:t>
            </a:r>
            <a:r>
              <a:rPr lang="tr-TR" sz="2000" b="1" i="1" dirty="0">
                <a:solidFill>
                  <a:srgbClr val="000000"/>
                </a:solidFill>
                <a:latin typeface="Calibri" pitchFamily="34" charset="0"/>
                <a:cs typeface="Calibri" pitchFamily="34" charset="0"/>
              </a:rPr>
              <a:t>elimine </a:t>
            </a:r>
            <a:r>
              <a:rPr lang="tr-TR" sz="2000" b="1" i="1" dirty="0" smtClean="0">
                <a:solidFill>
                  <a:srgbClr val="000000"/>
                </a:solidFill>
                <a:latin typeface="Calibri" pitchFamily="34" charset="0"/>
                <a:cs typeface="Calibri" pitchFamily="34" charset="0"/>
              </a:rPr>
              <a:t>edilmesi, ortadan kaldırılması, yok edilmesi</a:t>
            </a:r>
            <a:r>
              <a:rPr lang="tr-TR" sz="2000" b="1" i="1" dirty="0">
                <a:solidFill>
                  <a:srgbClr val="000000"/>
                </a:solidFill>
                <a:latin typeface="Calibri" pitchFamily="34" charset="0"/>
                <a:cs typeface="Calibri" pitchFamily="34" charset="0"/>
              </a:rPr>
              <a:t>.</a:t>
            </a:r>
          </a:p>
          <a:p>
            <a:pPr>
              <a:spcAft>
                <a:spcPts val="0"/>
              </a:spcAft>
              <a:buClr>
                <a:srgbClr val="292929"/>
              </a:buClr>
              <a:defRPr/>
            </a:pPr>
            <a:endParaRPr lang="tr-TR" sz="105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Örnek; </a:t>
            </a:r>
          </a:p>
          <a:p>
            <a:pPr marL="252000" indent="-180000">
              <a:spcAft>
                <a:spcPts val="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İnsanla yapılan işin makineyle yapılarak otomasyona geçilmesi</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964581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KAYNAKTA KORUMA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İkame </a:t>
            </a:r>
            <a:r>
              <a:rPr lang="tr-TR" sz="2000" b="1" i="1" dirty="0" smtClean="0">
                <a:solidFill>
                  <a:srgbClr val="C00000"/>
                </a:solidFill>
                <a:latin typeface="Calibri" pitchFamily="34" charset="0"/>
                <a:cs typeface="Calibri" pitchFamily="34" charset="0"/>
              </a:rPr>
              <a:t>Etmek</a:t>
            </a:r>
            <a:endParaRPr lang="tr-TR" sz="2000" b="1" i="1" dirty="0">
              <a:solidFill>
                <a:srgbClr val="C00000"/>
              </a:solidFill>
              <a:latin typeface="Calibri" pitchFamily="34" charset="0"/>
              <a:cs typeface="Calibri" pitchFamily="34" charset="0"/>
            </a:endParaRPr>
          </a:p>
          <a:p>
            <a:pPr algn="ctr">
              <a:spcAft>
                <a:spcPts val="0"/>
              </a:spcAft>
              <a:buClr>
                <a:srgbClr val="292929"/>
              </a:buClr>
              <a:defRPr/>
            </a:pPr>
            <a:r>
              <a:rPr lang="tr-TR" sz="2000" i="1" dirty="0" smtClean="0">
                <a:solidFill>
                  <a:srgbClr val="C00000"/>
                </a:solidFill>
                <a:latin typeface="Calibri" pitchFamily="34" charset="0"/>
                <a:cs typeface="Calibri" pitchFamily="34" charset="0"/>
              </a:rPr>
              <a:t>(Yerine Koyma - Yer Değiştirme – </a:t>
            </a:r>
            <a:r>
              <a:rPr lang="tr-TR" sz="2000" i="1" dirty="0" err="1" smtClean="0">
                <a:solidFill>
                  <a:srgbClr val="C00000"/>
                </a:solidFill>
                <a:latin typeface="Calibri" pitchFamily="34" charset="0"/>
                <a:cs typeface="Calibri" pitchFamily="34" charset="0"/>
              </a:rPr>
              <a:t>Substitusyon</a:t>
            </a:r>
            <a:r>
              <a:rPr lang="tr-TR" sz="2000" i="1" dirty="0" smtClean="0">
                <a:solidFill>
                  <a:srgbClr val="C00000"/>
                </a:solidFill>
                <a:latin typeface="Calibri" pitchFamily="34" charset="0"/>
                <a:cs typeface="Calibri" pitchFamily="34" charset="0"/>
              </a:rPr>
              <a:t>) </a:t>
            </a:r>
            <a:endParaRPr lang="tr-TR" sz="2000" i="1" dirty="0">
              <a:solidFill>
                <a:srgbClr val="C00000"/>
              </a:solidFill>
              <a:latin typeface="Calibri" pitchFamily="34" charset="0"/>
              <a:cs typeface="Calibri" pitchFamily="34" charset="0"/>
            </a:endParaRPr>
          </a:p>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 kaynakta elimine </a:t>
            </a:r>
            <a:r>
              <a:rPr lang="tr-TR" sz="2000" b="1" i="1" dirty="0">
                <a:solidFill>
                  <a:srgbClr val="000000"/>
                </a:solidFill>
                <a:latin typeface="Calibri" pitchFamily="34" charset="0"/>
                <a:cs typeface="Calibri" pitchFamily="34" charset="0"/>
              </a:rPr>
              <a:t>edilemiyorsa, yüksek risk taşıyan materyal, </a:t>
            </a:r>
            <a:r>
              <a:rPr lang="tr-TR" sz="2000" b="1" i="1" dirty="0" smtClean="0">
                <a:solidFill>
                  <a:srgbClr val="000000"/>
                </a:solidFill>
                <a:latin typeface="Calibri" pitchFamily="34" charset="0"/>
                <a:cs typeface="Calibri" pitchFamily="34" charset="0"/>
              </a:rPr>
              <a:t>makine </a:t>
            </a:r>
            <a:r>
              <a:rPr lang="tr-TR" sz="2000" b="1" i="1" dirty="0">
                <a:solidFill>
                  <a:srgbClr val="000000"/>
                </a:solidFill>
                <a:latin typeface="Calibri" pitchFamily="34" charset="0"/>
                <a:cs typeface="Calibri" pitchFamily="34" charset="0"/>
              </a:rPr>
              <a:t>veya proses daha az risk taşıyan ile </a:t>
            </a:r>
            <a:r>
              <a:rPr lang="tr-TR" sz="2000" b="1" i="1" dirty="0" smtClean="0">
                <a:solidFill>
                  <a:srgbClr val="000000"/>
                </a:solidFill>
                <a:latin typeface="Calibri" pitchFamily="34" charset="0"/>
                <a:cs typeface="Calibri" pitchFamily="34" charset="0"/>
              </a:rPr>
              <a:t>değiştirilir. </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1200" i="1" dirty="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Örnek;</a:t>
            </a:r>
            <a:r>
              <a:rPr lang="tr-TR" sz="2000" i="1" dirty="0" smtClean="0">
                <a:solidFill>
                  <a:srgbClr val="000000"/>
                </a:solidFill>
                <a:latin typeface="Calibri" pitchFamily="34" charset="0"/>
                <a:cs typeface="Calibri" pitchFamily="34" charset="0"/>
              </a:rPr>
              <a:t> </a:t>
            </a:r>
          </a:p>
          <a:p>
            <a:pPr marL="252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Toksik olan veya çabuk yanıcı olan bir çözücünün, toksik olmayan ve parlama noktası yüksek bir çözücü ile </a:t>
            </a:r>
            <a:r>
              <a:rPr lang="tr-TR" sz="1600" i="1" dirty="0" smtClean="0">
                <a:solidFill>
                  <a:srgbClr val="000000"/>
                </a:solidFill>
                <a:latin typeface="Calibri" pitchFamily="34" charset="0"/>
                <a:cs typeface="Calibri" pitchFamily="34" charset="0"/>
              </a:rPr>
              <a:t>değiştirilmesi</a:t>
            </a:r>
          </a:p>
          <a:p>
            <a:pPr marL="252000" indent="-180000">
              <a:spcAft>
                <a:spcPts val="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Gürültüsü yüksek olan bir makinan daha az gürültü çıkaran bir makineyle değiştirilmesi</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033092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ORTAMDA KORUMA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C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Tecrit Etmek </a:t>
            </a:r>
          </a:p>
          <a:p>
            <a:pPr algn="ctr">
              <a:spcAft>
                <a:spcPts val="0"/>
              </a:spcAft>
              <a:buClr>
                <a:srgbClr val="292929"/>
              </a:buClr>
              <a:defRPr/>
            </a:pPr>
            <a:r>
              <a:rPr lang="tr-TR" sz="2000" i="1" dirty="0" smtClean="0">
                <a:solidFill>
                  <a:srgbClr val="C00000"/>
                </a:solidFill>
                <a:latin typeface="Calibri" pitchFamily="34" charset="0"/>
                <a:cs typeface="Calibri" pitchFamily="34" charset="0"/>
              </a:rPr>
              <a:t>(Yalıtım - Kontrol - İzolasyon) </a:t>
            </a:r>
          </a:p>
          <a:p>
            <a:pPr algn="ctr">
              <a:spcAft>
                <a:spcPts val="0"/>
              </a:spcAft>
              <a:buClr>
                <a:srgbClr val="292929"/>
              </a:buClr>
              <a:defRPr/>
            </a:pPr>
            <a:endParaRPr lang="tr-TR" sz="1100" i="1" dirty="0">
              <a:solidFill>
                <a:srgbClr val="C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Eğer </a:t>
            </a:r>
            <a:r>
              <a:rPr lang="tr-TR" sz="2000" b="1" i="1" dirty="0">
                <a:solidFill>
                  <a:srgbClr val="000000"/>
                </a:solidFill>
                <a:latin typeface="Calibri" pitchFamily="34" charset="0"/>
                <a:cs typeface="Calibri" pitchFamily="34" charset="0"/>
              </a:rPr>
              <a:t>tehlike </a:t>
            </a:r>
            <a:r>
              <a:rPr lang="tr-TR" sz="2000" b="1" i="1" dirty="0" smtClean="0">
                <a:solidFill>
                  <a:srgbClr val="000000"/>
                </a:solidFill>
                <a:latin typeface="Calibri" pitchFamily="34" charset="0"/>
                <a:cs typeface="Calibri" pitchFamily="34" charset="0"/>
              </a:rPr>
              <a:t>kaynakta kontrol edilemiyorsa, </a:t>
            </a:r>
            <a:r>
              <a:rPr lang="tr-TR" sz="2000" b="1" i="1" dirty="0">
                <a:solidFill>
                  <a:srgbClr val="000000"/>
                </a:solidFill>
                <a:latin typeface="Calibri" pitchFamily="34" charset="0"/>
                <a:cs typeface="Calibri" pitchFamily="34" charset="0"/>
              </a:rPr>
              <a:t>tehlike kaynağı </a:t>
            </a:r>
            <a:r>
              <a:rPr lang="tr-TR" sz="2000" b="1" i="1" dirty="0" smtClean="0">
                <a:solidFill>
                  <a:srgbClr val="000000"/>
                </a:solidFill>
                <a:latin typeface="Calibri" pitchFamily="34" charset="0"/>
                <a:cs typeface="Calibri" pitchFamily="34" charset="0"/>
              </a:rPr>
              <a:t>olan materyal</a:t>
            </a:r>
            <a:r>
              <a:rPr lang="tr-TR" sz="2000" b="1" i="1" dirty="0">
                <a:solidFill>
                  <a:srgbClr val="000000"/>
                </a:solidFill>
                <a:latin typeface="Calibri" pitchFamily="34" charset="0"/>
                <a:cs typeface="Calibri" pitchFamily="34" charset="0"/>
              </a:rPr>
              <a:t>, makina, ekipman veya </a:t>
            </a:r>
            <a:r>
              <a:rPr lang="tr-TR" sz="2000" b="1" i="1" dirty="0" smtClean="0">
                <a:solidFill>
                  <a:srgbClr val="000000"/>
                </a:solidFill>
                <a:latin typeface="Calibri" pitchFamily="34" charset="0"/>
                <a:cs typeface="Calibri" pitchFamily="34" charset="0"/>
              </a:rPr>
              <a:t>proses izole </a:t>
            </a:r>
            <a:r>
              <a:rPr lang="tr-TR" sz="2000" b="1" i="1" dirty="0">
                <a:solidFill>
                  <a:srgbClr val="000000"/>
                </a:solidFill>
                <a:latin typeface="Calibri" pitchFamily="34" charset="0"/>
                <a:cs typeface="Calibri" pitchFamily="34" charset="0"/>
              </a:rPr>
              <a:t>edilmelidir</a:t>
            </a:r>
            <a:r>
              <a:rPr lang="tr-TR" sz="2000" b="1" i="1" dirty="0" smtClean="0">
                <a:solidFill>
                  <a:srgbClr val="000000"/>
                </a:solidFill>
                <a:latin typeface="Calibri" pitchFamily="34" charset="0"/>
                <a:cs typeface="Calibri" pitchFamily="34" charset="0"/>
              </a:rPr>
              <a:t>. </a:t>
            </a:r>
          </a:p>
          <a:p>
            <a:pPr algn="ctr">
              <a:spcAft>
                <a:spcPts val="0"/>
              </a:spcAft>
              <a:buClr>
                <a:srgbClr val="292929"/>
              </a:buClr>
              <a:defRPr/>
            </a:pPr>
            <a:endParaRPr lang="tr-TR" sz="1000" b="1" i="1" dirty="0">
              <a:solidFill>
                <a:srgbClr val="000000"/>
              </a:solidFill>
              <a:latin typeface="Calibri" pitchFamily="34" charset="0"/>
              <a:cs typeface="Calibri" pitchFamily="34" charset="0"/>
            </a:endParaRP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800" b="1" i="1" dirty="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Örnek; </a:t>
            </a:r>
          </a:p>
          <a:p>
            <a:pPr marL="288000" indent="-180000">
              <a:spcAft>
                <a:spcPts val="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Gürültü kaynağını ses emici malzemeyle kapatma</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1769017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6331 Sayılı İSG Kanunu Madde-10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Fıkra)</a:t>
            </a:r>
            <a:endPar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İşveren</a:t>
            </a:r>
            <a:r>
              <a:rPr lang="tr-TR" sz="2000" b="1" i="1" dirty="0">
                <a:solidFill>
                  <a:srgbClr val="000000"/>
                </a:solidFill>
                <a:latin typeface="Calibri" pitchFamily="34" charset="0"/>
                <a:cs typeface="Calibri" pitchFamily="34" charset="0"/>
              </a:rPr>
              <a:t>, iş sağlığı ve güvenliği yönünden risk değerlendirmesi </a:t>
            </a:r>
            <a:r>
              <a:rPr lang="tr-TR" sz="2000" b="1" i="1" dirty="0">
                <a:solidFill>
                  <a:srgbClr val="C00000"/>
                </a:solidFill>
                <a:latin typeface="Calibri" pitchFamily="34" charset="0"/>
                <a:cs typeface="Calibri" pitchFamily="34" charset="0"/>
              </a:rPr>
              <a:t>yapmak veya yaptırmakla</a:t>
            </a:r>
            <a:r>
              <a:rPr lang="tr-TR" sz="2000" b="1" i="1" dirty="0">
                <a:solidFill>
                  <a:srgbClr val="000000"/>
                </a:solidFill>
                <a:latin typeface="Calibri" pitchFamily="34" charset="0"/>
                <a:cs typeface="Calibri" pitchFamily="34" charset="0"/>
              </a:rPr>
              <a:t> yükümlüdür. </a:t>
            </a: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değerlendirmesi yapılırken, aşağıdaki hususlar dikkate alınır;</a:t>
            </a:r>
          </a:p>
          <a:p>
            <a:pPr marL="288000" indent="-216000">
              <a:spcAft>
                <a:spcPts val="0"/>
              </a:spcAft>
              <a:buClr>
                <a:srgbClr val="292929"/>
              </a:buClr>
              <a:buFont typeface="Wingdings" pitchFamily="2" charset="2"/>
              <a:buChar char="§"/>
              <a:defRPr/>
            </a:pPr>
            <a:r>
              <a:rPr lang="tr-TR" b="1" i="1" dirty="0" smtClean="0">
                <a:solidFill>
                  <a:srgbClr val="000000"/>
                </a:solidFill>
                <a:latin typeface="Calibri" pitchFamily="34" charset="0"/>
                <a:cs typeface="Calibri" pitchFamily="34" charset="0"/>
              </a:rPr>
              <a:t>Belirli </a:t>
            </a:r>
            <a:r>
              <a:rPr lang="tr-TR" b="1" i="1" dirty="0">
                <a:solidFill>
                  <a:srgbClr val="000000"/>
                </a:solidFill>
                <a:latin typeface="Calibri" pitchFamily="34" charset="0"/>
                <a:cs typeface="Calibri" pitchFamily="34" charset="0"/>
              </a:rPr>
              <a:t>risklerden etkilenecek çalışanların durumu</a:t>
            </a:r>
          </a:p>
          <a:p>
            <a:pPr marL="288000" indent="-216000">
              <a:spcAft>
                <a:spcPts val="0"/>
              </a:spcAft>
              <a:buClr>
                <a:srgbClr val="292929"/>
              </a:buClr>
              <a:buFont typeface="Wingdings" pitchFamily="2" charset="2"/>
              <a:buChar char="§"/>
              <a:defRPr/>
            </a:pPr>
            <a:r>
              <a:rPr lang="tr-TR" b="1" i="1" dirty="0" smtClean="0">
                <a:solidFill>
                  <a:srgbClr val="000000"/>
                </a:solidFill>
                <a:latin typeface="Calibri" pitchFamily="34" charset="0"/>
                <a:cs typeface="Calibri" pitchFamily="34" charset="0"/>
              </a:rPr>
              <a:t>Kullanılacak </a:t>
            </a:r>
            <a:r>
              <a:rPr lang="tr-TR" b="1" i="1" dirty="0">
                <a:solidFill>
                  <a:srgbClr val="000000"/>
                </a:solidFill>
                <a:latin typeface="Calibri" pitchFamily="34" charset="0"/>
                <a:cs typeface="Calibri" pitchFamily="34" charset="0"/>
              </a:rPr>
              <a:t>iş ekipmanı ile kimyasal madde ve müstahzarların seçimi</a:t>
            </a:r>
          </a:p>
          <a:p>
            <a:pPr marL="288000" indent="-216000">
              <a:spcAft>
                <a:spcPts val="0"/>
              </a:spcAft>
              <a:buClr>
                <a:srgbClr val="292929"/>
              </a:buClr>
              <a:buFont typeface="Wingdings" pitchFamily="2" charset="2"/>
              <a:buChar char="§"/>
              <a:defRPr/>
            </a:pPr>
            <a:r>
              <a:rPr lang="tr-TR" b="1" i="1" dirty="0" smtClean="0">
                <a:solidFill>
                  <a:srgbClr val="000000"/>
                </a:solidFill>
                <a:latin typeface="Calibri" pitchFamily="34" charset="0"/>
                <a:cs typeface="Calibri" pitchFamily="34" charset="0"/>
              </a:rPr>
              <a:t>İşyerinin </a:t>
            </a:r>
            <a:r>
              <a:rPr lang="tr-TR" b="1" i="1" dirty="0">
                <a:solidFill>
                  <a:srgbClr val="000000"/>
                </a:solidFill>
                <a:latin typeface="Calibri" pitchFamily="34" charset="0"/>
                <a:cs typeface="Calibri" pitchFamily="34" charset="0"/>
              </a:rPr>
              <a:t>tertip ve düzeni</a:t>
            </a:r>
          </a:p>
          <a:p>
            <a:pPr marL="288000" indent="-216000">
              <a:spcAft>
                <a:spcPts val="0"/>
              </a:spcAft>
              <a:buClr>
                <a:srgbClr val="292929"/>
              </a:buClr>
              <a:buFont typeface="Wingdings" pitchFamily="2" charset="2"/>
              <a:buChar char="§"/>
              <a:defRPr/>
            </a:pPr>
            <a:r>
              <a:rPr lang="tr-TR" b="1" i="1" dirty="0" smtClean="0">
                <a:solidFill>
                  <a:srgbClr val="000000"/>
                </a:solidFill>
                <a:latin typeface="Calibri" pitchFamily="34" charset="0"/>
                <a:cs typeface="Calibri" pitchFamily="34" charset="0"/>
              </a:rPr>
              <a:t>Genç</a:t>
            </a:r>
            <a:r>
              <a:rPr lang="tr-TR" b="1" i="1" dirty="0">
                <a:solidFill>
                  <a:srgbClr val="000000"/>
                </a:solidFill>
                <a:latin typeface="Calibri" pitchFamily="34" charset="0"/>
                <a:cs typeface="Calibri" pitchFamily="34" charset="0"/>
              </a:rPr>
              <a:t>, yaşlı, engelli, gebe veya emziren çalışanlar gibi özel politika gerektiren gruplar ile kadın çalışanların durumu</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Tree>
    <p:extLst>
      <p:ext uri="{BB962C8B-B14F-4D97-AF65-F5344CB8AC3E}">
        <p14:creationId xmlns:p14="http://schemas.microsoft.com/office/powerpoint/2010/main" val="1292844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ORTAMDA KORUMA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Yönetsel Önlemler – Mühendislik Önlemleri</a:t>
            </a:r>
          </a:p>
          <a:p>
            <a:pPr algn="ctr">
              <a:spcAft>
                <a:spcPts val="0"/>
              </a:spcAft>
              <a:buClr>
                <a:srgbClr val="292929"/>
              </a:buClr>
              <a:defRPr/>
            </a:pPr>
            <a:r>
              <a:rPr lang="tr-TR" sz="2000" i="1" dirty="0" smtClean="0">
                <a:solidFill>
                  <a:srgbClr val="C00000"/>
                </a:solidFill>
                <a:latin typeface="Calibri" pitchFamily="34" charset="0"/>
                <a:cs typeface="Calibri" pitchFamily="34" charset="0"/>
              </a:rPr>
              <a:t>(Uygunlaştırma - Proses ve Süreç İyileştirme - Politika)</a:t>
            </a:r>
            <a:endParaRPr lang="tr-TR" sz="2000" i="1" dirty="0">
              <a:solidFill>
                <a:srgbClr val="C00000"/>
              </a:solidFill>
              <a:latin typeface="Calibri" pitchFamily="34" charset="0"/>
              <a:cs typeface="Calibri" pitchFamily="34" charset="0"/>
            </a:endParaRPr>
          </a:p>
          <a:p>
            <a:pPr algn="ctr">
              <a:spcAft>
                <a:spcPts val="0"/>
              </a:spcAft>
              <a:buClr>
                <a:srgbClr val="292929"/>
              </a:buClr>
              <a:defRPr/>
            </a:pPr>
            <a:endParaRPr lang="tr-TR" sz="105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Dizayn mühendisleri makinanın</a:t>
            </a:r>
            <a:r>
              <a:rPr lang="tr-TR" sz="2000" b="1" i="1" dirty="0">
                <a:solidFill>
                  <a:srgbClr val="000000"/>
                </a:solidFill>
                <a:latin typeface="Calibri" pitchFamily="34" charset="0"/>
                <a:cs typeface="Calibri" pitchFamily="34" charset="0"/>
              </a:rPr>
              <a:t>, tesisatın veya prosesin </a:t>
            </a:r>
            <a:r>
              <a:rPr lang="tr-TR" sz="2000" b="1" i="1" dirty="0" smtClean="0">
                <a:solidFill>
                  <a:srgbClr val="000000"/>
                </a:solidFill>
                <a:latin typeface="Calibri" pitchFamily="34" charset="0"/>
                <a:cs typeface="Calibri" pitchFamily="34" charset="0"/>
              </a:rPr>
              <a:t>tasarımını değiştirir. Yöneticiler aldıkları kararlarla çalışanları risklerden korurlar.</a:t>
            </a:r>
          </a:p>
          <a:p>
            <a:pPr algn="ctr">
              <a:spcAft>
                <a:spcPts val="0"/>
              </a:spcAft>
              <a:buClr>
                <a:srgbClr val="292929"/>
              </a:buClr>
              <a:defRPr/>
            </a:pPr>
            <a:endParaRPr lang="tr-TR" sz="800" b="1" i="1" dirty="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Örnek; </a:t>
            </a:r>
          </a:p>
          <a:p>
            <a:pPr marL="324000" indent="-180000">
              <a:spcAft>
                <a:spcPts val="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Tehlikenin </a:t>
            </a:r>
            <a:r>
              <a:rPr lang="tr-TR" sz="1600" i="1" dirty="0">
                <a:solidFill>
                  <a:srgbClr val="000000"/>
                </a:solidFill>
                <a:latin typeface="Calibri" pitchFamily="34" charset="0"/>
                <a:cs typeface="Calibri" pitchFamily="34" charset="0"/>
              </a:rPr>
              <a:t>fazla olduğu bölümlerde çalışan </a:t>
            </a:r>
            <a:r>
              <a:rPr lang="tr-TR" sz="1600" b="1" i="1" dirty="0">
                <a:solidFill>
                  <a:srgbClr val="000000"/>
                </a:solidFill>
                <a:latin typeface="Calibri" pitchFamily="34" charset="0"/>
                <a:cs typeface="Calibri" pitchFamily="34" charset="0"/>
              </a:rPr>
              <a:t>sayısının </a:t>
            </a:r>
            <a:r>
              <a:rPr lang="tr-TR" sz="1600" i="1" dirty="0" smtClean="0">
                <a:solidFill>
                  <a:srgbClr val="000000"/>
                </a:solidFill>
                <a:latin typeface="Calibri" pitchFamily="34" charset="0"/>
                <a:cs typeface="Calibri" pitchFamily="34" charset="0"/>
              </a:rPr>
              <a:t>azaltılması</a:t>
            </a:r>
          </a:p>
          <a:p>
            <a:pPr marL="324000" indent="-180000">
              <a:spcAft>
                <a:spcPts val="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Çalışma </a:t>
            </a:r>
            <a:r>
              <a:rPr lang="tr-TR" sz="1600" b="1" i="1" dirty="0">
                <a:solidFill>
                  <a:srgbClr val="000000"/>
                </a:solidFill>
                <a:latin typeface="Calibri" pitchFamily="34" charset="0"/>
                <a:cs typeface="Calibri" pitchFamily="34" charset="0"/>
              </a:rPr>
              <a:t>süresinin</a:t>
            </a:r>
            <a:r>
              <a:rPr lang="tr-TR" sz="1600" i="1" dirty="0">
                <a:solidFill>
                  <a:srgbClr val="000000"/>
                </a:solidFill>
                <a:latin typeface="Calibri" pitchFamily="34" charset="0"/>
                <a:cs typeface="Calibri" pitchFamily="34" charset="0"/>
              </a:rPr>
              <a:t> kısaltılması veya bu bölümlerde </a:t>
            </a:r>
            <a:r>
              <a:rPr lang="tr-TR" sz="1600" b="1" i="1" dirty="0">
                <a:solidFill>
                  <a:srgbClr val="000000"/>
                </a:solidFill>
                <a:latin typeface="Calibri" pitchFamily="34" charset="0"/>
                <a:cs typeface="Calibri" pitchFamily="34" charset="0"/>
              </a:rPr>
              <a:t>dönüşümlü </a:t>
            </a:r>
            <a:r>
              <a:rPr lang="tr-TR" sz="1600" b="1" i="1" dirty="0" smtClean="0">
                <a:solidFill>
                  <a:srgbClr val="000000"/>
                </a:solidFill>
                <a:latin typeface="Calibri" pitchFamily="34" charset="0"/>
                <a:cs typeface="Calibri" pitchFamily="34" charset="0"/>
              </a:rPr>
              <a:t>(rotasyonlu) </a:t>
            </a:r>
            <a:r>
              <a:rPr lang="tr-TR" sz="1600" i="1" dirty="0" smtClean="0">
                <a:solidFill>
                  <a:srgbClr val="000000"/>
                </a:solidFill>
                <a:latin typeface="Calibri" pitchFamily="34" charset="0"/>
                <a:cs typeface="Calibri" pitchFamily="34" charset="0"/>
              </a:rPr>
              <a:t>olarak çalışılması</a:t>
            </a:r>
          </a:p>
          <a:p>
            <a:pPr marL="324000" indent="-180000">
              <a:spcAft>
                <a:spcPts val="0"/>
              </a:spcAft>
              <a:buClr>
                <a:srgbClr val="292929"/>
              </a:buClr>
              <a:buFont typeface="Wingdings" pitchFamily="2" charset="2"/>
              <a:buChar char="§"/>
              <a:defRPr/>
            </a:pPr>
            <a:r>
              <a:rPr lang="tr-TR" sz="1600" i="1" dirty="0" smtClean="0">
                <a:solidFill>
                  <a:srgbClr val="000000"/>
                </a:solidFill>
                <a:latin typeface="Calibri" pitchFamily="34" charset="0"/>
                <a:cs typeface="Calibri" pitchFamily="34" charset="0"/>
              </a:rPr>
              <a:t>Mekanın işe uygun hale getirilmesi</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785586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KİŞİDE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KORUMA</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İSG R</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Yönetmelik</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Toplu Önlemek (Toplu Korumak)</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kontrol adımları uygulanırken toplu </a:t>
            </a:r>
            <a:r>
              <a:rPr lang="tr-TR" sz="2000" b="1" i="1" dirty="0" smtClean="0">
                <a:solidFill>
                  <a:srgbClr val="000000"/>
                </a:solidFill>
                <a:latin typeface="Calibri" pitchFamily="34" charset="0"/>
                <a:cs typeface="Calibri" pitchFamily="34" charset="0"/>
              </a:rPr>
              <a:t>koruma </a:t>
            </a:r>
            <a:r>
              <a:rPr lang="tr-TR" sz="2000" b="1" i="1" dirty="0">
                <a:solidFill>
                  <a:srgbClr val="000000"/>
                </a:solidFill>
                <a:latin typeface="Calibri" pitchFamily="34" charset="0"/>
                <a:cs typeface="Calibri" pitchFamily="34" charset="0"/>
              </a:rPr>
              <a:t>önlemlerine, kişisel korunma önlemlerine göre öncelik </a:t>
            </a:r>
            <a:r>
              <a:rPr lang="tr-TR" sz="2000" b="1" i="1" dirty="0" smtClean="0">
                <a:solidFill>
                  <a:srgbClr val="000000"/>
                </a:solidFill>
                <a:latin typeface="Calibri" pitchFamily="34" charset="0"/>
                <a:cs typeface="Calibri" pitchFamily="34" charset="0"/>
              </a:rPr>
              <a:t>verilmeli </a:t>
            </a:r>
            <a:r>
              <a:rPr lang="tr-TR" sz="2000" b="1" i="1" dirty="0">
                <a:solidFill>
                  <a:srgbClr val="000000"/>
                </a:solidFill>
                <a:latin typeface="Calibri" pitchFamily="34" charset="0"/>
                <a:cs typeface="Calibri" pitchFamily="34" charset="0"/>
              </a:rPr>
              <a:t>ve uygulanacak önlemlerin yeni risklere neden olmaması </a:t>
            </a:r>
            <a:r>
              <a:rPr lang="tr-TR" sz="2000" b="1" i="1" dirty="0" smtClean="0">
                <a:solidFill>
                  <a:srgbClr val="000000"/>
                </a:solidFill>
                <a:latin typeface="Calibri" pitchFamily="34" charset="0"/>
                <a:cs typeface="Calibri" pitchFamily="34" charset="0"/>
              </a:rPr>
              <a:t>sağlanmalıdır.</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Not; </a:t>
            </a:r>
            <a:r>
              <a:rPr lang="tr-TR" sz="1600" i="1" dirty="0" smtClean="0">
                <a:solidFill>
                  <a:srgbClr val="000000"/>
                </a:solidFill>
                <a:latin typeface="Calibri" pitchFamily="34" charset="0"/>
                <a:cs typeface="Calibri" pitchFamily="34" charset="0"/>
              </a:rPr>
              <a:t>Toplu korumada risk </a:t>
            </a:r>
            <a:r>
              <a:rPr lang="tr-TR" sz="1600" i="1" dirty="0">
                <a:solidFill>
                  <a:srgbClr val="000000"/>
                </a:solidFill>
                <a:latin typeface="Calibri" pitchFamily="34" charset="0"/>
                <a:cs typeface="Calibri" pitchFamily="34" charset="0"/>
              </a:rPr>
              <a:t>ek yöntemlerle engellenir. </a:t>
            </a:r>
            <a:r>
              <a:rPr lang="tr-TR" sz="1600" i="1" dirty="0" smtClean="0">
                <a:solidFill>
                  <a:srgbClr val="000000"/>
                </a:solidFill>
                <a:latin typeface="Calibri" pitchFamily="34" charset="0"/>
                <a:cs typeface="Calibri" pitchFamily="34" charset="0"/>
              </a:rPr>
              <a:t>Bu durum eklenmiş </a:t>
            </a:r>
            <a:r>
              <a:rPr lang="tr-TR" sz="1600" i="1" dirty="0">
                <a:solidFill>
                  <a:srgbClr val="000000"/>
                </a:solidFill>
                <a:latin typeface="Calibri" pitchFamily="34" charset="0"/>
                <a:cs typeface="Calibri" pitchFamily="34" charset="0"/>
              </a:rPr>
              <a:t>güvenlik olarak da </a:t>
            </a:r>
            <a:r>
              <a:rPr lang="tr-TR" sz="1600" i="1" dirty="0" smtClean="0">
                <a:solidFill>
                  <a:srgbClr val="000000"/>
                </a:solidFill>
                <a:latin typeface="Calibri" pitchFamily="34" charset="0"/>
                <a:cs typeface="Calibri" pitchFamily="34" charset="0"/>
              </a:rPr>
              <a:t>adlandırılır.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6" name="Dikdörtgen 5"/>
          <p:cNvSpPr/>
          <p:nvPr/>
        </p:nvSpPr>
        <p:spPr>
          <a:xfrm>
            <a:off x="3914775" y="5453590"/>
            <a:ext cx="2257425" cy="646331"/>
          </a:xfrm>
          <a:prstGeom prst="rect">
            <a:avLst/>
          </a:prstGeom>
          <a:ln>
            <a:solidFill>
              <a:schemeClr val="bg1">
                <a:lumMod val="50000"/>
              </a:schemeClr>
            </a:solidFill>
          </a:ln>
        </p:spPr>
        <p:txBody>
          <a:bodyPr wrap="square">
            <a:spAutoFit/>
          </a:bodyPr>
          <a:lstStyle/>
          <a:p>
            <a:r>
              <a:rPr lang="tr-TR" sz="1200" i="1" dirty="0">
                <a:latin typeface="Calibri" panose="020F0502020204030204" pitchFamily="34" charset="0"/>
              </a:rPr>
              <a:t>Uygun iş organizasyonu</a:t>
            </a:r>
          </a:p>
          <a:p>
            <a:r>
              <a:rPr lang="tr-TR" sz="1200" i="1" dirty="0">
                <a:latin typeface="Calibri" panose="020F0502020204030204" pitchFamily="34" charset="0"/>
              </a:rPr>
              <a:t>Havalandırma sistemi kurulması</a:t>
            </a:r>
          </a:p>
          <a:p>
            <a:r>
              <a:rPr lang="tr-TR" sz="1200" i="1" dirty="0">
                <a:latin typeface="Calibri" panose="020F0502020204030204" pitchFamily="34" charset="0"/>
              </a:rPr>
              <a:t>Tehlike kaynağının izole edilmesi</a:t>
            </a:r>
          </a:p>
        </p:txBody>
      </p:sp>
    </p:spTree>
    <p:extLst>
      <p:ext uri="{BB962C8B-B14F-4D97-AF65-F5344CB8AC3E}">
        <p14:creationId xmlns:p14="http://schemas.microsoft.com/office/powerpoint/2010/main" val="142775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557338"/>
            <a:ext cx="7924800" cy="4491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Text Box 5"/>
          <p:cNvSpPr txBox="1">
            <a:spLocks noChangeArrowheads="1"/>
          </p:cNvSpPr>
          <p:nvPr/>
        </p:nvSpPr>
        <p:spPr bwMode="auto">
          <a:xfrm>
            <a:off x="858838" y="3538944"/>
            <a:ext cx="135113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dirty="0">
                <a:solidFill>
                  <a:srgbClr val="000000"/>
                </a:solidFill>
                <a:latin typeface="Calibri" pitchFamily="34" charset="0"/>
                <a:ea typeface="Arial Unicode MS" pitchFamily="34" charset="-128"/>
                <a:cs typeface="Calibri" pitchFamily="34" charset="0"/>
              </a:rPr>
              <a:t>Kenar koruma</a:t>
            </a:r>
            <a:endParaRPr lang="en-GB" b="1" i="1" dirty="0">
              <a:solidFill>
                <a:srgbClr val="000000"/>
              </a:solidFill>
              <a:latin typeface="Calibri" pitchFamily="34" charset="0"/>
              <a:ea typeface="Arial Unicode MS" pitchFamily="34" charset="-128"/>
              <a:cs typeface="Calibri" pitchFamily="34" charset="0"/>
            </a:endParaRPr>
          </a:p>
        </p:txBody>
      </p:sp>
      <p:sp>
        <p:nvSpPr>
          <p:cNvPr id="20" name="Text Box 6"/>
          <p:cNvSpPr txBox="1">
            <a:spLocks noChangeArrowheads="1"/>
          </p:cNvSpPr>
          <p:nvPr/>
        </p:nvSpPr>
        <p:spPr bwMode="auto">
          <a:xfrm>
            <a:off x="3762375" y="3569107"/>
            <a:ext cx="144911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a:solidFill>
                  <a:srgbClr val="000000"/>
                </a:solidFill>
                <a:latin typeface="Calibri" pitchFamily="34" charset="0"/>
                <a:ea typeface="Arial Unicode MS" pitchFamily="34" charset="-128"/>
                <a:cs typeface="Calibri" pitchFamily="34" charset="0"/>
              </a:rPr>
              <a:t>Güvenlik ağları</a:t>
            </a:r>
            <a:endParaRPr lang="en-GB" b="1" i="1">
              <a:solidFill>
                <a:srgbClr val="000000"/>
              </a:solidFill>
              <a:latin typeface="Calibri" pitchFamily="34" charset="0"/>
              <a:ea typeface="Arial Unicode MS" pitchFamily="34" charset="-128"/>
              <a:cs typeface="Calibri" pitchFamily="34" charset="0"/>
            </a:endParaRPr>
          </a:p>
        </p:txBody>
      </p:sp>
      <p:sp>
        <p:nvSpPr>
          <p:cNvPr id="21" name="Text Box 7"/>
          <p:cNvSpPr txBox="1">
            <a:spLocks noChangeArrowheads="1"/>
          </p:cNvSpPr>
          <p:nvPr/>
        </p:nvSpPr>
        <p:spPr bwMode="auto">
          <a:xfrm>
            <a:off x="7197725" y="3569107"/>
            <a:ext cx="5975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a:solidFill>
                  <a:srgbClr val="000000"/>
                </a:solidFill>
                <a:latin typeface="Calibri" pitchFamily="34" charset="0"/>
                <a:ea typeface="Arial Unicode MS" pitchFamily="34" charset="-128"/>
                <a:cs typeface="Calibri" pitchFamily="34" charset="0"/>
              </a:rPr>
              <a:t>Kapak</a:t>
            </a:r>
            <a:endParaRPr lang="en-GB" b="1" i="1">
              <a:solidFill>
                <a:srgbClr val="000000"/>
              </a:solidFill>
              <a:latin typeface="Calibri" pitchFamily="34" charset="0"/>
              <a:ea typeface="Arial Unicode MS" pitchFamily="34" charset="-128"/>
              <a:cs typeface="Calibri" pitchFamily="34" charset="0"/>
            </a:endParaRPr>
          </a:p>
        </p:txBody>
      </p:sp>
      <p:sp>
        <p:nvSpPr>
          <p:cNvPr id="22" name="Text Box 8"/>
          <p:cNvSpPr txBox="1">
            <a:spLocks noChangeArrowheads="1"/>
          </p:cNvSpPr>
          <p:nvPr/>
        </p:nvSpPr>
        <p:spPr bwMode="auto">
          <a:xfrm>
            <a:off x="2454275" y="6045607"/>
            <a:ext cx="118186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a:solidFill>
                  <a:srgbClr val="000000"/>
                </a:solidFill>
                <a:latin typeface="Calibri" pitchFamily="34" charset="0"/>
                <a:ea typeface="Arial Unicode MS" pitchFamily="34" charset="-128"/>
                <a:cs typeface="Calibri" pitchFamily="34" charset="0"/>
              </a:rPr>
              <a:t>Barikatlama</a:t>
            </a:r>
            <a:endParaRPr lang="en-GB" b="1" i="1">
              <a:solidFill>
                <a:srgbClr val="000000"/>
              </a:solidFill>
              <a:latin typeface="Calibri" pitchFamily="34" charset="0"/>
              <a:ea typeface="Arial Unicode MS" pitchFamily="34" charset="-128"/>
              <a:cs typeface="Calibri" pitchFamily="34" charset="0"/>
            </a:endParaRPr>
          </a:p>
        </p:txBody>
      </p:sp>
      <p:sp>
        <p:nvSpPr>
          <p:cNvPr id="24" name="Text Box 9"/>
          <p:cNvSpPr txBox="1">
            <a:spLocks noChangeArrowheads="1"/>
          </p:cNvSpPr>
          <p:nvPr/>
        </p:nvSpPr>
        <p:spPr bwMode="auto">
          <a:xfrm>
            <a:off x="4356100" y="6046788"/>
            <a:ext cx="374491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eaLnBrk="1" hangingPunct="1">
              <a:spcBef>
                <a:spcPts val="1125"/>
              </a:spcBef>
              <a:buClr>
                <a:srgbClr val="000000"/>
              </a:buClr>
              <a:buSzPct val="100000"/>
              <a:buFont typeface="Arial" pitchFamily="34" charset="0"/>
              <a:buNone/>
            </a:pPr>
            <a:r>
              <a:rPr lang="tr-TR" b="1" i="1">
                <a:solidFill>
                  <a:srgbClr val="000000"/>
                </a:solidFill>
                <a:latin typeface="Calibri" pitchFamily="34" charset="0"/>
                <a:ea typeface="Arial Unicode MS" pitchFamily="34" charset="-128"/>
                <a:cs typeface="Calibri" pitchFamily="34" charset="0"/>
              </a:rPr>
              <a:t>Emniyet kemeri=Kişisel koruma</a:t>
            </a:r>
            <a:endParaRPr lang="en-GB" b="1" i="1">
              <a:solidFill>
                <a:srgbClr val="000000"/>
              </a:solidFill>
              <a:latin typeface="Calibri" pitchFamily="34" charset="0"/>
              <a:ea typeface="Arial Unicode MS" pitchFamily="34" charset="-128"/>
              <a:cs typeface="Calibri" pitchFamily="34" charset="0"/>
            </a:endParaRPr>
          </a:p>
        </p:txBody>
      </p:sp>
      <p:sp>
        <p:nvSpPr>
          <p:cNvPr id="26" name="Text Box 10"/>
          <p:cNvSpPr txBox="1">
            <a:spLocks noChangeArrowheads="1"/>
          </p:cNvSpPr>
          <p:nvPr/>
        </p:nvSpPr>
        <p:spPr bwMode="auto">
          <a:xfrm>
            <a:off x="533400" y="1118255"/>
            <a:ext cx="8182476" cy="402291"/>
          </a:xfrm>
          <a:prstGeom prst="rect">
            <a:avLst/>
          </a:prstGeom>
          <a:noFill/>
          <a:ln>
            <a:solidFill>
              <a:schemeClr val="bg1">
                <a:lumMod val="50000"/>
              </a:schemeClr>
            </a:solid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ea typeface="MS PGothic" pitchFamily="34" charset="-128"/>
              </a:defRPr>
            </a:lvl9pPr>
          </a:lstStyle>
          <a:p>
            <a:pPr algn="ctr" eaLnBrk="1" hangingPunct="1">
              <a:buClr>
                <a:srgbClr val="FFFFFF"/>
              </a:buClr>
              <a:buSzPct val="100000"/>
              <a:buFont typeface="Arial" pitchFamily="34" charset="0"/>
              <a:buNone/>
            </a:pPr>
            <a:r>
              <a:rPr lang="tr-TR" sz="2000" b="1" i="1" dirty="0">
                <a:solidFill>
                  <a:prstClr val="black"/>
                </a:solidFill>
                <a:latin typeface="+mn-lt"/>
                <a:ea typeface="Arial Unicode MS" pitchFamily="34" charset="-128"/>
                <a:cs typeface="Arial Unicode MS" pitchFamily="34" charset="-128"/>
              </a:rPr>
              <a:t>Yüksekten düşmelere karşı  </a:t>
            </a:r>
            <a:r>
              <a:rPr lang="tr-TR" sz="2000" b="1" i="1" dirty="0" smtClean="0">
                <a:solidFill>
                  <a:prstClr val="black"/>
                </a:solidFill>
                <a:latin typeface="+mn-lt"/>
                <a:ea typeface="Arial Unicode MS" pitchFamily="34" charset="-128"/>
                <a:cs typeface="Arial Unicode MS" pitchFamily="34" charset="-128"/>
              </a:rPr>
              <a:t>toplu ve kişisel </a:t>
            </a:r>
            <a:r>
              <a:rPr lang="tr-TR" sz="2000" b="1" i="1" dirty="0">
                <a:solidFill>
                  <a:prstClr val="black"/>
                </a:solidFill>
                <a:latin typeface="+mn-lt"/>
                <a:ea typeface="Arial Unicode MS" pitchFamily="34" charset="-128"/>
                <a:cs typeface="Arial Unicode MS" pitchFamily="34" charset="-128"/>
              </a:rPr>
              <a:t>koruma </a:t>
            </a:r>
            <a:r>
              <a:rPr lang="tr-TR" sz="2000" b="1" i="1" dirty="0" smtClean="0">
                <a:solidFill>
                  <a:prstClr val="black"/>
                </a:solidFill>
                <a:latin typeface="+mn-lt"/>
                <a:ea typeface="Arial Unicode MS" pitchFamily="34" charset="-128"/>
                <a:cs typeface="Arial Unicode MS" pitchFamily="34" charset="-128"/>
              </a:rPr>
              <a:t>önlemleri</a:t>
            </a:r>
            <a:endParaRPr lang="en-GB" sz="2000" b="1" i="1" dirty="0">
              <a:solidFill>
                <a:prstClr val="black"/>
              </a:solidFill>
              <a:latin typeface="+mn-lt"/>
              <a:ea typeface="Arial Unicode MS" pitchFamily="34" charset="-128"/>
              <a:cs typeface="Arial Unicode MS" pitchFamily="34" charset="-128"/>
            </a:endParaRPr>
          </a:p>
        </p:txBody>
      </p:sp>
    </p:spTree>
    <p:extLst>
      <p:ext uri="{BB962C8B-B14F-4D97-AF65-F5344CB8AC3E}">
        <p14:creationId xmlns:p14="http://schemas.microsoft.com/office/powerpoint/2010/main" val="188447441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KİŞİ</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KORUMA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Kişisel Koruma (Bireysel Önleme) </a:t>
            </a:r>
          </a:p>
          <a:p>
            <a:pPr algn="ctr">
              <a:spcAft>
                <a:spcPts val="0"/>
              </a:spcAft>
              <a:buClr>
                <a:srgbClr val="292929"/>
              </a:buClr>
              <a:defRPr/>
            </a:pPr>
            <a:endParaRPr lang="tr-TR" sz="11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İşyerlerinde çalışanları risklerden korumada en son başvurulacak yöntemler kişisel koruma yöntemleridir. </a:t>
            </a: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Bunlar;</a:t>
            </a:r>
          </a:p>
          <a:p>
            <a:pPr marL="360000" indent="-216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KKD (KKM - KKA) </a:t>
            </a:r>
            <a:r>
              <a:rPr lang="tr-TR" sz="2000" i="1" dirty="0">
                <a:solidFill>
                  <a:srgbClr val="000000"/>
                </a:solidFill>
                <a:latin typeface="Calibri" pitchFamily="34" charset="0"/>
                <a:cs typeface="Calibri" pitchFamily="34" charset="0"/>
              </a:rPr>
              <a:t>(Kişisel Korunma </a:t>
            </a:r>
            <a:r>
              <a:rPr lang="tr-TR" sz="2000" i="1" dirty="0" smtClean="0">
                <a:solidFill>
                  <a:srgbClr val="000000"/>
                </a:solidFill>
                <a:latin typeface="Calibri" pitchFamily="34" charset="0"/>
                <a:cs typeface="Calibri" pitchFamily="34" charset="0"/>
              </a:rPr>
              <a:t>Donanımlar) </a:t>
            </a:r>
            <a:endParaRPr lang="tr-TR" sz="2000" i="1" dirty="0">
              <a:solidFill>
                <a:srgbClr val="000000"/>
              </a:solidFill>
              <a:latin typeface="Calibri" pitchFamily="34" charset="0"/>
              <a:cs typeface="Calibri" pitchFamily="34" charset="0"/>
            </a:endParaRPr>
          </a:p>
          <a:p>
            <a:pPr marL="360000" indent="-216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Tıbbi Koruma </a:t>
            </a:r>
            <a:r>
              <a:rPr lang="tr-TR" sz="2000" i="1" dirty="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Aşılama, tetanoz, sağlık </a:t>
            </a:r>
            <a:r>
              <a:rPr lang="tr-TR" sz="2000" i="1" dirty="0">
                <a:solidFill>
                  <a:srgbClr val="000000"/>
                </a:solidFill>
                <a:latin typeface="Calibri" pitchFamily="34" charset="0"/>
                <a:cs typeface="Calibri" pitchFamily="34" charset="0"/>
              </a:rPr>
              <a:t>eğitimi)</a:t>
            </a:r>
          </a:p>
          <a:p>
            <a:pPr marL="360000" indent="-216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Kişisel Hijyen </a:t>
            </a:r>
            <a:r>
              <a:rPr lang="tr-TR" sz="2000" i="1" dirty="0" smtClean="0">
                <a:solidFill>
                  <a:srgbClr val="000000"/>
                </a:solidFill>
                <a:latin typeface="Calibri" pitchFamily="34" charset="0"/>
                <a:cs typeface="Calibri" pitchFamily="34" charset="0"/>
              </a:rPr>
              <a:t>(Temizlik)</a:t>
            </a:r>
          </a:p>
          <a:p>
            <a:pPr marL="360000" indent="-216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Kişisel </a:t>
            </a:r>
            <a:r>
              <a:rPr lang="tr-TR" sz="2000" b="1" i="1" dirty="0" smtClean="0">
                <a:solidFill>
                  <a:srgbClr val="000000"/>
                </a:solidFill>
                <a:latin typeface="Calibri" pitchFamily="34" charset="0"/>
                <a:cs typeface="Calibri" pitchFamily="34" charset="0"/>
              </a:rPr>
              <a:t>Beslenme </a:t>
            </a:r>
            <a:r>
              <a:rPr lang="tr-TR" sz="2000" i="1" dirty="0">
                <a:solidFill>
                  <a:srgbClr val="000000"/>
                </a:solidFill>
                <a:latin typeface="Calibri" pitchFamily="34" charset="0"/>
                <a:cs typeface="Calibri" pitchFamily="34" charset="0"/>
              </a:rPr>
              <a:t>(Sağlıklı su, yeterli </a:t>
            </a:r>
            <a:r>
              <a:rPr lang="tr-TR" sz="2000" i="1" dirty="0" smtClean="0">
                <a:solidFill>
                  <a:srgbClr val="000000"/>
                </a:solidFill>
                <a:latin typeface="Calibri" pitchFamily="34" charset="0"/>
                <a:cs typeface="Calibri" pitchFamily="34" charset="0"/>
              </a:rPr>
              <a:t>beslenme)</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4224472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KİŞİ</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KORUMA</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 KKD Kullanımı</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Kişisel koruyucu donanım kullanımının korunmada en </a:t>
            </a:r>
            <a:r>
              <a:rPr lang="tr-TR" sz="2000" i="1" dirty="0">
                <a:solidFill>
                  <a:srgbClr val="000000"/>
                </a:solidFill>
                <a:latin typeface="Calibri" pitchFamily="34" charset="0"/>
                <a:cs typeface="Calibri" pitchFamily="34" charset="0"/>
              </a:rPr>
              <a:t>son </a:t>
            </a:r>
            <a:r>
              <a:rPr lang="tr-TR" sz="2000" i="1" dirty="0" smtClean="0">
                <a:solidFill>
                  <a:srgbClr val="000000"/>
                </a:solidFill>
                <a:latin typeface="Calibri" pitchFamily="34" charset="0"/>
                <a:cs typeface="Calibri" pitchFamily="34" charset="0"/>
              </a:rPr>
              <a:t>başvurulacak yöntem olmasının nedenleri;</a:t>
            </a:r>
          </a:p>
          <a:p>
            <a:pP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marL="360000" indent="-216000">
              <a:spcAft>
                <a:spcPts val="0"/>
              </a:spcAft>
              <a:buClr>
                <a:srgbClr val="292929"/>
              </a:buClr>
              <a:buFont typeface="Wingdings" panose="05000000000000000000" pitchFamily="2" charset="2"/>
              <a:buChar char="§"/>
              <a:defRPr/>
            </a:pPr>
            <a:r>
              <a:rPr lang="tr-TR" sz="2000" b="1" i="1" dirty="0" err="1">
                <a:solidFill>
                  <a:srgbClr val="000000"/>
                </a:solidFill>
                <a:latin typeface="Calibri" pitchFamily="34" charset="0"/>
                <a:cs typeface="Calibri" pitchFamily="34" charset="0"/>
              </a:rPr>
              <a:t>KKD’lar</a:t>
            </a:r>
            <a:r>
              <a:rPr lang="tr-TR" sz="2000" b="1" i="1" dirty="0">
                <a:solidFill>
                  <a:srgbClr val="000000"/>
                </a:solidFill>
                <a:latin typeface="Calibri" pitchFamily="34" charset="0"/>
                <a:cs typeface="Calibri" pitchFamily="34" charset="0"/>
              </a:rPr>
              <a:t> rahatsızlık </a:t>
            </a:r>
            <a:r>
              <a:rPr lang="tr-TR" sz="2000" b="1" i="1" dirty="0" smtClean="0">
                <a:solidFill>
                  <a:srgbClr val="000000"/>
                </a:solidFill>
                <a:latin typeface="Calibri" pitchFamily="34" charset="0"/>
                <a:cs typeface="Calibri" pitchFamily="34" charset="0"/>
              </a:rPr>
              <a:t>vericidir</a:t>
            </a:r>
            <a:r>
              <a:rPr lang="tr-TR" sz="2000" b="1" i="1" dirty="0">
                <a:solidFill>
                  <a:srgbClr val="000000"/>
                </a:solidFill>
                <a:latin typeface="Calibri" pitchFamily="34" charset="0"/>
                <a:cs typeface="Calibri" pitchFamily="34" charset="0"/>
              </a:rPr>
              <a:t>.</a:t>
            </a:r>
          </a:p>
          <a:p>
            <a:pPr marL="360000" indent="-216000">
              <a:spcAft>
                <a:spcPts val="0"/>
              </a:spcAft>
              <a:buClr>
                <a:srgbClr val="292929"/>
              </a:buClr>
              <a:buFont typeface="Wingdings" panose="05000000000000000000" pitchFamily="2" charset="2"/>
              <a:buChar char="§"/>
              <a:defRPr/>
            </a:pPr>
            <a:r>
              <a:rPr lang="tr-TR" sz="2000" b="1" i="1" dirty="0" err="1">
                <a:solidFill>
                  <a:srgbClr val="000000"/>
                </a:solidFill>
                <a:latin typeface="Calibri" pitchFamily="34" charset="0"/>
                <a:cs typeface="Calibri" pitchFamily="34" charset="0"/>
              </a:rPr>
              <a:t>KKD’ların</a:t>
            </a:r>
            <a:r>
              <a:rPr lang="tr-TR" sz="2000" b="1" i="1" dirty="0">
                <a:solidFill>
                  <a:srgbClr val="000000"/>
                </a:solidFill>
                <a:latin typeface="Calibri" pitchFamily="34" charset="0"/>
                <a:cs typeface="Calibri" pitchFamily="34" charset="0"/>
              </a:rPr>
              <a:t> denetiminin yapılması </a:t>
            </a:r>
            <a:r>
              <a:rPr lang="tr-TR" sz="2000" b="1" i="1" dirty="0" smtClean="0">
                <a:solidFill>
                  <a:srgbClr val="000000"/>
                </a:solidFill>
                <a:latin typeface="Calibri" pitchFamily="34" charset="0"/>
                <a:cs typeface="Calibri" pitchFamily="34" charset="0"/>
              </a:rPr>
              <a:t>zordur.</a:t>
            </a:r>
            <a:endParaRPr lang="tr-TR" sz="2000" b="1" i="1" dirty="0">
              <a:solidFill>
                <a:srgbClr val="000000"/>
              </a:solidFill>
              <a:latin typeface="Calibri" pitchFamily="34" charset="0"/>
              <a:cs typeface="Calibri" pitchFamily="34" charset="0"/>
            </a:endParaRPr>
          </a:p>
          <a:p>
            <a:pPr marL="360000" indent="-216000">
              <a:spcAft>
                <a:spcPts val="0"/>
              </a:spcAft>
              <a:buClr>
                <a:srgbClr val="292929"/>
              </a:buClr>
              <a:buFont typeface="Wingdings" panose="05000000000000000000" pitchFamily="2" charset="2"/>
              <a:buChar char="§"/>
              <a:defRPr/>
            </a:pPr>
            <a:r>
              <a:rPr lang="tr-TR" sz="2000" b="1" i="1" dirty="0" err="1">
                <a:solidFill>
                  <a:srgbClr val="000000"/>
                </a:solidFill>
                <a:latin typeface="Calibri" pitchFamily="34" charset="0"/>
                <a:cs typeface="Calibri" pitchFamily="34" charset="0"/>
              </a:rPr>
              <a:t>KKD’lar</a:t>
            </a:r>
            <a:r>
              <a:rPr lang="tr-TR" sz="2000" b="1" i="1" dirty="0">
                <a:solidFill>
                  <a:srgbClr val="000000"/>
                </a:solidFill>
                <a:latin typeface="Calibri" pitchFamily="34" charset="0"/>
                <a:cs typeface="Calibri" pitchFamily="34" charset="0"/>
              </a:rPr>
              <a:t> riski ortadan kaldırmada daha az etkilidir.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Not; </a:t>
            </a:r>
            <a:r>
              <a:rPr lang="tr-TR" sz="1600" i="1" dirty="0" smtClean="0">
                <a:solidFill>
                  <a:srgbClr val="000000"/>
                </a:solidFill>
                <a:latin typeface="Calibri" pitchFamily="34" charset="0"/>
                <a:cs typeface="Calibri" pitchFamily="34" charset="0"/>
              </a:rPr>
              <a:t>Kişisel </a:t>
            </a:r>
            <a:r>
              <a:rPr lang="tr-TR" sz="1600" i="1" dirty="0">
                <a:solidFill>
                  <a:srgbClr val="000000"/>
                </a:solidFill>
                <a:latin typeface="Calibri" pitchFamily="34" charset="0"/>
                <a:cs typeface="Calibri" pitchFamily="34" charset="0"/>
              </a:rPr>
              <a:t>koruyucu kullanımı gerekli ise </a:t>
            </a:r>
            <a:r>
              <a:rPr lang="tr-TR" sz="1600" b="1" i="1" dirty="0">
                <a:solidFill>
                  <a:srgbClr val="000000"/>
                </a:solidFill>
                <a:latin typeface="Calibri" pitchFamily="34" charset="0"/>
                <a:cs typeface="Calibri" pitchFamily="34" charset="0"/>
              </a:rPr>
              <a:t>mutlak suretle koruyucu ekipmanın kullanım prosedürünün yayınlanması </a:t>
            </a:r>
            <a:r>
              <a:rPr lang="tr-TR" sz="1600" i="1" dirty="0">
                <a:solidFill>
                  <a:srgbClr val="000000"/>
                </a:solidFill>
                <a:latin typeface="Calibri" pitchFamily="34" charset="0"/>
                <a:cs typeface="Calibri" pitchFamily="34" charset="0"/>
              </a:rPr>
              <a:t>gereklidir</a:t>
            </a:r>
            <a:r>
              <a:rPr lang="tr-TR" sz="1600" i="1" dirty="0" smtClean="0">
                <a:solidFill>
                  <a:srgbClr val="000000"/>
                </a:solidFill>
                <a:latin typeface="Calibri" pitchFamily="34" charset="0"/>
                <a:cs typeface="Calibri" pitchFamily="34" charset="0"/>
              </a:rPr>
              <a:t>.</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19391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683568" y="2996952"/>
            <a:ext cx="7477125" cy="794965"/>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Riskin Yanıtlanması</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1629546758"/>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YANITLANMASI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yanıtlaması; kurum üst yönetimi tarafından, riske karşılık alınacak tutumun belirlenmesidir. </a:t>
            </a:r>
          </a:p>
          <a:p>
            <a:pPr algn="ctr">
              <a:spcAft>
                <a:spcPts val="0"/>
              </a:spcAft>
              <a:buClr>
                <a:srgbClr val="292929"/>
              </a:buClr>
              <a:defRPr/>
            </a:pPr>
            <a:endParaRPr lang="tr-TR" sz="1100" b="1" i="1" dirty="0" smtClean="0">
              <a:solidFill>
                <a:srgbClr val="C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Tüm riskler kontrol edilmek zorunda değildir. Yönetim, kontrol dışında da risk stratejileri belirleyebilir</a:t>
            </a:r>
            <a:r>
              <a:rPr lang="tr-TR" sz="2000"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1100" b="1" i="1" dirty="0">
              <a:solidFill>
                <a:srgbClr val="000000"/>
              </a:solidFill>
              <a:latin typeface="Calibri" pitchFamily="34" charset="0"/>
              <a:cs typeface="Calibri" pitchFamily="34" charset="0"/>
            </a:endParaRPr>
          </a:p>
          <a:p>
            <a:pPr>
              <a:spcAft>
                <a:spcPts val="0"/>
              </a:spcAft>
              <a:buClr>
                <a:srgbClr val="292929"/>
              </a:buClr>
              <a:defRPr/>
            </a:pPr>
            <a:r>
              <a:rPr lang="tr-TR" sz="2000" b="1" i="1" dirty="0" smtClean="0">
                <a:latin typeface="Calibri" pitchFamily="34" charset="0"/>
                <a:cs typeface="Calibri" pitchFamily="34" charset="0"/>
              </a:rPr>
              <a:t>4 </a:t>
            </a:r>
            <a:r>
              <a:rPr lang="tr-TR" sz="2000" b="1" i="1" dirty="0">
                <a:latin typeface="Calibri" pitchFamily="34" charset="0"/>
                <a:cs typeface="Calibri" pitchFamily="34" charset="0"/>
              </a:rPr>
              <a:t>başlıkta risk yanıtlama </a:t>
            </a:r>
            <a:r>
              <a:rPr lang="tr-TR" sz="2000" b="1" i="1" dirty="0" smtClean="0">
                <a:latin typeface="Calibri" pitchFamily="34" charset="0"/>
                <a:cs typeface="Calibri" pitchFamily="34" charset="0"/>
              </a:rPr>
              <a:t>planlaması </a:t>
            </a:r>
            <a:r>
              <a:rPr lang="tr-TR" sz="2000" b="1" i="1" dirty="0" smtClean="0">
                <a:solidFill>
                  <a:srgbClr val="000000"/>
                </a:solidFill>
                <a:latin typeface="Calibri" pitchFamily="34" charset="0"/>
                <a:cs typeface="Calibri" pitchFamily="34" charset="0"/>
              </a:rPr>
              <a:t>yapılır;</a:t>
            </a:r>
            <a:endParaRPr lang="tr-TR" sz="2000" b="1" i="1" dirty="0">
              <a:solidFill>
                <a:srgbClr val="000000"/>
              </a:solidFill>
              <a:latin typeface="Calibri" pitchFamily="34" charset="0"/>
              <a:cs typeface="Calibri" pitchFamily="34" charset="0"/>
            </a:endParaRPr>
          </a:p>
          <a:p>
            <a:pPr marL="396000" indent="-216000">
              <a:spcAft>
                <a:spcPts val="0"/>
              </a:spcAft>
              <a:buClr>
                <a:srgbClr val="C00000"/>
              </a:buClr>
              <a:buFont typeface="+mj-lt"/>
              <a:buAutoNum type="arabicPeriod"/>
              <a:defRPr/>
            </a:pPr>
            <a:r>
              <a:rPr lang="tr-TR" sz="2000" b="1" i="1" dirty="0">
                <a:solidFill>
                  <a:srgbClr val="000000"/>
                </a:solidFill>
                <a:latin typeface="Calibri" pitchFamily="34" charset="0"/>
                <a:cs typeface="Calibri" pitchFamily="34" charset="0"/>
              </a:rPr>
              <a:t>Kabullenme (Kabul Etmek – Kabul – Üstlenmek)</a:t>
            </a:r>
          </a:p>
          <a:p>
            <a:pPr marL="396000" indent="-216000">
              <a:spcAft>
                <a:spcPts val="0"/>
              </a:spcAft>
              <a:buClr>
                <a:srgbClr val="C00000"/>
              </a:buClr>
              <a:buFont typeface="+mj-lt"/>
              <a:buAutoNum type="arabicPeriod"/>
              <a:defRPr/>
            </a:pPr>
            <a:r>
              <a:rPr lang="tr-TR" sz="2000" b="1" i="1" dirty="0">
                <a:solidFill>
                  <a:srgbClr val="000000"/>
                </a:solidFill>
                <a:latin typeface="Calibri" pitchFamily="34" charset="0"/>
                <a:cs typeface="Calibri" pitchFamily="34" charset="0"/>
              </a:rPr>
              <a:t>Kaçınma (Kaçınmak) </a:t>
            </a:r>
          </a:p>
          <a:p>
            <a:pPr marL="396000" indent="-216000">
              <a:spcAft>
                <a:spcPts val="0"/>
              </a:spcAft>
              <a:buClr>
                <a:srgbClr val="C00000"/>
              </a:buClr>
              <a:buFont typeface="+mj-lt"/>
              <a:buAutoNum type="arabicPeriod"/>
              <a:defRPr/>
            </a:pPr>
            <a:r>
              <a:rPr lang="tr-TR" sz="2000" b="1" i="1" dirty="0">
                <a:solidFill>
                  <a:srgbClr val="000000"/>
                </a:solidFill>
                <a:latin typeface="Calibri" pitchFamily="34" charset="0"/>
                <a:cs typeface="Calibri" pitchFamily="34" charset="0"/>
              </a:rPr>
              <a:t>Azaltma</a:t>
            </a:r>
          </a:p>
          <a:p>
            <a:pPr marL="396000" indent="-216000">
              <a:spcAft>
                <a:spcPts val="0"/>
              </a:spcAft>
              <a:buClr>
                <a:srgbClr val="C00000"/>
              </a:buClr>
              <a:buFont typeface="+mj-lt"/>
              <a:buAutoNum type="arabicPeriod"/>
              <a:defRPr/>
            </a:pPr>
            <a:r>
              <a:rPr lang="tr-TR" sz="2000" b="1" i="1" dirty="0">
                <a:solidFill>
                  <a:srgbClr val="000000"/>
                </a:solidFill>
                <a:latin typeface="Calibri" pitchFamily="34" charset="0"/>
                <a:cs typeface="Calibri" pitchFamily="34" charset="0"/>
              </a:rPr>
              <a:t>Transfer Etme (Devretme)</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9" name="AutoShape 5"/>
          <p:cNvSpPr>
            <a:spLocks noChangeArrowheads="1"/>
          </p:cNvSpPr>
          <p:nvPr/>
        </p:nvSpPr>
        <p:spPr bwMode="auto">
          <a:xfrm>
            <a:off x="5081916" y="5472806"/>
            <a:ext cx="1294741" cy="510778"/>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spAutoFit/>
          </a:bodyPr>
          <a:lstStyle/>
          <a:p>
            <a:pPr algn="ctr"/>
            <a:r>
              <a:rPr lang="tr-TR" altLang="zh-CN" sz="1200" i="1" dirty="0" smtClean="0">
                <a:solidFill>
                  <a:srgbClr val="000000"/>
                </a:solidFill>
                <a:latin typeface="Calibri" panose="020F0502020204030204" pitchFamily="34" charset="0"/>
                <a:cs typeface="Calibri" pitchFamily="34" charset="0"/>
              </a:rPr>
              <a:t>Basitleştirme</a:t>
            </a:r>
          </a:p>
          <a:p>
            <a:pPr algn="ctr"/>
            <a:r>
              <a:rPr lang="tr-TR" altLang="zh-CN" sz="1200" i="1" dirty="0" smtClean="0">
                <a:solidFill>
                  <a:srgbClr val="000000"/>
                </a:solidFill>
                <a:latin typeface="Calibri" panose="020F0502020204030204" pitchFamily="34" charset="0"/>
                <a:cs typeface="Calibri" pitchFamily="34" charset="0"/>
              </a:rPr>
              <a:t>Birleştirme</a:t>
            </a:r>
          </a:p>
        </p:txBody>
      </p:sp>
    </p:spTree>
    <p:extLst>
      <p:ext uri="{BB962C8B-B14F-4D97-AF65-F5344CB8AC3E}">
        <p14:creationId xmlns:p14="http://schemas.microsoft.com/office/powerpoint/2010/main" val="480165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P spid="19"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Riski Kabullenme (Kabul Etmek – Üstlenmek) /KERD?</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spcAft>
                <a:spcPts val="0"/>
              </a:spcAft>
              <a:buClr>
                <a:srgbClr val="292929"/>
              </a:buClr>
              <a:defRPr/>
            </a:pPr>
            <a:r>
              <a:rPr lang="tr-TR" sz="2000" b="1" i="1" dirty="0" smtClean="0">
                <a:solidFill>
                  <a:srgbClr val="000000"/>
                </a:solidFill>
                <a:latin typeface="Calibri" pitchFamily="34" charset="0"/>
                <a:cs typeface="Calibri" pitchFamily="34" charset="0"/>
              </a:rPr>
              <a:t>Tanımlanan </a:t>
            </a:r>
            <a:r>
              <a:rPr lang="tr-TR" sz="2000" b="1" i="1" dirty="0">
                <a:solidFill>
                  <a:srgbClr val="000000"/>
                </a:solidFill>
                <a:latin typeface="Calibri" pitchFamily="34" charset="0"/>
                <a:cs typeface="Calibri" pitchFamily="34" charset="0"/>
              </a:rPr>
              <a:t>risklerin tümüne önlem almaya çalışmak proje bütçesini </a:t>
            </a:r>
            <a:r>
              <a:rPr lang="tr-TR" sz="2000" b="1" i="1" dirty="0" smtClean="0">
                <a:solidFill>
                  <a:srgbClr val="000000"/>
                </a:solidFill>
                <a:latin typeface="Calibri" pitchFamily="34" charset="0"/>
                <a:cs typeface="Calibri" pitchFamily="34" charset="0"/>
              </a:rPr>
              <a:t>yükseltebilir</a:t>
            </a:r>
            <a:r>
              <a:rPr lang="tr-TR" sz="2000" b="1" i="1" dirty="0">
                <a:solidFill>
                  <a:srgbClr val="000000"/>
                </a:solidFill>
                <a:latin typeface="Calibri" pitchFamily="34" charset="0"/>
                <a:cs typeface="Calibri" pitchFamily="34" charset="0"/>
              </a:rPr>
              <a:t>. Bu yüzden </a:t>
            </a:r>
            <a:r>
              <a:rPr lang="tr-TR" sz="2000" b="1" i="1" dirty="0">
                <a:solidFill>
                  <a:srgbClr val="C00000"/>
                </a:solidFill>
                <a:latin typeface="Calibri" pitchFamily="34" charset="0"/>
                <a:cs typeface="Calibri" pitchFamily="34" charset="0"/>
              </a:rPr>
              <a:t>göz ardı edilebilecek riskler proje taraflarınca kabul edilir. </a:t>
            </a:r>
            <a:r>
              <a:rPr lang="tr-TR" sz="2000" b="1" i="1" dirty="0">
                <a:solidFill>
                  <a:srgbClr val="000000"/>
                </a:solidFill>
                <a:latin typeface="Calibri" pitchFamily="34" charset="0"/>
                <a:cs typeface="Calibri" pitchFamily="34" charset="0"/>
              </a:rPr>
              <a:t>Bu durumda proje tarafları bu tür riskleri proje boyunca </a:t>
            </a:r>
            <a:r>
              <a:rPr lang="tr-TR" sz="2000" b="1" i="1" dirty="0">
                <a:solidFill>
                  <a:srgbClr val="C00000"/>
                </a:solidFill>
                <a:latin typeface="Calibri" pitchFamily="34" charset="0"/>
                <a:cs typeface="Calibri" pitchFamily="34" charset="0"/>
              </a:rPr>
              <a:t>izlerler</a:t>
            </a:r>
            <a:r>
              <a:rPr lang="tr-TR" sz="2000" b="1" i="1" dirty="0">
                <a:solidFill>
                  <a:srgbClr val="000000"/>
                </a:solidFill>
                <a:latin typeface="Calibri" pitchFamily="34" charset="0"/>
                <a:cs typeface="Calibri" pitchFamily="34" charset="0"/>
              </a:rPr>
              <a:t> ve projeyi etkileme olasılığı yükseldiğinde diğer yanıtlama planlarını devreye sokarlar. </a:t>
            </a: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r>
              <a:rPr lang="tr-TR" sz="1600" i="1" dirty="0">
                <a:solidFill>
                  <a:srgbClr val="000000"/>
                </a:solidFill>
                <a:latin typeface="Calibri" pitchFamily="34" charset="0"/>
                <a:cs typeface="Calibri" pitchFamily="34" charset="0"/>
              </a:rPr>
              <a:t>Kurumun risk alma istekliliği (risk iştahı) sınırları içerisinde bulunan riskler, herhangi bir önlem alınmadan olduğu gibi bırakılabilir</a:t>
            </a:r>
            <a:r>
              <a:rPr lang="tr-TR" sz="1600" i="1" dirty="0" smtClean="0">
                <a:solidFill>
                  <a:srgbClr val="000000"/>
                </a:solidFill>
                <a:latin typeface="Calibri" pitchFamily="34" charset="0"/>
                <a:cs typeface="Calibri" pitchFamily="34" charset="0"/>
              </a:rPr>
              <a:t>.</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674990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Riskten Kaçınma (Kaçınmak)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r>
              <a:rPr lang="tr-TR" sz="2000" b="1" i="1" dirty="0" smtClean="0">
                <a:solidFill>
                  <a:srgbClr val="000000"/>
                </a:solidFill>
                <a:latin typeface="Calibri" pitchFamily="34" charset="0"/>
                <a:cs typeface="Calibri" pitchFamily="34" charset="0"/>
              </a:rPr>
              <a:t>Riske </a:t>
            </a:r>
            <a:r>
              <a:rPr lang="tr-TR" sz="2000" b="1" i="1" dirty="0">
                <a:solidFill>
                  <a:srgbClr val="000000"/>
                </a:solidFill>
                <a:latin typeface="Calibri" pitchFamily="34" charset="0"/>
                <a:cs typeface="Calibri" pitchFamily="34" charset="0"/>
              </a:rPr>
              <a:t>neden olan faaliyetin sonlandırılması veya </a:t>
            </a:r>
            <a:r>
              <a:rPr lang="tr-TR" sz="2000" b="1" i="1" dirty="0" smtClean="0">
                <a:solidFill>
                  <a:srgbClr val="000000"/>
                </a:solidFill>
                <a:latin typeface="Calibri" pitchFamily="34" charset="0"/>
                <a:cs typeface="Calibri" pitchFamily="34" charset="0"/>
              </a:rPr>
              <a:t>mevcut stratejinin </a:t>
            </a:r>
            <a:r>
              <a:rPr lang="tr-TR" sz="2000" b="1" i="1" dirty="0">
                <a:solidFill>
                  <a:srgbClr val="000000"/>
                </a:solidFill>
                <a:latin typeface="Calibri" pitchFamily="34" charset="0"/>
                <a:cs typeface="Calibri" pitchFamily="34" charset="0"/>
              </a:rPr>
              <a:t>terk edilmesidir. </a:t>
            </a: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r>
              <a:rPr lang="tr-TR" sz="2000" b="1" i="1" dirty="0" smtClean="0">
                <a:solidFill>
                  <a:srgbClr val="000000"/>
                </a:solidFill>
                <a:latin typeface="Calibri" pitchFamily="34" charset="0"/>
                <a:cs typeface="Calibri" pitchFamily="34" charset="0"/>
              </a:rPr>
              <a:t>Proje </a:t>
            </a:r>
            <a:r>
              <a:rPr lang="tr-TR" sz="2000" b="1" i="1" dirty="0">
                <a:solidFill>
                  <a:srgbClr val="000000"/>
                </a:solidFill>
                <a:latin typeface="Calibri" pitchFamily="34" charset="0"/>
                <a:cs typeface="Calibri" pitchFamily="34" charset="0"/>
              </a:rPr>
              <a:t>planında değişiklikler yaparak, </a:t>
            </a:r>
            <a:r>
              <a:rPr lang="tr-TR" sz="2000" b="1" i="1" dirty="0">
                <a:solidFill>
                  <a:srgbClr val="C00000"/>
                </a:solidFill>
                <a:latin typeface="Calibri" pitchFamily="34" charset="0"/>
                <a:cs typeface="Calibri" pitchFamily="34" charset="0"/>
              </a:rPr>
              <a:t>ortaya çıkabilecek riskten uzak </a:t>
            </a:r>
            <a:r>
              <a:rPr lang="tr-TR" sz="2000" b="1" i="1" dirty="0" smtClean="0">
                <a:solidFill>
                  <a:srgbClr val="C00000"/>
                </a:solidFill>
                <a:latin typeface="Calibri" pitchFamily="34" charset="0"/>
                <a:cs typeface="Calibri" pitchFamily="34" charset="0"/>
              </a:rPr>
              <a:t>durmadır.</a:t>
            </a:r>
          </a:p>
          <a:p>
            <a:pPr marL="72000"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72000" algn="ctr">
              <a:spcAft>
                <a:spcPts val="0"/>
              </a:spcAft>
              <a:buClr>
                <a:srgbClr val="292929"/>
              </a:buClr>
              <a:defRPr/>
            </a:pPr>
            <a:r>
              <a:rPr lang="tr-TR" sz="2000" b="1" i="1" dirty="0">
                <a:solidFill>
                  <a:srgbClr val="000000"/>
                </a:solidFill>
                <a:latin typeface="Calibri" pitchFamily="34" charset="0"/>
                <a:cs typeface="Calibri" pitchFamily="34" charset="0"/>
              </a:rPr>
              <a:t>Kısaca işi gerçekleştirmenin başka yollarını aramadır.</a:t>
            </a:r>
          </a:p>
          <a:p>
            <a:pPr marL="720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1915630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Riski Azaltma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r>
              <a:rPr lang="tr-TR" sz="2000" b="1" i="1" dirty="0" smtClean="0">
                <a:solidFill>
                  <a:srgbClr val="000000"/>
                </a:solidFill>
                <a:latin typeface="Calibri" pitchFamily="34" charset="0"/>
                <a:cs typeface="Calibri" pitchFamily="34" charset="0"/>
              </a:rPr>
              <a:t>Karşılaşılabilecek </a:t>
            </a:r>
            <a:r>
              <a:rPr lang="tr-TR" sz="2000" b="1" i="1" dirty="0">
                <a:solidFill>
                  <a:srgbClr val="000000"/>
                </a:solidFill>
                <a:latin typeface="Calibri" pitchFamily="34" charset="0"/>
                <a:cs typeface="Calibri" pitchFamily="34" charset="0"/>
              </a:rPr>
              <a:t>riskler tanımlandıktan sonra bu risklerin etkisini veya gerçekleşme olasılıklarını azaltmak için </a:t>
            </a:r>
            <a:r>
              <a:rPr lang="tr-TR" sz="2000" b="1" i="1" dirty="0">
                <a:solidFill>
                  <a:srgbClr val="C00000"/>
                </a:solidFill>
                <a:latin typeface="Calibri" pitchFamily="34" charset="0"/>
                <a:cs typeface="Calibri" pitchFamily="34" charset="0"/>
              </a:rPr>
              <a:t>ek önlemler alarak</a:t>
            </a:r>
            <a:r>
              <a:rPr lang="tr-TR" sz="2000" b="1" i="1" dirty="0">
                <a:solidFill>
                  <a:srgbClr val="000000"/>
                </a:solidFill>
                <a:latin typeface="Calibri" pitchFamily="34" charset="0"/>
                <a:cs typeface="Calibri" pitchFamily="34" charset="0"/>
              </a:rPr>
              <a:t>, riske yanıt verme planı oluşturma çalışmasıdır. </a:t>
            </a: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72000" algn="ctr">
              <a:spcAft>
                <a:spcPts val="0"/>
              </a:spcAft>
              <a:buClr>
                <a:srgbClr val="292929"/>
              </a:buClr>
              <a:defRPr/>
            </a:pPr>
            <a:r>
              <a:rPr lang="tr-TR" sz="2000" b="1" i="1" dirty="0" smtClean="0">
                <a:solidFill>
                  <a:srgbClr val="000000"/>
                </a:solidFill>
                <a:latin typeface="Calibri" pitchFamily="34" charset="0"/>
                <a:cs typeface="Calibri" pitchFamily="34" charset="0"/>
              </a:rPr>
              <a:t>Örnek; </a:t>
            </a:r>
            <a:r>
              <a:rPr lang="tr-TR" sz="2000" i="1" dirty="0" smtClean="0">
                <a:solidFill>
                  <a:srgbClr val="000000"/>
                </a:solidFill>
                <a:latin typeface="Calibri" pitchFamily="34" charset="0"/>
                <a:cs typeface="Calibri" pitchFamily="34" charset="0"/>
              </a:rPr>
              <a:t>Proje </a:t>
            </a:r>
            <a:r>
              <a:rPr lang="tr-TR" sz="2000" i="1" dirty="0">
                <a:solidFill>
                  <a:srgbClr val="000000"/>
                </a:solidFill>
                <a:latin typeface="Calibri" pitchFamily="34" charset="0"/>
                <a:cs typeface="Calibri" pitchFamily="34" charset="0"/>
              </a:rPr>
              <a:t>süresinin gecikme riskine karşılık ek insan kaynağı alarak (bütçeyi artırarak) riskin gerçekleşme ihtimalini azaltabiliriz</a:t>
            </a:r>
            <a:r>
              <a:rPr lang="tr-TR" sz="2000"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394358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6331</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ayılı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İSG Kanunu Madde-10 (2.3.4 Fıkra)</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88000" indent="-252000">
              <a:spcAft>
                <a:spcPts val="0"/>
              </a:spcAft>
              <a:buClr>
                <a:srgbClr val="292929"/>
              </a:buClr>
              <a:buFont typeface="Wingdings" panose="05000000000000000000" pitchFamily="2" charset="2"/>
              <a:buChar char="§"/>
              <a:defRPr/>
            </a:pPr>
            <a:r>
              <a:rPr lang="tr-TR" b="1" i="1" dirty="0" smtClean="0">
                <a:solidFill>
                  <a:srgbClr val="000000"/>
                </a:solidFill>
                <a:latin typeface="Calibri" pitchFamily="34" charset="0"/>
                <a:cs typeface="Calibri" pitchFamily="34" charset="0"/>
              </a:rPr>
              <a:t>İşveren</a:t>
            </a:r>
            <a:r>
              <a:rPr lang="tr-TR" b="1" i="1" dirty="0">
                <a:solidFill>
                  <a:srgbClr val="000000"/>
                </a:solidFill>
                <a:latin typeface="Calibri" pitchFamily="34" charset="0"/>
                <a:cs typeface="Calibri" pitchFamily="34" charset="0"/>
              </a:rPr>
              <a:t>, yapılacak risk değerlendirmesi sonucu alınacak </a:t>
            </a:r>
            <a:r>
              <a:rPr lang="tr-TR" b="1" i="1" dirty="0" smtClean="0">
                <a:solidFill>
                  <a:srgbClr val="000000"/>
                </a:solidFill>
                <a:latin typeface="Calibri" pitchFamily="34" charset="0"/>
                <a:cs typeface="Calibri" pitchFamily="34" charset="0"/>
              </a:rPr>
              <a:t>İSG tedbirleri </a:t>
            </a:r>
            <a:r>
              <a:rPr lang="tr-TR" b="1" i="1" dirty="0">
                <a:solidFill>
                  <a:srgbClr val="000000"/>
                </a:solidFill>
                <a:latin typeface="Calibri" pitchFamily="34" charset="0"/>
                <a:cs typeface="Calibri" pitchFamily="34" charset="0"/>
              </a:rPr>
              <a:t>ile </a:t>
            </a:r>
            <a:r>
              <a:rPr lang="tr-TR" b="1" i="1" dirty="0" smtClean="0">
                <a:solidFill>
                  <a:srgbClr val="000000"/>
                </a:solidFill>
                <a:latin typeface="Calibri" pitchFamily="34" charset="0"/>
                <a:cs typeface="Calibri" pitchFamily="34" charset="0"/>
              </a:rPr>
              <a:t>kullanılması gereken </a:t>
            </a:r>
            <a:r>
              <a:rPr lang="tr-TR" b="1" i="1" dirty="0">
                <a:solidFill>
                  <a:srgbClr val="C00000"/>
                </a:solidFill>
                <a:latin typeface="Calibri" pitchFamily="34" charset="0"/>
                <a:cs typeface="Calibri" pitchFamily="34" charset="0"/>
              </a:rPr>
              <a:t>koruyucu donanım veya ekipmanı </a:t>
            </a:r>
            <a:r>
              <a:rPr lang="tr-TR" b="1" i="1" dirty="0">
                <a:solidFill>
                  <a:srgbClr val="000000"/>
                </a:solidFill>
                <a:latin typeface="Calibri" pitchFamily="34" charset="0"/>
                <a:cs typeface="Calibri" pitchFamily="34" charset="0"/>
              </a:rPr>
              <a:t>belirler</a:t>
            </a:r>
            <a:r>
              <a:rPr lang="tr-TR" b="1" i="1" dirty="0" smtClean="0">
                <a:solidFill>
                  <a:srgbClr val="000000"/>
                </a:solidFill>
                <a:latin typeface="Calibri" pitchFamily="34" charset="0"/>
                <a:cs typeface="Calibri" pitchFamily="34" charset="0"/>
              </a:rPr>
              <a:t>.</a:t>
            </a:r>
          </a:p>
          <a:p>
            <a:pPr marL="288000" indent="-252000">
              <a:spcAft>
                <a:spcPts val="0"/>
              </a:spcAft>
              <a:buClr>
                <a:srgbClr val="292929"/>
              </a:buClr>
              <a:buFont typeface="Wingdings" panose="05000000000000000000" pitchFamily="2" charset="2"/>
              <a:buChar char="§"/>
              <a:defRPr/>
            </a:pPr>
            <a:r>
              <a:rPr lang="tr-TR" b="1" i="1" dirty="0" smtClean="0">
                <a:solidFill>
                  <a:srgbClr val="000000"/>
                </a:solidFill>
                <a:latin typeface="Calibri" pitchFamily="34" charset="0"/>
                <a:cs typeface="Calibri" pitchFamily="34" charset="0"/>
              </a:rPr>
              <a:t>İşyerinde </a:t>
            </a:r>
            <a:r>
              <a:rPr lang="tr-TR" b="1" i="1" dirty="0">
                <a:solidFill>
                  <a:srgbClr val="000000"/>
                </a:solidFill>
                <a:latin typeface="Calibri" pitchFamily="34" charset="0"/>
                <a:cs typeface="Calibri" pitchFamily="34" charset="0"/>
              </a:rPr>
              <a:t>uygulanacak </a:t>
            </a:r>
            <a:r>
              <a:rPr lang="tr-TR" b="1" i="1" dirty="0" smtClean="0">
                <a:solidFill>
                  <a:srgbClr val="000000"/>
                </a:solidFill>
                <a:latin typeface="Calibri" pitchFamily="34" charset="0"/>
                <a:cs typeface="Calibri" pitchFamily="34" charset="0"/>
              </a:rPr>
              <a:t>İSG tedbirleri</a:t>
            </a:r>
            <a:r>
              <a:rPr lang="tr-TR" b="1" i="1" dirty="0">
                <a:solidFill>
                  <a:srgbClr val="000000"/>
                </a:solidFill>
                <a:latin typeface="Calibri" pitchFamily="34" charset="0"/>
                <a:cs typeface="Calibri" pitchFamily="34" charset="0"/>
              </a:rPr>
              <a:t>, çalışma şekilleri ve üretim yöntemleri; çalışanların sağlık ve güvenlik yönünden korunma düzeyini yükseltecek ve işyerinin </a:t>
            </a:r>
            <a:r>
              <a:rPr lang="tr-TR" b="1" i="1" dirty="0">
                <a:solidFill>
                  <a:srgbClr val="C00000"/>
                </a:solidFill>
                <a:latin typeface="Calibri" pitchFamily="34" charset="0"/>
                <a:cs typeface="Calibri" pitchFamily="34" charset="0"/>
              </a:rPr>
              <a:t>idari yapılanmasının her kademesinde uygulanabilir </a:t>
            </a:r>
            <a:r>
              <a:rPr lang="tr-TR" b="1" i="1" dirty="0">
                <a:solidFill>
                  <a:srgbClr val="000000"/>
                </a:solidFill>
                <a:latin typeface="Calibri" pitchFamily="34" charset="0"/>
                <a:cs typeface="Calibri" pitchFamily="34" charset="0"/>
              </a:rPr>
              <a:t>nitelikte </a:t>
            </a:r>
            <a:r>
              <a:rPr lang="tr-TR" b="1" i="1" dirty="0" smtClean="0">
                <a:solidFill>
                  <a:srgbClr val="000000"/>
                </a:solidFill>
                <a:latin typeface="Calibri" pitchFamily="34" charset="0"/>
                <a:cs typeface="Calibri" pitchFamily="34" charset="0"/>
              </a:rPr>
              <a:t>olmalıdır.</a:t>
            </a:r>
          </a:p>
          <a:p>
            <a:pPr marL="288000" indent="-252000">
              <a:spcAft>
                <a:spcPts val="0"/>
              </a:spcAft>
              <a:buClr>
                <a:srgbClr val="292929"/>
              </a:buClr>
              <a:buFont typeface="Wingdings" panose="05000000000000000000" pitchFamily="2" charset="2"/>
              <a:buChar char="§"/>
              <a:defRPr/>
            </a:pPr>
            <a:r>
              <a:rPr lang="tr-TR" b="1" i="1" dirty="0" smtClean="0">
                <a:solidFill>
                  <a:srgbClr val="000000"/>
                </a:solidFill>
                <a:latin typeface="Calibri" pitchFamily="34" charset="0"/>
                <a:cs typeface="Calibri" pitchFamily="34" charset="0"/>
              </a:rPr>
              <a:t>İşveren</a:t>
            </a:r>
            <a:r>
              <a:rPr lang="tr-TR" b="1" i="1" dirty="0">
                <a:solidFill>
                  <a:srgbClr val="000000"/>
                </a:solidFill>
                <a:latin typeface="Calibri" pitchFamily="34" charset="0"/>
                <a:cs typeface="Calibri" pitchFamily="34" charset="0"/>
              </a:rPr>
              <a:t>, </a:t>
            </a:r>
            <a:r>
              <a:rPr lang="tr-TR" b="1" i="1" dirty="0" smtClean="0">
                <a:solidFill>
                  <a:srgbClr val="000000"/>
                </a:solidFill>
                <a:latin typeface="Calibri" pitchFamily="34" charset="0"/>
                <a:cs typeface="Calibri" pitchFamily="34" charset="0"/>
              </a:rPr>
              <a:t>İSG yönünden </a:t>
            </a:r>
            <a:r>
              <a:rPr lang="tr-TR" b="1" i="1" dirty="0">
                <a:solidFill>
                  <a:srgbClr val="000000"/>
                </a:solidFill>
                <a:latin typeface="Calibri" pitchFamily="34" charset="0"/>
                <a:cs typeface="Calibri" pitchFamily="34" charset="0"/>
              </a:rPr>
              <a:t>çalışma ortamına ve çalışanların bu ortamda maruz kaldığı risklerin belirlenmesine yönelik </a:t>
            </a:r>
            <a:r>
              <a:rPr lang="tr-TR" b="1" i="1" dirty="0">
                <a:solidFill>
                  <a:srgbClr val="C00000"/>
                </a:solidFill>
                <a:latin typeface="Calibri" pitchFamily="34" charset="0"/>
                <a:cs typeface="Calibri" pitchFamily="34" charset="0"/>
              </a:rPr>
              <a:t>gerekli kontrol, ölçüm, inceleme ve araştırma</a:t>
            </a:r>
            <a:r>
              <a:rPr lang="tr-TR" b="1" i="1" dirty="0">
                <a:solidFill>
                  <a:srgbClr val="000000"/>
                </a:solidFill>
                <a:latin typeface="Calibri" pitchFamily="34" charset="0"/>
                <a:cs typeface="Calibri" pitchFamily="34" charset="0"/>
              </a:rPr>
              <a:t>ların yapılmasını sağlar.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Tree>
    <p:extLst>
      <p:ext uri="{BB962C8B-B14F-4D97-AF65-F5344CB8AC3E}">
        <p14:creationId xmlns:p14="http://schemas.microsoft.com/office/powerpoint/2010/main" val="1569711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Riski Transfer Etme (Devretme)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r>
              <a:rPr lang="tr-TR" sz="2000" b="1" i="1" dirty="0" smtClean="0">
                <a:solidFill>
                  <a:srgbClr val="C00000"/>
                </a:solidFill>
                <a:latin typeface="Calibri" pitchFamily="34" charset="0"/>
                <a:cs typeface="Calibri" pitchFamily="34" charset="0"/>
              </a:rPr>
              <a:t>Riski </a:t>
            </a:r>
            <a:r>
              <a:rPr lang="tr-TR" sz="2000" b="1" i="1" dirty="0">
                <a:solidFill>
                  <a:srgbClr val="C00000"/>
                </a:solidFill>
                <a:latin typeface="Calibri" pitchFamily="34" charset="0"/>
                <a:cs typeface="Calibri" pitchFamily="34" charset="0"/>
              </a:rPr>
              <a:t>bir başka kuruma veya bireye </a:t>
            </a:r>
            <a:r>
              <a:rPr lang="tr-TR" sz="2000" b="1" i="1" dirty="0" smtClean="0">
                <a:solidFill>
                  <a:srgbClr val="C00000"/>
                </a:solidFill>
                <a:latin typeface="Calibri" pitchFamily="34" charset="0"/>
                <a:cs typeface="Calibri" pitchFamily="34" charset="0"/>
              </a:rPr>
              <a:t>devretmektir. </a:t>
            </a:r>
            <a:r>
              <a:rPr lang="tr-TR" sz="2000" b="1" i="1" dirty="0">
                <a:solidFill>
                  <a:srgbClr val="000000"/>
                </a:solidFill>
                <a:latin typeface="Calibri" pitchFamily="34" charset="0"/>
                <a:cs typeface="Calibri" pitchFamily="34" charset="0"/>
              </a:rPr>
              <a:t>Bu uygulamada aslında risk </a:t>
            </a:r>
            <a:r>
              <a:rPr lang="tr-TR" sz="2000" b="1" i="1" dirty="0" smtClean="0">
                <a:solidFill>
                  <a:srgbClr val="000000"/>
                </a:solidFill>
                <a:latin typeface="Calibri" pitchFamily="34" charset="0"/>
                <a:cs typeface="Calibri" pitchFamily="34" charset="0"/>
              </a:rPr>
              <a:t>yok edilmiş olmayacak, </a:t>
            </a:r>
            <a:r>
              <a:rPr lang="tr-TR" sz="2000" b="1" i="1" dirty="0">
                <a:solidFill>
                  <a:srgbClr val="000000"/>
                </a:solidFill>
                <a:latin typeface="Calibri" pitchFamily="34" charset="0"/>
                <a:cs typeface="Calibri" pitchFamily="34" charset="0"/>
              </a:rPr>
              <a:t>sadece riskin sorumluluğunun başkası tarafından yüklenilmesi sağlanacaktır. </a:t>
            </a:r>
            <a:endParaRPr lang="tr-TR" sz="2000" b="1" i="1" dirty="0" smtClean="0">
              <a:solidFill>
                <a:srgbClr val="000000"/>
              </a:solidFill>
              <a:latin typeface="Calibri" pitchFamily="34" charset="0"/>
              <a:cs typeface="Calibri" pitchFamily="34" charset="0"/>
            </a:endParaRPr>
          </a:p>
          <a:p>
            <a:pPr marL="72000"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72000" algn="ctr">
              <a:spcAft>
                <a:spcPts val="0"/>
              </a:spcAft>
              <a:buClr>
                <a:srgbClr val="292929"/>
              </a:buClr>
              <a:defRPr/>
            </a:pPr>
            <a:r>
              <a:rPr lang="tr-TR" sz="2000" b="1" i="1" dirty="0" smtClean="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şekilde risk yanıtlama planı hazırlanırken </a:t>
            </a:r>
            <a:r>
              <a:rPr lang="tr-TR" sz="2000" b="1" i="1" dirty="0">
                <a:solidFill>
                  <a:srgbClr val="C00000"/>
                </a:solidFill>
                <a:latin typeface="Calibri" pitchFamily="34" charset="0"/>
                <a:cs typeface="Calibri" pitchFamily="34" charset="0"/>
              </a:rPr>
              <a:t>sigorta firmaları </a:t>
            </a:r>
            <a:r>
              <a:rPr lang="tr-TR" sz="2000" b="1" i="1" dirty="0">
                <a:solidFill>
                  <a:srgbClr val="000000"/>
                </a:solidFill>
                <a:latin typeface="Calibri" pitchFamily="34" charset="0"/>
                <a:cs typeface="Calibri" pitchFamily="34" charset="0"/>
              </a:rPr>
              <a:t>da projenin bir yüklenicisi konumundadır</a:t>
            </a:r>
            <a:r>
              <a:rPr lang="tr-TR" sz="2000" b="1"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097070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3078861"/>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Kontrol Önlemlerini Uygulama </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(Yerine Getirme)</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7567187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Kontrol Önlemlerini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Uygulama</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 İSG RD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Kararlaştırılan </a:t>
            </a:r>
            <a:r>
              <a:rPr lang="tr-TR" sz="2000" b="1" i="1" dirty="0">
                <a:solidFill>
                  <a:srgbClr val="000000"/>
                </a:solidFill>
                <a:latin typeface="Calibri" pitchFamily="34" charset="0"/>
                <a:cs typeface="Calibri" pitchFamily="34" charset="0"/>
              </a:rPr>
              <a:t>tedbirlerin iş ve işlem basamakları, işlemi yapacak kişi ya da işyeri bölümü, sorumlu </a:t>
            </a:r>
            <a:r>
              <a:rPr lang="tr-TR" sz="2000" b="1" i="1" dirty="0" smtClean="0">
                <a:solidFill>
                  <a:srgbClr val="000000"/>
                </a:solidFill>
                <a:latin typeface="Calibri" pitchFamily="34" charset="0"/>
                <a:cs typeface="Calibri" pitchFamily="34" charset="0"/>
              </a:rPr>
              <a:t>kişi, </a:t>
            </a:r>
            <a:r>
              <a:rPr lang="tr-TR" sz="2000" b="1" i="1" dirty="0">
                <a:solidFill>
                  <a:srgbClr val="000000"/>
                </a:solidFill>
                <a:latin typeface="Calibri" pitchFamily="34" charset="0"/>
                <a:cs typeface="Calibri" pitchFamily="34" charset="0"/>
              </a:rPr>
              <a:t>başlama ve bitiş tarihi ile benzeri bilgileri içeren </a:t>
            </a:r>
            <a:r>
              <a:rPr lang="tr-TR" sz="2000" b="1" i="1" dirty="0">
                <a:solidFill>
                  <a:srgbClr val="C00000"/>
                </a:solidFill>
                <a:latin typeface="Calibri" pitchFamily="34" charset="0"/>
                <a:cs typeface="Calibri" pitchFamily="34" charset="0"/>
              </a:rPr>
              <a:t>planlar hazırlanır. </a:t>
            </a:r>
            <a:r>
              <a:rPr lang="tr-TR" sz="2000" b="1" i="1" dirty="0">
                <a:solidFill>
                  <a:srgbClr val="000000"/>
                </a:solidFill>
                <a:latin typeface="Calibri" pitchFamily="34" charset="0"/>
                <a:cs typeface="Calibri" pitchFamily="34" charset="0"/>
              </a:rPr>
              <a:t>Bu planlar </a:t>
            </a:r>
            <a:r>
              <a:rPr lang="tr-TR" sz="2000" b="1" i="1" dirty="0">
                <a:solidFill>
                  <a:srgbClr val="C00000"/>
                </a:solidFill>
                <a:latin typeface="Calibri" pitchFamily="34" charset="0"/>
                <a:cs typeface="Calibri" pitchFamily="34" charset="0"/>
              </a:rPr>
              <a:t>işverence</a:t>
            </a:r>
            <a:r>
              <a:rPr lang="tr-TR" sz="2000" b="1" i="1" dirty="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uygulamaya konulur</a:t>
            </a:r>
            <a:r>
              <a:rPr lang="tr-TR" sz="2000" b="1" i="1" dirty="0" smtClean="0">
                <a:solidFill>
                  <a:srgbClr val="C00000"/>
                </a:solidFill>
                <a:latin typeface="Calibri" pitchFamily="34" charset="0"/>
                <a:cs typeface="Calibri" pitchFamily="34" charset="0"/>
              </a:rPr>
              <a:t>.</a:t>
            </a: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Not; </a:t>
            </a:r>
            <a:r>
              <a:rPr lang="tr-TR" sz="2000" i="1" dirty="0" smtClean="0">
                <a:solidFill>
                  <a:srgbClr val="000000"/>
                </a:solidFill>
                <a:latin typeface="Calibri" pitchFamily="34" charset="0"/>
                <a:cs typeface="Calibri" pitchFamily="34" charset="0"/>
              </a:rPr>
              <a:t>Ancak her risk </a:t>
            </a:r>
            <a:r>
              <a:rPr lang="tr-TR" sz="2000" i="1" dirty="0">
                <a:solidFill>
                  <a:srgbClr val="000000"/>
                </a:solidFill>
                <a:latin typeface="Calibri" pitchFamily="34" charset="0"/>
                <a:cs typeface="Calibri" pitchFamily="34" charset="0"/>
              </a:rPr>
              <a:t>azaltma ve kontrol önlemleri ile ilgili değişiklikler </a:t>
            </a:r>
            <a:r>
              <a:rPr lang="tr-TR" sz="2000" b="1" i="1" dirty="0">
                <a:solidFill>
                  <a:srgbClr val="000000"/>
                </a:solidFill>
                <a:latin typeface="Calibri" pitchFamily="34" charset="0"/>
                <a:cs typeface="Calibri" pitchFamily="34" charset="0"/>
              </a:rPr>
              <a:t>uygulamaya konulmadan önce </a:t>
            </a:r>
            <a:r>
              <a:rPr lang="tr-TR" sz="2000" b="1" i="1" dirty="0" smtClean="0">
                <a:solidFill>
                  <a:srgbClr val="000000"/>
                </a:solidFill>
                <a:latin typeface="Calibri" pitchFamily="34" charset="0"/>
                <a:cs typeface="Calibri" pitchFamily="34" charset="0"/>
              </a:rPr>
              <a:t>mümkünse denenmelidir</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3252133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Kontrol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Önlemlerini Uygulama / İSG RD Yönetmeliği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108000">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kontrol adımları </a:t>
            </a:r>
            <a:r>
              <a:rPr lang="tr-TR" sz="2000" b="1" i="1" dirty="0" smtClean="0">
                <a:solidFill>
                  <a:srgbClr val="000000"/>
                </a:solidFill>
                <a:latin typeface="Calibri" pitchFamily="34" charset="0"/>
                <a:cs typeface="Calibri" pitchFamily="34" charset="0"/>
              </a:rPr>
              <a:t>uygulanırken;</a:t>
            </a:r>
          </a:p>
          <a:p>
            <a:pPr marL="396000" indent="-180000">
              <a:spcAft>
                <a:spcPts val="0"/>
              </a:spcAft>
              <a:buClr>
                <a:srgbClr val="292929"/>
              </a:buClr>
              <a:buFont typeface="Wingdings" panose="05000000000000000000" pitchFamily="2" charset="2"/>
              <a:buChar char="§"/>
              <a:defRPr/>
            </a:pPr>
            <a:r>
              <a:rPr lang="tr-TR" sz="1600" b="1" i="1" dirty="0" smtClean="0">
                <a:solidFill>
                  <a:srgbClr val="000000"/>
                </a:solidFill>
                <a:latin typeface="Calibri" pitchFamily="34" charset="0"/>
                <a:cs typeface="Calibri" pitchFamily="34" charset="0"/>
              </a:rPr>
              <a:t>Toplu korunma </a:t>
            </a:r>
            <a:r>
              <a:rPr lang="tr-TR" sz="1600" i="1" dirty="0" smtClean="0">
                <a:solidFill>
                  <a:srgbClr val="000000"/>
                </a:solidFill>
                <a:latin typeface="Calibri" pitchFamily="34" charset="0"/>
                <a:cs typeface="Calibri" pitchFamily="34" charset="0"/>
              </a:rPr>
              <a:t>önlemlerine, kişisel korunma önlemlerine göre öncelik verilmesi sağlanmalı </a:t>
            </a:r>
          </a:p>
          <a:p>
            <a:pPr marL="396000" indent="-180000">
              <a:spcAft>
                <a:spcPts val="0"/>
              </a:spcAft>
              <a:buClr>
                <a:srgbClr val="292929"/>
              </a:buClr>
              <a:buFont typeface="Wingdings" panose="05000000000000000000" pitchFamily="2" charset="2"/>
              <a:buChar char="§"/>
              <a:defRPr/>
            </a:pPr>
            <a:r>
              <a:rPr lang="tr-TR" sz="1600" i="1" dirty="0" smtClean="0">
                <a:solidFill>
                  <a:srgbClr val="000000"/>
                </a:solidFill>
                <a:latin typeface="Calibri" pitchFamily="34" charset="0"/>
                <a:cs typeface="Calibri" pitchFamily="34" charset="0"/>
              </a:rPr>
              <a:t>Uygulanacak önlemlerin </a:t>
            </a:r>
            <a:r>
              <a:rPr lang="tr-TR" sz="1600" b="1" i="1" dirty="0" smtClean="0">
                <a:solidFill>
                  <a:srgbClr val="000000"/>
                </a:solidFill>
                <a:latin typeface="Calibri" pitchFamily="34" charset="0"/>
                <a:cs typeface="Calibri" pitchFamily="34" charset="0"/>
              </a:rPr>
              <a:t>yeni risklere</a:t>
            </a:r>
            <a:r>
              <a:rPr lang="tr-TR" sz="1600" i="1" dirty="0" smtClean="0">
                <a:solidFill>
                  <a:srgbClr val="000000"/>
                </a:solidFill>
                <a:latin typeface="Calibri" pitchFamily="34" charset="0"/>
                <a:cs typeface="Calibri" pitchFamily="34" charset="0"/>
              </a:rPr>
              <a:t> neden olmaması sağlanmalı</a:t>
            </a:r>
          </a:p>
          <a:p>
            <a:pPr marL="133200">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133200">
              <a:spcAft>
                <a:spcPts val="0"/>
              </a:spcAft>
              <a:buClr>
                <a:srgbClr val="292929"/>
              </a:buClr>
              <a:defRPr/>
            </a:pPr>
            <a:r>
              <a:rPr lang="tr-TR" sz="2000" b="1" i="1" dirty="0" smtClean="0">
                <a:solidFill>
                  <a:srgbClr val="000000"/>
                </a:solidFill>
                <a:latin typeface="Calibri" pitchFamily="34" charset="0"/>
                <a:cs typeface="Calibri" pitchFamily="34" charset="0"/>
              </a:rPr>
              <a:t>Belirlenen </a:t>
            </a:r>
            <a:r>
              <a:rPr lang="tr-TR" sz="2000" b="1" i="1" dirty="0">
                <a:solidFill>
                  <a:srgbClr val="000000"/>
                </a:solidFill>
                <a:latin typeface="Calibri" pitchFamily="34" charset="0"/>
                <a:cs typeface="Calibri" pitchFamily="34" charset="0"/>
              </a:rPr>
              <a:t>risklerin kontrol tedbirlerinin hayata geçirilmesinden sonra;</a:t>
            </a:r>
          </a:p>
          <a:p>
            <a:pPr marL="396000" indent="-180000">
              <a:spcAft>
                <a:spcPts val="0"/>
              </a:spcAft>
              <a:buClr>
                <a:srgbClr val="292929"/>
              </a:buClr>
              <a:buFont typeface="Wingdings" panose="05000000000000000000" pitchFamily="2" charset="2"/>
              <a:buChar char="§"/>
              <a:defRPr/>
            </a:pPr>
            <a:r>
              <a:rPr lang="tr-TR" sz="1600" i="1" dirty="0">
                <a:solidFill>
                  <a:srgbClr val="000000"/>
                </a:solidFill>
                <a:latin typeface="Calibri" pitchFamily="34" charset="0"/>
                <a:cs typeface="Calibri" pitchFamily="34" charset="0"/>
              </a:rPr>
              <a:t>Yeniden risk seviyesi tespiti yapılmalı</a:t>
            </a:r>
          </a:p>
          <a:p>
            <a:pPr marL="396000" indent="-180000">
              <a:spcAft>
                <a:spcPts val="0"/>
              </a:spcAft>
              <a:buClr>
                <a:srgbClr val="292929"/>
              </a:buClr>
              <a:buFont typeface="Wingdings" panose="05000000000000000000" pitchFamily="2" charset="2"/>
              <a:buChar char="§"/>
              <a:defRPr/>
            </a:pPr>
            <a:r>
              <a:rPr lang="tr-TR" sz="1600" i="1" dirty="0">
                <a:solidFill>
                  <a:srgbClr val="000000"/>
                </a:solidFill>
                <a:latin typeface="Calibri" pitchFamily="34" charset="0"/>
                <a:cs typeface="Calibri" pitchFamily="34" charset="0"/>
              </a:rPr>
              <a:t>Yeni seviye kabul edilebilir risk seviyesinin üzerinde ise işlemler tekrarlanmalı</a:t>
            </a:r>
          </a:p>
          <a:p>
            <a:pPr marL="216000">
              <a:spcAft>
                <a:spcPts val="60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951753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3250311"/>
            <a:ext cx="8935450" cy="1054989"/>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Yeniden Risk Değerlendirme Zamanı</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[İzleme </a:t>
            </a:r>
            <a:r>
              <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rPr>
              <a:t>ve Gözden </a:t>
            </a: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Geçirme]</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890830319"/>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İZLEME</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Hazırlanan </a:t>
            </a:r>
            <a:r>
              <a:rPr lang="tr-TR" sz="2000" b="1" i="1" dirty="0">
                <a:solidFill>
                  <a:srgbClr val="000000"/>
                </a:solidFill>
                <a:latin typeface="Calibri" pitchFamily="34" charset="0"/>
                <a:cs typeface="Calibri" pitchFamily="34" charset="0"/>
              </a:rPr>
              <a:t>önleme eylem planlarının uygulama adımları düzenli olarak </a:t>
            </a:r>
            <a:r>
              <a:rPr lang="tr-TR" sz="2000" b="1" i="1" dirty="0">
                <a:solidFill>
                  <a:srgbClr val="C00000"/>
                </a:solidFill>
                <a:latin typeface="Calibri" pitchFamily="34" charset="0"/>
                <a:cs typeface="Calibri" pitchFamily="34" charset="0"/>
              </a:rPr>
              <a:t>takip </a:t>
            </a:r>
            <a:r>
              <a:rPr lang="tr-TR" sz="2000" b="1" i="1" dirty="0">
                <a:solidFill>
                  <a:srgbClr val="000000"/>
                </a:solidFill>
                <a:latin typeface="Calibri" pitchFamily="34" charset="0"/>
                <a:cs typeface="Calibri" pitchFamily="34" charset="0"/>
              </a:rPr>
              <a:t>edilir, </a:t>
            </a:r>
            <a:r>
              <a:rPr lang="tr-TR" sz="2000" b="1" i="1" dirty="0">
                <a:solidFill>
                  <a:srgbClr val="C00000"/>
                </a:solidFill>
                <a:latin typeface="Calibri" pitchFamily="34" charset="0"/>
                <a:cs typeface="Calibri" pitchFamily="34" charset="0"/>
              </a:rPr>
              <a:t>denetlenir</a:t>
            </a:r>
            <a:r>
              <a:rPr lang="tr-TR" sz="2000" b="1" i="1" dirty="0">
                <a:solidFill>
                  <a:srgbClr val="000000"/>
                </a:solidFill>
                <a:latin typeface="Calibri" pitchFamily="34" charset="0"/>
                <a:cs typeface="Calibri" pitchFamily="34" charset="0"/>
              </a:rPr>
              <a:t> ve aksayan yönler yeniden gözden geçirilerek gerekli </a:t>
            </a:r>
            <a:r>
              <a:rPr lang="tr-TR" sz="2000" b="1" i="1" dirty="0">
                <a:solidFill>
                  <a:srgbClr val="C00000"/>
                </a:solidFill>
                <a:latin typeface="Calibri" pitchFamily="34" charset="0"/>
                <a:cs typeface="Calibri" pitchFamily="34" charset="0"/>
              </a:rPr>
              <a:t>önleyici ve düzeltici işlemler </a:t>
            </a:r>
            <a:r>
              <a:rPr lang="tr-TR" sz="2000" b="1" i="1" dirty="0" smtClean="0">
                <a:solidFill>
                  <a:srgbClr val="000000"/>
                </a:solidFill>
                <a:latin typeface="Calibri" pitchFamily="34" charset="0"/>
                <a:cs typeface="Calibri" pitchFamily="34" charset="0"/>
              </a:rPr>
              <a:t>tamamlanır.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Değerlendirme </a:t>
            </a:r>
            <a:r>
              <a:rPr lang="tr-TR" sz="2000" b="1" i="1" dirty="0">
                <a:solidFill>
                  <a:srgbClr val="000000"/>
                </a:solidFill>
                <a:latin typeface="Calibri" pitchFamily="34" charset="0"/>
                <a:cs typeface="Calibri" pitchFamily="34" charset="0"/>
              </a:rPr>
              <a:t>üç kategoride yapılmalıdır:</a:t>
            </a:r>
          </a:p>
          <a:p>
            <a:pPr marL="216000" indent="-216000">
              <a:spcAft>
                <a:spcPts val="0"/>
              </a:spcAft>
              <a:buClr>
                <a:srgbClr val="292929"/>
              </a:buClr>
              <a:buFont typeface="Wingdings" panose="05000000000000000000" pitchFamily="2" charset="2"/>
              <a:buChar char="§"/>
              <a:defRPr/>
            </a:pPr>
            <a:r>
              <a:rPr lang="tr-TR" sz="2000" i="1" dirty="0" smtClean="0">
                <a:solidFill>
                  <a:srgbClr val="000000"/>
                </a:solidFill>
                <a:latin typeface="Calibri" pitchFamily="34" charset="0"/>
                <a:cs typeface="Calibri" pitchFamily="34" charset="0"/>
              </a:rPr>
              <a:t>İşin </a:t>
            </a:r>
            <a:r>
              <a:rPr lang="tr-TR" sz="2000" i="1" dirty="0">
                <a:solidFill>
                  <a:srgbClr val="000000"/>
                </a:solidFill>
                <a:latin typeface="Calibri" pitchFamily="34" charset="0"/>
                <a:cs typeface="Calibri" pitchFamily="34" charset="0"/>
              </a:rPr>
              <a:t>yapılış biçiminin (süreçlerin) </a:t>
            </a:r>
            <a:r>
              <a:rPr lang="tr-TR" sz="2000" i="1" dirty="0" smtClean="0">
                <a:solidFill>
                  <a:srgbClr val="000000"/>
                </a:solidFill>
                <a:latin typeface="Calibri" pitchFamily="34" charset="0"/>
                <a:cs typeface="Calibri" pitchFamily="34" charset="0"/>
              </a:rPr>
              <a:t>değerlendirilmesi</a:t>
            </a:r>
          </a:p>
          <a:p>
            <a:pPr marL="216000" indent="-216000">
              <a:spcAft>
                <a:spcPts val="0"/>
              </a:spcAft>
              <a:buClr>
                <a:srgbClr val="292929"/>
              </a:buClr>
              <a:buFont typeface="Wingdings" panose="05000000000000000000" pitchFamily="2" charset="2"/>
              <a:buChar char="§"/>
              <a:defRPr/>
            </a:pPr>
            <a:r>
              <a:rPr lang="tr-TR" sz="2000" i="1" dirty="0" smtClean="0">
                <a:solidFill>
                  <a:srgbClr val="000000"/>
                </a:solidFill>
                <a:latin typeface="Calibri" pitchFamily="34" charset="0"/>
                <a:cs typeface="Calibri" pitchFamily="34" charset="0"/>
              </a:rPr>
              <a:t>Önlemlerin </a:t>
            </a:r>
            <a:r>
              <a:rPr lang="tr-TR" sz="2000" i="1" dirty="0">
                <a:solidFill>
                  <a:srgbClr val="000000"/>
                </a:solidFill>
                <a:latin typeface="Calibri" pitchFamily="34" charset="0"/>
                <a:cs typeface="Calibri" pitchFamily="34" charset="0"/>
              </a:rPr>
              <a:t>etkili olup </a:t>
            </a:r>
            <a:r>
              <a:rPr lang="tr-TR" sz="2000" i="1" dirty="0" smtClean="0">
                <a:solidFill>
                  <a:srgbClr val="000000"/>
                </a:solidFill>
                <a:latin typeface="Calibri" pitchFamily="34" charset="0"/>
                <a:cs typeface="Calibri" pitchFamily="34" charset="0"/>
              </a:rPr>
              <a:t>olmadıklarının değerlendirilmesi</a:t>
            </a:r>
          </a:p>
          <a:p>
            <a:pPr marL="216000" indent="-216000">
              <a:spcAft>
                <a:spcPts val="0"/>
              </a:spcAft>
              <a:buClr>
                <a:srgbClr val="292929"/>
              </a:buClr>
              <a:buFont typeface="Wingdings" panose="05000000000000000000" pitchFamily="2" charset="2"/>
              <a:buChar char="§"/>
              <a:defRPr/>
            </a:pPr>
            <a:r>
              <a:rPr lang="tr-TR" sz="2000" i="1" dirty="0" smtClean="0">
                <a:solidFill>
                  <a:srgbClr val="000000"/>
                </a:solidFill>
                <a:latin typeface="Calibri" pitchFamily="34" charset="0"/>
                <a:cs typeface="Calibri" pitchFamily="34" charset="0"/>
              </a:rPr>
              <a:t>Sonuçların değerlendirilmesi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20981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GÖZDEN GEÇİRME</a:t>
            </a:r>
            <a:endPar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Eylem </a:t>
            </a:r>
            <a:r>
              <a:rPr lang="tr-TR" sz="2000" b="1" i="1" dirty="0">
                <a:solidFill>
                  <a:srgbClr val="000000"/>
                </a:solidFill>
                <a:latin typeface="Calibri" pitchFamily="34" charset="0"/>
                <a:cs typeface="Calibri" pitchFamily="34" charset="0"/>
              </a:rPr>
              <a:t>planı çerçevesinde tamamlanmış olan </a:t>
            </a:r>
            <a:r>
              <a:rPr lang="tr-TR" sz="2000" b="1" i="1" dirty="0">
                <a:solidFill>
                  <a:srgbClr val="C00000"/>
                </a:solidFill>
                <a:latin typeface="Calibri" pitchFamily="34" charset="0"/>
                <a:cs typeface="Calibri" pitchFamily="34" charset="0"/>
              </a:rPr>
              <a:t>önleyici ve düzeltici işlemlerin etkinliği </a:t>
            </a:r>
            <a:r>
              <a:rPr lang="tr-TR" sz="2000" b="1" i="1" dirty="0">
                <a:solidFill>
                  <a:srgbClr val="000000"/>
                </a:solidFill>
                <a:latin typeface="Calibri" pitchFamily="34" charset="0"/>
                <a:cs typeface="Calibri" pitchFamily="34" charset="0"/>
              </a:rPr>
              <a:t>takip edilir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Periyodik gözden geçirmelerde, eğer yeni aksaklık ya da tehlike tespit edilir ise; yeniden veri toplanır, riskin analizi ve derecelendirmesi yapılır, planlama ve uygulama işlem basamakları yeniden tekrarlanarak risk kontrol altına </a:t>
            </a:r>
            <a:r>
              <a:rPr lang="tr-TR" sz="2000" b="1" i="1" dirty="0" smtClean="0">
                <a:solidFill>
                  <a:srgbClr val="000000"/>
                </a:solidFill>
                <a:latin typeface="Calibri" pitchFamily="34" charset="0"/>
                <a:cs typeface="Calibri" pitchFamily="34" charset="0"/>
              </a:rPr>
              <a:t>alınır (kabul </a:t>
            </a:r>
            <a:r>
              <a:rPr lang="tr-TR" sz="2000" b="1" i="1" dirty="0">
                <a:solidFill>
                  <a:srgbClr val="000000"/>
                </a:solidFill>
                <a:latin typeface="Calibri" pitchFamily="34" charset="0"/>
                <a:cs typeface="Calibri" pitchFamily="34" charset="0"/>
              </a:rPr>
              <a:t>edilebilir düzeye </a:t>
            </a:r>
            <a:r>
              <a:rPr lang="tr-TR" sz="2000" b="1" i="1" dirty="0" smtClean="0">
                <a:solidFill>
                  <a:srgbClr val="000000"/>
                </a:solidFill>
                <a:latin typeface="Calibri" pitchFamily="34" charset="0"/>
                <a:cs typeface="Calibri" pitchFamily="34" charset="0"/>
              </a:rPr>
              <a:t>indirilir.)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1956657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RG YENİLEME / RD Yönetmeliği -12</a:t>
            </a:r>
            <a:endPar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Belirli </a:t>
            </a:r>
            <a:r>
              <a:rPr lang="tr-TR" sz="2000" b="1" i="1" dirty="0">
                <a:solidFill>
                  <a:srgbClr val="000000"/>
                </a:solidFill>
                <a:latin typeface="Calibri" pitchFamily="34" charset="0"/>
                <a:cs typeface="Calibri" pitchFamily="34" charset="0"/>
              </a:rPr>
              <a:t>durumlarda ortaya çıkabilecek yeni risklerin, işyerinin tamamını veya bir bölümünü etkiliyor olması göz önünde </a:t>
            </a:r>
            <a:r>
              <a:rPr lang="tr-TR" sz="2000" b="1" i="1" dirty="0" smtClean="0">
                <a:solidFill>
                  <a:srgbClr val="000000"/>
                </a:solidFill>
                <a:latin typeface="Calibri" pitchFamily="34" charset="0"/>
                <a:cs typeface="Calibri" pitchFamily="34" charset="0"/>
              </a:rPr>
              <a:t>bulundurularak, </a:t>
            </a:r>
            <a:r>
              <a:rPr lang="tr-TR" sz="2000" b="1" i="1" dirty="0">
                <a:solidFill>
                  <a:srgbClr val="C00000"/>
                </a:solidFill>
                <a:latin typeface="Calibri" pitchFamily="34" charset="0"/>
                <a:cs typeface="Calibri" pitchFamily="34" charset="0"/>
              </a:rPr>
              <a:t>risk değerlendirmesi tamamen veya kısmen</a:t>
            </a:r>
            <a:r>
              <a:rPr lang="tr-TR" sz="2000" b="1" i="1" dirty="0">
                <a:solidFill>
                  <a:srgbClr val="000000"/>
                </a:solidFill>
                <a:latin typeface="Calibri" pitchFamily="34" charset="0"/>
                <a:cs typeface="Calibri" pitchFamily="34" charset="0"/>
              </a:rPr>
              <a:t> yenilenir. </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Tree>
    <p:extLst>
      <p:ext uri="{BB962C8B-B14F-4D97-AF65-F5344CB8AC3E}">
        <p14:creationId xmlns:p14="http://schemas.microsoft.com/office/powerpoint/2010/main" val="1415617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8457"/>
                                        </p:tgtEl>
                                        <p:attrNameLst>
                                          <p:attrName>style.visibility</p:attrName>
                                        </p:attrNameLst>
                                      </p:cBhvr>
                                      <p:to>
                                        <p:strVal val="visible"/>
                                      </p:to>
                                    </p:set>
                                    <p:animEffect transition="in" filter="wipe(left)">
                                      <p:cBhvr>
                                        <p:cTn id="7" dur="500"/>
                                        <p:tgtEl>
                                          <p:spTgt spid="5845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6"/>
                                        </p:tgtEl>
                                        <p:attrNameLst>
                                          <p:attrName>style.visibility</p:attrName>
                                        </p:attrNameLst>
                                      </p:cBhvr>
                                      <p:to>
                                        <p:strVal val="visible"/>
                                      </p:to>
                                    </p:set>
                                    <p:animEffect transition="in" filter="wipe(left)">
                                      <p:cBhvr>
                                        <p:cTn id="10"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56" grpId="0" animBg="1"/>
      <p:bldP spid="58457"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995218889"/>
              </p:ext>
            </p:extLst>
          </p:nvPr>
        </p:nvGraphicFramePr>
        <p:xfrm>
          <a:off x="60345" y="958647"/>
          <a:ext cx="8933530" cy="3526966"/>
        </p:xfrm>
        <a:graphic>
          <a:graphicData uri="http://schemas.openxmlformats.org/drawingml/2006/table">
            <a:tbl>
              <a:tblPr firstRow="1" firstCol="1" bandRow="1"/>
              <a:tblGrid>
                <a:gridCol w="484822"/>
                <a:gridCol w="8448708"/>
              </a:tblGrid>
              <a:tr h="347169">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YENİDEN RİSK DEĞERLENDİRME ZAMANI (RD</a:t>
                      </a:r>
                      <a:r>
                        <a:rPr lang="tr-TR" sz="1800" b="1" i="1" baseline="0" dirty="0" smtClean="0">
                          <a:solidFill>
                            <a:schemeClr val="bg1"/>
                          </a:solidFill>
                          <a:effectLst/>
                          <a:latin typeface="Calibri" panose="020F0502020204030204" pitchFamily="34" charset="0"/>
                          <a:ea typeface="Times New Roman"/>
                          <a:cs typeface="Times New Roman"/>
                        </a:rPr>
                        <a:t> Yönetmeliği</a:t>
                      </a:r>
                      <a:r>
                        <a:rPr lang="tr-TR" sz="1800" b="1" i="1" dirty="0" smtClean="0">
                          <a:solidFill>
                            <a:schemeClr val="bg1"/>
                          </a:solidFill>
                          <a:effectLst/>
                          <a:latin typeface="Calibri" panose="020F0502020204030204" pitchFamily="34" charset="0"/>
                          <a:ea typeface="Times New Roman"/>
                          <a:cs typeface="Times New Roman"/>
                        </a:rPr>
                        <a:t>)</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Çok tehlikeli</a:t>
                      </a:r>
                      <a:r>
                        <a:rPr lang="tr-TR" sz="1600" b="0" i="1" baseline="0" dirty="0" smtClean="0">
                          <a:effectLst/>
                          <a:latin typeface="Calibri" pitchFamily="34" charset="0"/>
                          <a:cs typeface="Calibri" pitchFamily="34" charset="0"/>
                        </a:rPr>
                        <a:t> işyerlerinde </a:t>
                      </a:r>
                      <a:r>
                        <a:rPr lang="tr-TR" sz="1600" b="0" i="1" dirty="0" smtClean="0">
                          <a:effectLst/>
                          <a:latin typeface="Calibri" pitchFamily="34" charset="0"/>
                          <a:cs typeface="Calibri" pitchFamily="34" charset="0"/>
                        </a:rPr>
                        <a:t>en geç </a:t>
                      </a:r>
                      <a:r>
                        <a:rPr lang="tr-TR" sz="1600" b="0" i="1" dirty="0" smtClean="0">
                          <a:solidFill>
                            <a:srgbClr val="FF0000"/>
                          </a:solidFill>
                          <a:effectLst/>
                          <a:latin typeface="Calibri" pitchFamily="34" charset="0"/>
                          <a:cs typeface="Calibri" pitchFamily="34" charset="0"/>
                        </a:rPr>
                        <a:t>2 yılda </a:t>
                      </a:r>
                      <a:r>
                        <a:rPr lang="tr-TR" sz="1600" b="0"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Tehlikeli işyerlerinde en geç </a:t>
                      </a:r>
                      <a:r>
                        <a:rPr lang="tr-TR" sz="1600" b="0" i="1" dirty="0" smtClean="0">
                          <a:solidFill>
                            <a:srgbClr val="FF0000"/>
                          </a:solidFill>
                          <a:effectLst/>
                          <a:latin typeface="Calibri" pitchFamily="34" charset="0"/>
                          <a:ea typeface="Times New Roman"/>
                          <a:cs typeface="Calibri" pitchFamily="34" charset="0"/>
                        </a:rPr>
                        <a:t>4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Az tehlikeli işyerlerinde en geç </a:t>
                      </a:r>
                      <a:r>
                        <a:rPr lang="tr-TR" sz="1600" b="0" i="1" dirty="0" smtClean="0">
                          <a:solidFill>
                            <a:srgbClr val="FF0000"/>
                          </a:solidFill>
                          <a:effectLst/>
                          <a:latin typeface="Calibri" pitchFamily="34" charset="0"/>
                          <a:ea typeface="Times New Roman"/>
                          <a:cs typeface="Calibri" pitchFamily="34" charset="0"/>
                        </a:rPr>
                        <a:t>6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959">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105907235"/>
              </p:ext>
            </p:extLst>
          </p:nvPr>
        </p:nvGraphicFramePr>
        <p:xfrm>
          <a:off x="4137331" y="4530520"/>
          <a:ext cx="4854269" cy="602794"/>
        </p:xfrm>
        <a:graphic>
          <a:graphicData uri="http://schemas.openxmlformats.org/drawingml/2006/table">
            <a:tbl>
              <a:tblPr firstRow="1" firstCol="1" bandRow="1"/>
              <a:tblGrid>
                <a:gridCol w="472769"/>
                <a:gridCol w="4381500"/>
              </a:tblGrid>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1</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İSG ile ilgili teftişlerde gerekli görülmüş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2</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Risk değerlendirme raporunda belirtilmiş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6" name="AutoShape 5"/>
          <p:cNvSpPr>
            <a:spLocks noChangeArrowheads="1"/>
          </p:cNvSpPr>
          <p:nvPr/>
        </p:nvSpPr>
        <p:spPr bwMode="auto">
          <a:xfrm>
            <a:off x="740569" y="5547806"/>
            <a:ext cx="647370" cy="510778"/>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noAutofit/>
          </a:bodyPr>
          <a:lstStyle/>
          <a:p>
            <a:pPr algn="ctr"/>
            <a:r>
              <a:rPr lang="tr-TR" altLang="zh-CN" sz="1200" i="1" dirty="0" smtClean="0">
                <a:solidFill>
                  <a:srgbClr val="000000"/>
                </a:solidFill>
                <a:latin typeface="Calibri" panose="020F0502020204030204" pitchFamily="34" charset="0"/>
                <a:cs typeface="Calibri" pitchFamily="34" charset="0"/>
              </a:rPr>
              <a:t>Değil</a:t>
            </a:r>
          </a:p>
        </p:txBody>
      </p:sp>
      <p:sp>
        <p:nvSpPr>
          <p:cNvPr id="7" name="AutoShape 5"/>
          <p:cNvSpPr>
            <a:spLocks noChangeArrowheads="1"/>
          </p:cNvSpPr>
          <p:nvPr/>
        </p:nvSpPr>
        <p:spPr bwMode="auto">
          <a:xfrm>
            <a:off x="1319541" y="5547806"/>
            <a:ext cx="7557759" cy="510778"/>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noAutofit/>
          </a:bodyPr>
          <a:lstStyle/>
          <a:p>
            <a:r>
              <a:rPr lang="tr-TR" altLang="zh-CN" sz="1200" i="1" dirty="0">
                <a:solidFill>
                  <a:srgbClr val="000000"/>
                </a:solidFill>
                <a:latin typeface="Calibri" panose="020F0502020204030204" pitchFamily="34" charset="0"/>
                <a:cs typeface="Calibri" pitchFamily="34" charset="0"/>
              </a:rPr>
              <a:t>İşyeri dış denetimden geçtiğinde</a:t>
            </a:r>
            <a:endParaRPr lang="tr-TR" altLang="zh-CN" sz="1200" i="1" dirty="0" smtClean="0">
              <a:solidFill>
                <a:srgbClr val="000000"/>
              </a:solidFill>
              <a:latin typeface="Calibri" panose="020F0502020204030204" pitchFamily="34" charset="0"/>
              <a:cs typeface="Calibri" pitchFamily="34" charset="0"/>
            </a:endParaRPr>
          </a:p>
        </p:txBody>
      </p:sp>
    </p:spTree>
    <p:extLst>
      <p:ext uri="{BB962C8B-B14F-4D97-AF65-F5344CB8AC3E}">
        <p14:creationId xmlns:p14="http://schemas.microsoft.com/office/powerpoint/2010/main" val="2277910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1409700" y="3228974"/>
            <a:ext cx="7477125" cy="794965"/>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RD’nin </a:t>
            </a: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Faydaları</a:t>
            </a:r>
            <a:endPar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9977858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TotalTime>
  <Words>5666</Words>
  <Application>Microsoft Office PowerPoint</Application>
  <PresentationFormat>Ekran Gösterisi (4:3)</PresentationFormat>
  <Paragraphs>1333</Paragraphs>
  <Slides>120</Slides>
  <Notes>97</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120</vt:i4>
      </vt:variant>
    </vt:vector>
  </HeadingPairs>
  <TitlesOfParts>
    <vt:vector size="133" baseType="lpstr">
      <vt:lpstr>Arial Unicode MS</vt:lpstr>
      <vt:lpstr>MS PGothic</vt:lpstr>
      <vt:lpstr>SimSun</vt:lpstr>
      <vt:lpstr>Arial</vt:lpstr>
      <vt:lpstr>Calibri</vt:lpstr>
      <vt:lpstr>Calibri Light</vt:lpstr>
      <vt:lpstr>Cambria</vt:lpstr>
      <vt:lpstr>Comic Sans MS</vt:lpstr>
      <vt:lpstr>Stencil</vt:lpstr>
      <vt:lpstr>Tahoma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RİSK DEĞERLENDİRME EKİBİNDE KİMLER VARDIR????</vt:lpstr>
      <vt:lpstr>BİLGİ SAHİBİ ÇALIŞAN</vt:lpstr>
      <vt:lpstr>DESTEK ELEMANI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TurhanAHMETOGLU</cp:lastModifiedBy>
  <cp:revision>59</cp:revision>
  <dcterms:created xsi:type="dcterms:W3CDTF">2013-02-08T11:09:01Z</dcterms:created>
  <dcterms:modified xsi:type="dcterms:W3CDTF">2022-07-26T08:20:49Z</dcterms:modified>
</cp:coreProperties>
</file>