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wav" ContentType="audio/wav"/>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8"/>
  </p:notesMasterIdLst>
  <p:sldIdLst>
    <p:sldId id="257" r:id="rId2"/>
    <p:sldId id="258" r:id="rId3"/>
    <p:sldId id="261"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8" r:id="rId19"/>
    <p:sldId id="279" r:id="rId20"/>
    <p:sldId id="280" r:id="rId21"/>
    <p:sldId id="282" r:id="rId22"/>
    <p:sldId id="283" r:id="rId23"/>
    <p:sldId id="284" r:id="rId24"/>
    <p:sldId id="285" r:id="rId25"/>
    <p:sldId id="286" r:id="rId26"/>
    <p:sldId id="287" r:id="rId27"/>
    <p:sldId id="288" r:id="rId28"/>
    <p:sldId id="289" r:id="rId29"/>
    <p:sldId id="290" r:id="rId30"/>
    <p:sldId id="291" r:id="rId31"/>
    <p:sldId id="294" r:id="rId32"/>
    <p:sldId id="295" r:id="rId33"/>
    <p:sldId id="296" r:id="rId34"/>
    <p:sldId id="297" r:id="rId35"/>
    <p:sldId id="298" r:id="rId36"/>
    <p:sldId id="299" r:id="rId37"/>
    <p:sldId id="300" r:id="rId38"/>
    <p:sldId id="301" r:id="rId39"/>
    <p:sldId id="302" r:id="rId40"/>
    <p:sldId id="303" r:id="rId41"/>
    <p:sldId id="304" r:id="rId42"/>
    <p:sldId id="305" r:id="rId43"/>
    <p:sldId id="306" r:id="rId44"/>
    <p:sldId id="307" r:id="rId45"/>
    <p:sldId id="308" r:id="rId46"/>
    <p:sldId id="309" r:id="rId47"/>
    <p:sldId id="310" r:id="rId48"/>
    <p:sldId id="311" r:id="rId49"/>
    <p:sldId id="312" r:id="rId50"/>
    <p:sldId id="313" r:id="rId51"/>
    <p:sldId id="314" r:id="rId52"/>
    <p:sldId id="315" r:id="rId53"/>
    <p:sldId id="316" r:id="rId54"/>
    <p:sldId id="317" r:id="rId55"/>
    <p:sldId id="318" r:id="rId56"/>
    <p:sldId id="319" r:id="rId57"/>
    <p:sldId id="320" r:id="rId58"/>
    <p:sldId id="321" r:id="rId59"/>
    <p:sldId id="322" r:id="rId60"/>
    <p:sldId id="323" r:id="rId61"/>
    <p:sldId id="324" r:id="rId62"/>
    <p:sldId id="325" r:id="rId63"/>
    <p:sldId id="326" r:id="rId64"/>
    <p:sldId id="327" r:id="rId65"/>
    <p:sldId id="328" r:id="rId66"/>
    <p:sldId id="329" r:id="rId67"/>
    <p:sldId id="330" r:id="rId68"/>
    <p:sldId id="331" r:id="rId69"/>
    <p:sldId id="332" r:id="rId70"/>
    <p:sldId id="333" r:id="rId71"/>
    <p:sldId id="334" r:id="rId72"/>
    <p:sldId id="335" r:id="rId73"/>
    <p:sldId id="336" r:id="rId74"/>
    <p:sldId id="337" r:id="rId75"/>
    <p:sldId id="338" r:id="rId76"/>
    <p:sldId id="339" r:id="rId77"/>
    <p:sldId id="340" r:id="rId78"/>
    <p:sldId id="341" r:id="rId79"/>
    <p:sldId id="342" r:id="rId80"/>
    <p:sldId id="343" r:id="rId81"/>
    <p:sldId id="344" r:id="rId82"/>
    <p:sldId id="345" r:id="rId83"/>
    <p:sldId id="346" r:id="rId84"/>
    <p:sldId id="347" r:id="rId85"/>
    <p:sldId id="348" r:id="rId86"/>
    <p:sldId id="349" r:id="rId87"/>
    <p:sldId id="350" r:id="rId88"/>
    <p:sldId id="351" r:id="rId89"/>
    <p:sldId id="352" r:id="rId90"/>
    <p:sldId id="353" r:id="rId91"/>
    <p:sldId id="354" r:id="rId92"/>
    <p:sldId id="355" r:id="rId93"/>
    <p:sldId id="356" r:id="rId94"/>
    <p:sldId id="357" r:id="rId95"/>
    <p:sldId id="358" r:id="rId96"/>
    <p:sldId id="359" r:id="rId97"/>
    <p:sldId id="360" r:id="rId98"/>
    <p:sldId id="361" r:id="rId99"/>
    <p:sldId id="362" r:id="rId100"/>
    <p:sldId id="363" r:id="rId101"/>
    <p:sldId id="364" r:id="rId102"/>
    <p:sldId id="365" r:id="rId103"/>
    <p:sldId id="366" r:id="rId104"/>
    <p:sldId id="367" r:id="rId105"/>
    <p:sldId id="368" r:id="rId106"/>
    <p:sldId id="369" r:id="rId107"/>
    <p:sldId id="370" r:id="rId108"/>
    <p:sldId id="371" r:id="rId109"/>
    <p:sldId id="372" r:id="rId110"/>
    <p:sldId id="373" r:id="rId111"/>
    <p:sldId id="374" r:id="rId112"/>
    <p:sldId id="375" r:id="rId113"/>
    <p:sldId id="376" r:id="rId114"/>
    <p:sldId id="377" r:id="rId115"/>
    <p:sldId id="378" r:id="rId116"/>
    <p:sldId id="379" r:id="rId117"/>
    <p:sldId id="380" r:id="rId118"/>
    <p:sldId id="381" r:id="rId119"/>
    <p:sldId id="382" r:id="rId120"/>
    <p:sldId id="383" r:id="rId121"/>
    <p:sldId id="384" r:id="rId122"/>
    <p:sldId id="385" r:id="rId123"/>
    <p:sldId id="386" r:id="rId124"/>
    <p:sldId id="387" r:id="rId125"/>
    <p:sldId id="388" r:id="rId126"/>
    <p:sldId id="389" r:id="rId127"/>
    <p:sldId id="390" r:id="rId128"/>
    <p:sldId id="391" r:id="rId129"/>
    <p:sldId id="392" r:id="rId130"/>
    <p:sldId id="393" r:id="rId131"/>
    <p:sldId id="394" r:id="rId132"/>
    <p:sldId id="395" r:id="rId133"/>
    <p:sldId id="396" r:id="rId134"/>
    <p:sldId id="397" r:id="rId135"/>
    <p:sldId id="398" r:id="rId136"/>
    <p:sldId id="399" r:id="rId137"/>
    <p:sldId id="400" r:id="rId138"/>
    <p:sldId id="401" r:id="rId139"/>
    <p:sldId id="402" r:id="rId140"/>
    <p:sldId id="403" r:id="rId141"/>
    <p:sldId id="404" r:id="rId142"/>
    <p:sldId id="405" r:id="rId143"/>
    <p:sldId id="406" r:id="rId144"/>
    <p:sldId id="407" r:id="rId145"/>
    <p:sldId id="408" r:id="rId146"/>
    <p:sldId id="409" r:id="rId147"/>
    <p:sldId id="410" r:id="rId148"/>
    <p:sldId id="411" r:id="rId149"/>
    <p:sldId id="412" r:id="rId150"/>
    <p:sldId id="413" r:id="rId151"/>
    <p:sldId id="414" r:id="rId152"/>
    <p:sldId id="415" r:id="rId153"/>
    <p:sldId id="416" r:id="rId154"/>
    <p:sldId id="417" r:id="rId155"/>
    <p:sldId id="418" r:id="rId156"/>
    <p:sldId id="419" r:id="rId157"/>
    <p:sldId id="420" r:id="rId158"/>
    <p:sldId id="421" r:id="rId159"/>
    <p:sldId id="422" r:id="rId160"/>
    <p:sldId id="423" r:id="rId161"/>
    <p:sldId id="424" r:id="rId162"/>
    <p:sldId id="425" r:id="rId163"/>
    <p:sldId id="426" r:id="rId164"/>
    <p:sldId id="427" r:id="rId165"/>
    <p:sldId id="428" r:id="rId166"/>
    <p:sldId id="429" r:id="rId167"/>
    <p:sldId id="430" r:id="rId168"/>
    <p:sldId id="431" r:id="rId169"/>
    <p:sldId id="432" r:id="rId170"/>
    <p:sldId id="433" r:id="rId171"/>
    <p:sldId id="434" r:id="rId172"/>
    <p:sldId id="435" r:id="rId173"/>
    <p:sldId id="436" r:id="rId174"/>
    <p:sldId id="437" r:id="rId175"/>
    <p:sldId id="438" r:id="rId176"/>
    <p:sldId id="439" r:id="rId177"/>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theme" Target="theme/theme1.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tableStyles" Target="tableStyles.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72" Type="http://schemas.openxmlformats.org/officeDocument/2006/relationships/slide" Target="slides/slide17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presProps" Target="pres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viewProps" Target="viewProps.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 Type="http://schemas.openxmlformats.org/officeDocument/2006/relationships/slideMaster" Target="slideMasters/slideMaster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22.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image" Target="../media/image24.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image" Target="../media/image26.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1.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13.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5.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ED2860-5EF9-46F0-BE84-7286F7BB39C4}" type="datetimeFigureOut">
              <a:rPr lang="tr-TR" smtClean="0"/>
              <a:t>22.03.2023</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975B59-C811-47A2-AD3C-00B58E88E91A}" type="slidenum">
              <a:rPr lang="tr-TR" smtClean="0"/>
              <a:t>‹#›</a:t>
            </a:fld>
            <a:endParaRPr lang="tr-TR"/>
          </a:p>
        </p:txBody>
      </p:sp>
    </p:spTree>
    <p:extLst>
      <p:ext uri="{BB962C8B-B14F-4D97-AF65-F5344CB8AC3E}">
        <p14:creationId xmlns:p14="http://schemas.microsoft.com/office/powerpoint/2010/main" val="416652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2450" name="Text Box 1"/>
          <p:cNvSpPr txBox="1">
            <a:spLocks noChangeArrowheads="1"/>
          </p:cNvSpPr>
          <p:nvPr/>
        </p:nvSpPr>
        <p:spPr bwMode="auto">
          <a:xfrm>
            <a:off x="919681" y="695115"/>
            <a:ext cx="5018639" cy="3429921"/>
          </a:xfrm>
          <a:prstGeom prst="rect">
            <a:avLst/>
          </a:prstGeom>
          <a:solidFill>
            <a:srgbClr val="FFFFFF"/>
          </a:solidFill>
          <a:ln w="9525">
            <a:solidFill>
              <a:srgbClr val="000000"/>
            </a:solidFill>
            <a:miter lim="800000"/>
            <a:headEnd/>
            <a:tailEnd/>
          </a:ln>
        </p:spPr>
        <p:txBody>
          <a:bodyPr wrap="none" anchor="ctr"/>
          <a:lstStyle/>
          <a:p>
            <a:endParaRPr lang="tr-TR" sz="2400"/>
          </a:p>
        </p:txBody>
      </p:sp>
      <p:sp>
        <p:nvSpPr>
          <p:cNvPr id="232451" name="Rectangle 2"/>
          <p:cNvSpPr>
            <a:spLocks noGrp="1" noChangeArrowheads="1"/>
          </p:cNvSpPr>
          <p:nvPr>
            <p:ph type="body"/>
          </p:nvPr>
        </p:nvSpPr>
        <p:spPr>
          <a:xfrm>
            <a:off x="685316" y="4342996"/>
            <a:ext cx="5485753" cy="4114726"/>
          </a:xfrm>
          <a:noFill/>
          <a:ln/>
        </p:spPr>
        <p:txBody>
          <a:bodyPr wrap="none" anchor="ctr"/>
          <a:lstStyle/>
          <a:p>
            <a:endParaRPr lang="tr-TR" smtClean="0"/>
          </a:p>
        </p:txBody>
      </p:sp>
    </p:spTree>
    <p:extLst>
      <p:ext uri="{BB962C8B-B14F-4D97-AF65-F5344CB8AC3E}">
        <p14:creationId xmlns:p14="http://schemas.microsoft.com/office/powerpoint/2010/main" val="11589989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00AA90DC-E23F-4A5F-8221-8C2FC3F8A418}" type="slidenum">
              <a:rPr lang="en-IN" smtClean="0"/>
              <a:pPr/>
              <a:t>2</a:t>
            </a:fld>
            <a:endParaRPr lang="en-IN" dirty="0"/>
          </a:p>
        </p:txBody>
      </p:sp>
    </p:spTree>
    <p:extLst>
      <p:ext uri="{BB962C8B-B14F-4D97-AF65-F5344CB8AC3E}">
        <p14:creationId xmlns:p14="http://schemas.microsoft.com/office/powerpoint/2010/main" val="22747169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1 Slayt Görüntüsü Yer Tutucusu"/>
          <p:cNvSpPr>
            <a:spLocks noGrp="1" noRot="1" noChangeAspect="1" noTextEdit="1"/>
          </p:cNvSpPr>
          <p:nvPr>
            <p:ph type="sldImg"/>
          </p:nvPr>
        </p:nvSpPr>
        <p:spPr/>
      </p:sp>
      <p:sp>
        <p:nvSpPr>
          <p:cNvPr id="233475" name="2 Not Yer Tutucusu"/>
          <p:cNvSpPr>
            <a:spLocks noGrp="1"/>
          </p:cNvSpPr>
          <p:nvPr>
            <p:ph type="body" idx="1"/>
          </p:nvPr>
        </p:nvSpPr>
        <p:spPr>
          <a:noFill/>
          <a:ln/>
        </p:spPr>
        <p:txBody>
          <a:bodyPr/>
          <a:lstStyle/>
          <a:p>
            <a:r>
              <a:rPr lang="tr-TR" smtClean="0"/>
              <a:t>      Ö}\|][{½½$##£&gt;</a:t>
            </a:r>
          </a:p>
        </p:txBody>
      </p:sp>
    </p:spTree>
    <p:extLst>
      <p:ext uri="{BB962C8B-B14F-4D97-AF65-F5344CB8AC3E}">
        <p14:creationId xmlns:p14="http://schemas.microsoft.com/office/powerpoint/2010/main" val="11519622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40E391A6-9011-4B73-9596-1E4AEBC23692}" type="slidenum">
              <a:rPr lang="de-DE"/>
              <a:pPr/>
              <a:t>100</a:t>
            </a:fld>
            <a:endParaRPr lang="de-DE"/>
          </a:p>
        </p:txBody>
      </p:sp>
      <p:sp>
        <p:nvSpPr>
          <p:cNvPr id="289794" name="Rectangle 7"/>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490582CA-056C-4282-84EC-8066D5FFE0DB}" type="slidenum">
              <a:rPr lang="en-GB" sz="1300"/>
              <a:pPr algn="r" defTabSz="947738"/>
              <a:t>100</a:t>
            </a:fld>
            <a:endParaRPr lang="en-GB" sz="1300"/>
          </a:p>
        </p:txBody>
      </p:sp>
      <p:sp>
        <p:nvSpPr>
          <p:cNvPr id="289795" name="Rectangle 2"/>
          <p:cNvSpPr>
            <a:spLocks noGrp="1" noRot="1" noChangeAspect="1" noChangeArrowheads="1" noTextEdit="1"/>
          </p:cNvSpPr>
          <p:nvPr>
            <p:ph type="sldImg"/>
          </p:nvPr>
        </p:nvSpPr>
        <p:spPr>
          <a:xfrm>
            <a:off x="381000" y="685800"/>
            <a:ext cx="6097588" cy="3430588"/>
          </a:xfrm>
          <a:ln/>
        </p:spPr>
      </p:sp>
      <p:sp>
        <p:nvSpPr>
          <p:cNvPr id="289796" name="Rectangle 3"/>
          <p:cNvSpPr>
            <a:spLocks noGrp="1" noChangeArrowheads="1"/>
          </p:cNvSpPr>
          <p:nvPr>
            <p:ph type="body" idx="1"/>
          </p:nvPr>
        </p:nvSpPr>
        <p:spPr>
          <a:xfrm>
            <a:off x="914400" y="4343400"/>
            <a:ext cx="5029200" cy="4114800"/>
          </a:xfrm>
        </p:spPr>
        <p:txBody>
          <a:bodyPr lIns="94824" tIns="47416" rIns="94824" bIns="47416"/>
          <a:lstStyle/>
          <a:p>
            <a:endParaRPr lang="de-DE" noProof="1"/>
          </a:p>
        </p:txBody>
      </p:sp>
    </p:spTree>
    <p:extLst>
      <p:ext uri="{BB962C8B-B14F-4D97-AF65-F5344CB8AC3E}">
        <p14:creationId xmlns:p14="http://schemas.microsoft.com/office/powerpoint/2010/main" val="11427569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40E391A6-9011-4B73-9596-1E4AEBC23692}" type="slidenum">
              <a:rPr lang="de-DE"/>
              <a:pPr/>
              <a:t>101</a:t>
            </a:fld>
            <a:endParaRPr lang="de-DE"/>
          </a:p>
        </p:txBody>
      </p:sp>
      <p:sp>
        <p:nvSpPr>
          <p:cNvPr id="289794" name="Rectangle 7"/>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490582CA-056C-4282-84EC-8066D5FFE0DB}" type="slidenum">
              <a:rPr lang="en-GB" sz="1300"/>
              <a:pPr algn="r" defTabSz="947738"/>
              <a:t>101</a:t>
            </a:fld>
            <a:endParaRPr lang="en-GB" sz="1300"/>
          </a:p>
        </p:txBody>
      </p:sp>
      <p:sp>
        <p:nvSpPr>
          <p:cNvPr id="289795" name="Rectangle 2"/>
          <p:cNvSpPr>
            <a:spLocks noGrp="1" noRot="1" noChangeAspect="1" noChangeArrowheads="1" noTextEdit="1"/>
          </p:cNvSpPr>
          <p:nvPr>
            <p:ph type="sldImg"/>
          </p:nvPr>
        </p:nvSpPr>
        <p:spPr>
          <a:xfrm>
            <a:off x="381000" y="685800"/>
            <a:ext cx="6097588" cy="3430588"/>
          </a:xfrm>
          <a:ln/>
        </p:spPr>
      </p:sp>
      <p:sp>
        <p:nvSpPr>
          <p:cNvPr id="289796" name="Rectangle 3"/>
          <p:cNvSpPr>
            <a:spLocks noGrp="1" noChangeArrowheads="1"/>
          </p:cNvSpPr>
          <p:nvPr>
            <p:ph type="body" idx="1"/>
          </p:nvPr>
        </p:nvSpPr>
        <p:spPr>
          <a:xfrm>
            <a:off x="914400" y="4343400"/>
            <a:ext cx="5029200" cy="4114800"/>
          </a:xfrm>
        </p:spPr>
        <p:txBody>
          <a:bodyPr lIns="94824" tIns="47416" rIns="94824" bIns="47416"/>
          <a:lstStyle/>
          <a:p>
            <a:endParaRPr lang="de-DE" noProof="1"/>
          </a:p>
        </p:txBody>
      </p:sp>
    </p:spTree>
    <p:extLst>
      <p:ext uri="{BB962C8B-B14F-4D97-AF65-F5344CB8AC3E}">
        <p14:creationId xmlns:p14="http://schemas.microsoft.com/office/powerpoint/2010/main" val="9628095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40E391A6-9011-4B73-9596-1E4AEBC23692}" type="slidenum">
              <a:rPr lang="de-DE"/>
              <a:pPr/>
              <a:t>102</a:t>
            </a:fld>
            <a:endParaRPr lang="de-DE"/>
          </a:p>
        </p:txBody>
      </p:sp>
      <p:sp>
        <p:nvSpPr>
          <p:cNvPr id="289794" name="Rectangle 7"/>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490582CA-056C-4282-84EC-8066D5FFE0DB}" type="slidenum">
              <a:rPr lang="en-GB" sz="1300"/>
              <a:pPr algn="r" defTabSz="947738"/>
              <a:t>102</a:t>
            </a:fld>
            <a:endParaRPr lang="en-GB" sz="1300"/>
          </a:p>
        </p:txBody>
      </p:sp>
      <p:sp>
        <p:nvSpPr>
          <p:cNvPr id="289795" name="Rectangle 2"/>
          <p:cNvSpPr>
            <a:spLocks noGrp="1" noRot="1" noChangeAspect="1" noChangeArrowheads="1" noTextEdit="1"/>
          </p:cNvSpPr>
          <p:nvPr>
            <p:ph type="sldImg"/>
          </p:nvPr>
        </p:nvSpPr>
        <p:spPr>
          <a:xfrm>
            <a:off x="381000" y="685800"/>
            <a:ext cx="6097588" cy="3430588"/>
          </a:xfrm>
          <a:ln/>
        </p:spPr>
      </p:sp>
      <p:sp>
        <p:nvSpPr>
          <p:cNvPr id="289796" name="Rectangle 3"/>
          <p:cNvSpPr>
            <a:spLocks noGrp="1" noChangeArrowheads="1"/>
          </p:cNvSpPr>
          <p:nvPr>
            <p:ph type="body" idx="1"/>
          </p:nvPr>
        </p:nvSpPr>
        <p:spPr>
          <a:xfrm>
            <a:off x="914400" y="4343400"/>
            <a:ext cx="5029200" cy="4114800"/>
          </a:xfrm>
        </p:spPr>
        <p:txBody>
          <a:bodyPr lIns="94824" tIns="47416" rIns="94824" bIns="47416"/>
          <a:lstStyle/>
          <a:p>
            <a:endParaRPr lang="de-DE" noProof="1"/>
          </a:p>
        </p:txBody>
      </p:sp>
    </p:spTree>
    <p:extLst>
      <p:ext uri="{BB962C8B-B14F-4D97-AF65-F5344CB8AC3E}">
        <p14:creationId xmlns:p14="http://schemas.microsoft.com/office/powerpoint/2010/main" val="17469771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40E391A6-9011-4B73-9596-1E4AEBC23692}" type="slidenum">
              <a:rPr lang="de-DE"/>
              <a:pPr/>
              <a:t>103</a:t>
            </a:fld>
            <a:endParaRPr lang="de-DE"/>
          </a:p>
        </p:txBody>
      </p:sp>
      <p:sp>
        <p:nvSpPr>
          <p:cNvPr id="289794" name="Rectangle 7"/>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490582CA-056C-4282-84EC-8066D5FFE0DB}" type="slidenum">
              <a:rPr lang="en-GB" sz="1300"/>
              <a:pPr algn="r" defTabSz="947738"/>
              <a:t>103</a:t>
            </a:fld>
            <a:endParaRPr lang="en-GB" sz="1300"/>
          </a:p>
        </p:txBody>
      </p:sp>
      <p:sp>
        <p:nvSpPr>
          <p:cNvPr id="289795" name="Rectangle 2"/>
          <p:cNvSpPr>
            <a:spLocks noGrp="1" noRot="1" noChangeAspect="1" noChangeArrowheads="1" noTextEdit="1"/>
          </p:cNvSpPr>
          <p:nvPr>
            <p:ph type="sldImg"/>
          </p:nvPr>
        </p:nvSpPr>
        <p:spPr>
          <a:xfrm>
            <a:off x="381000" y="685800"/>
            <a:ext cx="6097588" cy="3430588"/>
          </a:xfrm>
          <a:ln/>
        </p:spPr>
      </p:sp>
      <p:sp>
        <p:nvSpPr>
          <p:cNvPr id="289796" name="Rectangle 3"/>
          <p:cNvSpPr>
            <a:spLocks noGrp="1" noChangeArrowheads="1"/>
          </p:cNvSpPr>
          <p:nvPr>
            <p:ph type="body" idx="1"/>
          </p:nvPr>
        </p:nvSpPr>
        <p:spPr>
          <a:xfrm>
            <a:off x="914400" y="4343400"/>
            <a:ext cx="5029200" cy="4114800"/>
          </a:xfrm>
        </p:spPr>
        <p:txBody>
          <a:bodyPr lIns="94824" tIns="47416" rIns="94824" bIns="47416"/>
          <a:lstStyle/>
          <a:p>
            <a:endParaRPr lang="de-DE" noProof="1"/>
          </a:p>
        </p:txBody>
      </p:sp>
    </p:spTree>
    <p:extLst>
      <p:ext uri="{BB962C8B-B14F-4D97-AF65-F5344CB8AC3E}">
        <p14:creationId xmlns:p14="http://schemas.microsoft.com/office/powerpoint/2010/main" val="2325220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4755A308-333F-45E9-865B-1455CEB7AD92}" type="datetimeFigureOut">
              <a:rPr lang="tr-TR" smtClean="0"/>
              <a:t>22.03.2023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FC7354C-D52C-4DD3-BA52-F6648980A53F}" type="slidenum">
              <a:rPr lang="tr-TR" smtClean="0"/>
              <a:t>‹#›</a:t>
            </a:fld>
            <a:endParaRPr lang="tr-TR"/>
          </a:p>
        </p:txBody>
      </p:sp>
    </p:spTree>
    <p:extLst>
      <p:ext uri="{BB962C8B-B14F-4D97-AF65-F5344CB8AC3E}">
        <p14:creationId xmlns:p14="http://schemas.microsoft.com/office/powerpoint/2010/main" val="42368230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4755A308-333F-45E9-865B-1455CEB7AD92}" type="datetimeFigureOut">
              <a:rPr lang="tr-TR" smtClean="0"/>
              <a:t>22.03.2023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FC7354C-D52C-4DD3-BA52-F6648980A53F}" type="slidenum">
              <a:rPr lang="tr-TR" smtClean="0"/>
              <a:t>‹#›</a:t>
            </a:fld>
            <a:endParaRPr lang="tr-TR"/>
          </a:p>
        </p:txBody>
      </p:sp>
    </p:spTree>
    <p:extLst>
      <p:ext uri="{BB962C8B-B14F-4D97-AF65-F5344CB8AC3E}">
        <p14:creationId xmlns:p14="http://schemas.microsoft.com/office/powerpoint/2010/main" val="40461311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4755A308-333F-45E9-865B-1455CEB7AD92}" type="datetimeFigureOut">
              <a:rPr lang="tr-TR" smtClean="0"/>
              <a:t>22.03.2023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FC7354C-D52C-4DD3-BA52-F6648980A53F}" type="slidenum">
              <a:rPr lang="tr-TR" smtClean="0"/>
              <a:t>‹#›</a:t>
            </a:fld>
            <a:endParaRPr lang="tr-TR"/>
          </a:p>
        </p:txBody>
      </p:sp>
    </p:spTree>
    <p:extLst>
      <p:ext uri="{BB962C8B-B14F-4D97-AF65-F5344CB8AC3E}">
        <p14:creationId xmlns:p14="http://schemas.microsoft.com/office/powerpoint/2010/main" val="9595462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Main Slide">
    <p:spTree>
      <p:nvGrpSpPr>
        <p:cNvPr id="1" name=""/>
        <p:cNvGrpSpPr/>
        <p:nvPr/>
      </p:nvGrpSpPr>
      <p:grpSpPr>
        <a:xfrm>
          <a:off x="0" y="0"/>
          <a:ext cx="0" cy="0"/>
          <a:chOff x="0" y="0"/>
          <a:chExt cx="0" cy="0"/>
        </a:xfrm>
      </p:grpSpPr>
      <p:sp>
        <p:nvSpPr>
          <p:cNvPr id="3" name="Text Placeholder 16"/>
          <p:cNvSpPr>
            <a:spLocks noGrp="1"/>
          </p:cNvSpPr>
          <p:nvPr>
            <p:ph type="body" sz="quarter" idx="13" hasCustomPrompt="1"/>
          </p:nvPr>
        </p:nvSpPr>
        <p:spPr>
          <a:xfrm>
            <a:off x="594360" y="590285"/>
            <a:ext cx="9396000" cy="286232"/>
          </a:xfrm>
          <a:prstGeom prst="rect">
            <a:avLst/>
          </a:prstGeom>
        </p:spPr>
        <p:txBody>
          <a:bodyPr lIns="0" anchor="ctr" anchorCtr="0">
            <a:spAutoFit/>
          </a:bodyPr>
          <a:lstStyle>
            <a:lvl1pPr marL="0" indent="0" algn="l">
              <a:buFontTx/>
              <a:buNone/>
              <a:defRPr sz="1400" baseline="0">
                <a:solidFill>
                  <a:schemeClr val="bg1">
                    <a:lumMod val="65000"/>
                  </a:schemeClr>
                </a:solidFill>
              </a:defRPr>
            </a:lvl1pPr>
            <a:lvl2pPr marL="342892" indent="0">
              <a:buFontTx/>
              <a:buNone/>
              <a:defRPr>
                <a:solidFill>
                  <a:schemeClr val="bg2"/>
                </a:solidFill>
              </a:defRPr>
            </a:lvl2pPr>
            <a:lvl3pPr marL="685783" indent="0">
              <a:buFontTx/>
              <a:buNone/>
              <a:defRPr>
                <a:solidFill>
                  <a:schemeClr val="bg2"/>
                </a:solidFill>
              </a:defRPr>
            </a:lvl3pPr>
            <a:lvl4pPr marL="1028675" indent="0">
              <a:buFontTx/>
              <a:buNone/>
              <a:defRPr>
                <a:solidFill>
                  <a:schemeClr val="bg2"/>
                </a:solidFill>
              </a:defRPr>
            </a:lvl4pPr>
            <a:lvl5pPr marL="1371566" indent="0">
              <a:buFontTx/>
              <a:buNone/>
              <a:defRPr>
                <a:solidFill>
                  <a:schemeClr val="bg2"/>
                </a:solidFill>
              </a:defRPr>
            </a:lvl5pPr>
          </a:lstStyle>
          <a:p>
            <a:pPr lvl="0"/>
            <a:r>
              <a:rPr lang="en-US" dirty="0" smtClean="0"/>
              <a:t>Subtitle goes here</a:t>
            </a:r>
            <a:endParaRPr lang="en-IN" dirty="0"/>
          </a:p>
        </p:txBody>
      </p:sp>
      <p:sp>
        <p:nvSpPr>
          <p:cNvPr id="4" name="Title 1"/>
          <p:cNvSpPr>
            <a:spLocks noGrp="1"/>
          </p:cNvSpPr>
          <p:nvPr>
            <p:ph type="title"/>
          </p:nvPr>
        </p:nvSpPr>
        <p:spPr>
          <a:xfrm>
            <a:off x="594360" y="865199"/>
            <a:ext cx="9396000" cy="332399"/>
          </a:xfrm>
          <a:prstGeom prst="rect">
            <a:avLst/>
          </a:prstGeom>
        </p:spPr>
        <p:txBody>
          <a:bodyPr lIns="0" tIns="0" rIns="0" bIns="0" anchor="ctr" anchorCtr="0">
            <a:spAutoFit/>
          </a:bodyPr>
          <a:lstStyle>
            <a:lvl1pPr algn="l">
              <a:defRPr sz="2400">
                <a:solidFill>
                  <a:schemeClr val="tx1">
                    <a:lumMod val="50000"/>
                    <a:lumOff val="50000"/>
                  </a:schemeClr>
                </a:solidFill>
              </a:defRPr>
            </a:lvl1pPr>
          </a:lstStyle>
          <a:p>
            <a:r>
              <a:rPr lang="en-US" dirty="0" smtClean="0"/>
              <a:t>Click to edit Master title style</a:t>
            </a:r>
            <a:endParaRPr lang="en-IN" dirty="0"/>
          </a:p>
        </p:txBody>
      </p:sp>
      <p:sp>
        <p:nvSpPr>
          <p:cNvPr id="13" name="Footer Placeholder 2"/>
          <p:cNvSpPr>
            <a:spLocks noGrp="1"/>
          </p:cNvSpPr>
          <p:nvPr>
            <p:ph type="ftr" sz="quarter" idx="10"/>
          </p:nvPr>
        </p:nvSpPr>
        <p:spPr>
          <a:xfrm>
            <a:off x="7603629" y="6325231"/>
            <a:ext cx="4114800" cy="138499"/>
          </a:xfrm>
          <a:prstGeom prst="rect">
            <a:avLst/>
          </a:prstGeom>
        </p:spPr>
        <p:txBody>
          <a:bodyPr lIns="0" tIns="0" rIns="0" bIns="0">
            <a:spAutoFit/>
          </a:bodyPr>
          <a:lstStyle>
            <a:lvl1pPr algn="r">
              <a:defRPr sz="900">
                <a:solidFill>
                  <a:schemeClr val="bg1">
                    <a:lumMod val="65000"/>
                  </a:schemeClr>
                </a:solidFill>
              </a:defRPr>
            </a:lvl1pPr>
          </a:lstStyle>
          <a:p>
            <a:r>
              <a:rPr lang="en-IN" dirty="0" smtClean="0"/>
              <a:t>Footer goes here</a:t>
            </a:r>
            <a:endParaRPr lang="en-IN" dirty="0"/>
          </a:p>
        </p:txBody>
      </p:sp>
      <p:sp>
        <p:nvSpPr>
          <p:cNvPr id="6" name="Slide Number Placeholder 13"/>
          <p:cNvSpPr>
            <a:spLocks noGrp="1"/>
          </p:cNvSpPr>
          <p:nvPr>
            <p:ph type="sldNum" sz="quarter" idx="12"/>
          </p:nvPr>
        </p:nvSpPr>
        <p:spPr>
          <a:xfrm>
            <a:off x="11150602" y="550530"/>
            <a:ext cx="567829" cy="443223"/>
          </a:xfrm>
          <a:custGeom>
            <a:avLst/>
            <a:gdLst>
              <a:gd name="connsiteX0" fmla="*/ 0 w 427416"/>
              <a:gd name="connsiteY0" fmla="*/ 0 h 358106"/>
              <a:gd name="connsiteX1" fmla="*/ 26986 w 427416"/>
              <a:gd name="connsiteY1" fmla="*/ 0 h 358106"/>
              <a:gd name="connsiteX2" fmla="*/ 400430 w 427416"/>
              <a:gd name="connsiteY2" fmla="*/ 0 h 358106"/>
              <a:gd name="connsiteX3" fmla="*/ 427416 w 427416"/>
              <a:gd name="connsiteY3" fmla="*/ 0 h 358106"/>
              <a:gd name="connsiteX4" fmla="*/ 427416 w 427416"/>
              <a:gd name="connsiteY4" fmla="*/ 286485 h 358106"/>
              <a:gd name="connsiteX5" fmla="*/ 213708 w 427416"/>
              <a:gd name="connsiteY5" fmla="*/ 358106 h 358106"/>
              <a:gd name="connsiteX6" fmla="*/ 0 w 427416"/>
              <a:gd name="connsiteY6" fmla="*/ 286485 h 35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7416" h="358106">
                <a:moveTo>
                  <a:pt x="0" y="0"/>
                </a:moveTo>
                <a:lnTo>
                  <a:pt x="26986" y="0"/>
                </a:lnTo>
                <a:lnTo>
                  <a:pt x="400430" y="0"/>
                </a:lnTo>
                <a:lnTo>
                  <a:pt x="427416" y="0"/>
                </a:lnTo>
                <a:lnTo>
                  <a:pt x="427416" y="286485"/>
                </a:lnTo>
                <a:lnTo>
                  <a:pt x="213708" y="358106"/>
                </a:lnTo>
                <a:lnTo>
                  <a:pt x="0" y="286485"/>
                </a:lnTo>
                <a:close/>
              </a:path>
            </a:pathLst>
          </a:custGeom>
          <a:solidFill>
            <a:schemeClr val="accent1"/>
          </a:solidFill>
          <a:ln>
            <a:noFill/>
          </a:ln>
        </p:spPr>
        <p:txBody>
          <a:bodyPr wrap="square" lIns="0" tIns="72000" rIns="0" bIns="108000" anchor="ctr" anchorCtr="0">
            <a:noAutofit/>
          </a:bodyPr>
          <a:lstStyle>
            <a:lvl1pPr algn="ctr">
              <a:defRPr sz="1400">
                <a:solidFill>
                  <a:schemeClr val="bg1"/>
                </a:solidFill>
              </a:defRPr>
            </a:lvl1pPr>
          </a:lstStyle>
          <a:p>
            <a:fld id="{A4123DEC-A5C5-46A3-86FB-AE47876F1485}" type="slidenum">
              <a:rPr lang="en-IN" smtClean="0"/>
              <a:pPr/>
              <a:t>‹#›</a:t>
            </a:fld>
            <a:endParaRPr lang="en-IN" dirty="0"/>
          </a:p>
        </p:txBody>
      </p:sp>
    </p:spTree>
    <p:extLst>
      <p:ext uri="{BB962C8B-B14F-4D97-AF65-F5344CB8AC3E}">
        <p14:creationId xmlns:p14="http://schemas.microsoft.com/office/powerpoint/2010/main" val="1048730280"/>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3">
                                            <p:txEl>
                                              <p:pRg st="0" end="0"/>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par>
                                <p:cTn id="18" presetID="12" presetClass="entr" presetSubtype="1"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p:tgtEl>
                                          <p:spTgt spid="6"/>
                                        </p:tgtEl>
                                        <p:attrNameLst>
                                          <p:attrName>ppt_y</p:attrName>
                                        </p:attrNameLst>
                                      </p:cBhvr>
                                      <p:tavLst>
                                        <p:tav tm="0">
                                          <p:val>
                                            <p:strVal val="#ppt_y-#ppt_h*1.125000"/>
                                          </p:val>
                                        </p:tav>
                                        <p:tav tm="100000">
                                          <p:val>
                                            <p:strVal val="#ppt_y"/>
                                          </p:val>
                                        </p:tav>
                                      </p:tavLst>
                                    </p:anim>
                                    <p:animEffect transition="in" filter="wipe(down)">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53" presetClass="entr" presetSubtype="16"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p:cTn dur="500" fill="hold"/>
                        <p:tgtEl>
                          <p:spTgt spid="3"/>
                        </p:tgtEl>
                        <p:attrNameLst>
                          <p:attrName>ppt_w</p:attrName>
                        </p:attrNameLst>
                      </p:cBhvr>
                      <p:tavLst>
                        <p:tav tm="0">
                          <p:val>
                            <p:fltVal val="0"/>
                          </p:val>
                        </p:tav>
                        <p:tav tm="100000">
                          <p:val>
                            <p:strVal val="#ppt_w"/>
                          </p:val>
                        </p:tav>
                      </p:tavLst>
                    </p:anim>
                    <p:anim calcmode="lin" valueType="num">
                      <p:cBhvr>
                        <p:cTn dur="500" fill="hold"/>
                        <p:tgtEl>
                          <p:spTgt spid="3"/>
                        </p:tgtEl>
                        <p:attrNameLst>
                          <p:attrName>ppt_h</p:attrName>
                        </p:attrNameLst>
                      </p:cBhvr>
                      <p:tavLst>
                        <p:tav tm="0">
                          <p:val>
                            <p:fltVal val="0"/>
                          </p:val>
                        </p:tav>
                        <p:tav tm="100000">
                          <p:val>
                            <p:strVal val="#ppt_h"/>
                          </p:val>
                        </p:tav>
                      </p:tavLst>
                    </p:anim>
                    <p:animEffect transition="in" filter="fade">
                      <p:cBhvr>
                        <p:cTn dur="500"/>
                        <p:tgtEl>
                          <p:spTgt spid="3"/>
                        </p:tgtEl>
                      </p:cBhvr>
                    </p:animEffect>
                  </p:childTnLst>
                </p:cTn>
              </p:par>
            </p:tnLst>
          </p:tmpl>
        </p:tmplLst>
      </p:bldP>
      <p:bldP spid="4" grpId="0"/>
      <p:bldP spid="13" grpId="0"/>
      <p:bldP spid="6"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Yalnızca Başlı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EA5D4CE-6E0D-4F51-997C-FC5669AFC893}" type="datetimeFigureOut">
              <a:rPr lang="tr-TR" smtClean="0"/>
              <a:pPr/>
              <a:t>22.03.2023</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78BB85D9-DF55-4B63-8EB5-1F1B65D59BD9}" type="slidenum">
              <a:rPr lang="tr-TR" smtClean="0"/>
              <a:pPr/>
              <a:t>‹#›</a:t>
            </a:fld>
            <a:endParaRPr lang="tr-TR"/>
          </a:p>
        </p:txBody>
      </p:sp>
    </p:spTree>
    <p:extLst>
      <p:ext uri="{BB962C8B-B14F-4D97-AF65-F5344CB8AC3E}">
        <p14:creationId xmlns:p14="http://schemas.microsoft.com/office/powerpoint/2010/main" val="2608745641"/>
      </p:ext>
    </p:extLst>
  </p:cSld>
  <p:clrMapOvr>
    <a:masterClrMapping/>
  </p:clrMapOvr>
  <p:transition spd="slow">
    <p:random/>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Yalnızca Başlı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EA5D4CE-6E0D-4F51-997C-FC5669AFC893}" type="datetimeFigureOut">
              <a:rPr lang="tr-TR" smtClean="0"/>
              <a:pPr/>
              <a:t>22.03.2023</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78BB85D9-DF55-4B63-8EB5-1F1B65D59BD9}" type="slidenum">
              <a:rPr lang="tr-TR" smtClean="0"/>
              <a:pPr/>
              <a:t>‹#›</a:t>
            </a:fld>
            <a:endParaRPr lang="tr-TR"/>
          </a:p>
        </p:txBody>
      </p:sp>
    </p:spTree>
    <p:extLst>
      <p:ext uri="{BB962C8B-B14F-4D97-AF65-F5344CB8AC3E}">
        <p14:creationId xmlns:p14="http://schemas.microsoft.com/office/powerpoint/2010/main" val="2654764219"/>
      </p:ext>
    </p:extLst>
  </p:cSld>
  <p:clrMapOvr>
    <a:masterClrMapping/>
  </p:clrMapOvr>
  <p:transition spd="slow">
    <p:random/>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_Yalnızca Başlı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EA5D4CE-6E0D-4F51-997C-FC5669AFC893}" type="datetimeFigureOut">
              <a:rPr lang="tr-TR" smtClean="0"/>
              <a:pPr/>
              <a:t>22.03.2023</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78BB85D9-DF55-4B63-8EB5-1F1B65D59BD9}" type="slidenum">
              <a:rPr lang="tr-TR" smtClean="0"/>
              <a:pPr/>
              <a:t>‹#›</a:t>
            </a:fld>
            <a:endParaRPr lang="tr-TR"/>
          </a:p>
        </p:txBody>
      </p:sp>
    </p:spTree>
    <p:extLst>
      <p:ext uri="{BB962C8B-B14F-4D97-AF65-F5344CB8AC3E}">
        <p14:creationId xmlns:p14="http://schemas.microsoft.com/office/powerpoint/2010/main" val="2274052417"/>
      </p:ext>
    </p:extLst>
  </p:cSld>
  <p:clrMapOvr>
    <a:masterClrMapping/>
  </p:clrMapOvr>
  <p:transition spd="slow">
    <p:random/>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6_Yalnızca Başlı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EA5D4CE-6E0D-4F51-997C-FC5669AFC893}" type="datetimeFigureOut">
              <a:rPr lang="tr-TR" smtClean="0"/>
              <a:pPr/>
              <a:t>22.03.2023</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78BB85D9-DF55-4B63-8EB5-1F1B65D59BD9}" type="slidenum">
              <a:rPr lang="tr-TR" smtClean="0"/>
              <a:pPr/>
              <a:t>‹#›</a:t>
            </a:fld>
            <a:endParaRPr lang="tr-TR"/>
          </a:p>
        </p:txBody>
      </p:sp>
    </p:spTree>
    <p:extLst>
      <p:ext uri="{BB962C8B-B14F-4D97-AF65-F5344CB8AC3E}">
        <p14:creationId xmlns:p14="http://schemas.microsoft.com/office/powerpoint/2010/main" val="1921008382"/>
      </p:ext>
    </p:extLst>
  </p:cSld>
  <p:clrMapOvr>
    <a:masterClrMapping/>
  </p:clrMapOvr>
  <p:transition spd="slow">
    <p:random/>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Yalnızca Başlı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EA5D4CE-6E0D-4F51-997C-FC5669AFC893}" type="datetimeFigureOut">
              <a:rPr lang="tr-TR" smtClean="0"/>
              <a:pPr/>
              <a:t>22.03.2023</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78BB85D9-DF55-4B63-8EB5-1F1B65D59BD9}" type="slidenum">
              <a:rPr lang="tr-TR" smtClean="0"/>
              <a:pPr/>
              <a:t>‹#›</a:t>
            </a:fld>
            <a:endParaRPr lang="tr-TR"/>
          </a:p>
        </p:txBody>
      </p:sp>
    </p:spTree>
    <p:extLst>
      <p:ext uri="{BB962C8B-B14F-4D97-AF65-F5344CB8AC3E}">
        <p14:creationId xmlns:p14="http://schemas.microsoft.com/office/powerpoint/2010/main" val="3141942581"/>
      </p:ext>
    </p:extLst>
  </p:cSld>
  <p:clrMapOvr>
    <a:masterClrMapping/>
  </p:clrMapOvr>
  <p:transition spd="slow">
    <p:random/>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Yalnızca Başlı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EA5D4CE-6E0D-4F51-997C-FC5669AFC893}" type="datetimeFigureOut">
              <a:rPr lang="tr-TR" smtClean="0"/>
              <a:pPr/>
              <a:t>22.03.2023</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78BB85D9-DF55-4B63-8EB5-1F1B65D59BD9}" type="slidenum">
              <a:rPr lang="tr-TR" smtClean="0"/>
              <a:pPr/>
              <a:t>‹#›</a:t>
            </a:fld>
            <a:endParaRPr lang="tr-TR"/>
          </a:p>
        </p:txBody>
      </p:sp>
    </p:spTree>
    <p:extLst>
      <p:ext uri="{BB962C8B-B14F-4D97-AF65-F5344CB8AC3E}">
        <p14:creationId xmlns:p14="http://schemas.microsoft.com/office/powerpoint/2010/main" val="2052291683"/>
      </p:ext>
    </p:extLst>
  </p:cSld>
  <p:clrMapOvr>
    <a:masterClrMapping/>
  </p:clrMapOvr>
  <p:transition spd="slow">
    <p:random/>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9_Yalnızca Başlı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EA5D4CE-6E0D-4F51-997C-FC5669AFC893}" type="datetimeFigureOut">
              <a:rPr lang="tr-TR" smtClean="0"/>
              <a:pPr/>
              <a:t>22.03.2023</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78BB85D9-DF55-4B63-8EB5-1F1B65D59BD9}" type="slidenum">
              <a:rPr lang="tr-TR" smtClean="0"/>
              <a:pPr/>
              <a:t>‹#›</a:t>
            </a:fld>
            <a:endParaRPr lang="tr-TR"/>
          </a:p>
        </p:txBody>
      </p:sp>
    </p:spTree>
    <p:extLst>
      <p:ext uri="{BB962C8B-B14F-4D97-AF65-F5344CB8AC3E}">
        <p14:creationId xmlns:p14="http://schemas.microsoft.com/office/powerpoint/2010/main" val="2562274455"/>
      </p:ext>
    </p:extLst>
  </p:cSld>
  <p:clrMapOvr>
    <a:masterClrMapping/>
  </p:clrMapOvr>
  <p:transition spd="slow">
    <p:random/>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4755A308-333F-45E9-865B-1455CEB7AD92}" type="datetimeFigureOut">
              <a:rPr lang="tr-TR" smtClean="0"/>
              <a:t>22.03.2023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FC7354C-D52C-4DD3-BA52-F6648980A53F}" type="slidenum">
              <a:rPr lang="tr-TR" smtClean="0"/>
              <a:t>‹#›</a:t>
            </a:fld>
            <a:endParaRPr lang="tr-TR"/>
          </a:p>
        </p:txBody>
      </p:sp>
    </p:spTree>
    <p:extLst>
      <p:ext uri="{BB962C8B-B14F-4D97-AF65-F5344CB8AC3E}">
        <p14:creationId xmlns:p14="http://schemas.microsoft.com/office/powerpoint/2010/main" val="4493855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0_Yalnızca Başlı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EA5D4CE-6E0D-4F51-997C-FC5669AFC893}" type="datetimeFigureOut">
              <a:rPr lang="tr-TR" smtClean="0"/>
              <a:pPr/>
              <a:t>22.03.2023</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78BB85D9-DF55-4B63-8EB5-1F1B65D59BD9}" type="slidenum">
              <a:rPr lang="tr-TR" smtClean="0"/>
              <a:pPr/>
              <a:t>‹#›</a:t>
            </a:fld>
            <a:endParaRPr lang="tr-TR"/>
          </a:p>
        </p:txBody>
      </p:sp>
    </p:spTree>
    <p:extLst>
      <p:ext uri="{BB962C8B-B14F-4D97-AF65-F5344CB8AC3E}">
        <p14:creationId xmlns:p14="http://schemas.microsoft.com/office/powerpoint/2010/main" val="1209779225"/>
      </p:ext>
    </p:extLst>
  </p:cSld>
  <p:clrMapOvr>
    <a:masterClrMapping/>
  </p:clrMapOvr>
  <p:transition spd="slow">
    <p:random/>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1_Yalnızca Başlı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EA5D4CE-6E0D-4F51-997C-FC5669AFC893}" type="datetimeFigureOut">
              <a:rPr lang="tr-TR" smtClean="0"/>
              <a:pPr/>
              <a:t>22.03.2023</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78BB85D9-DF55-4B63-8EB5-1F1B65D59BD9}" type="slidenum">
              <a:rPr lang="tr-TR" smtClean="0"/>
              <a:pPr/>
              <a:t>‹#›</a:t>
            </a:fld>
            <a:endParaRPr lang="tr-TR"/>
          </a:p>
        </p:txBody>
      </p:sp>
    </p:spTree>
    <p:extLst>
      <p:ext uri="{BB962C8B-B14F-4D97-AF65-F5344CB8AC3E}">
        <p14:creationId xmlns:p14="http://schemas.microsoft.com/office/powerpoint/2010/main" val="2695964447"/>
      </p:ext>
    </p:extLst>
  </p:cSld>
  <p:clrMapOvr>
    <a:masterClrMapping/>
  </p:clrMapOvr>
  <p:transition spd="slow">
    <p:random/>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2_Yalnızca Başlı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EA5D4CE-6E0D-4F51-997C-FC5669AFC893}" type="datetimeFigureOut">
              <a:rPr lang="tr-TR" smtClean="0"/>
              <a:pPr/>
              <a:t>22.03.2023</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78BB85D9-DF55-4B63-8EB5-1F1B65D59BD9}" type="slidenum">
              <a:rPr lang="tr-TR" smtClean="0"/>
              <a:pPr/>
              <a:t>‹#›</a:t>
            </a:fld>
            <a:endParaRPr lang="tr-TR"/>
          </a:p>
        </p:txBody>
      </p:sp>
    </p:spTree>
    <p:extLst>
      <p:ext uri="{BB962C8B-B14F-4D97-AF65-F5344CB8AC3E}">
        <p14:creationId xmlns:p14="http://schemas.microsoft.com/office/powerpoint/2010/main" val="2924075596"/>
      </p:ext>
    </p:extLst>
  </p:cSld>
  <p:clrMapOvr>
    <a:masterClrMapping/>
  </p:clrMapOvr>
  <p:transition spd="slow">
    <p:random/>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3_Yalnızca Başlı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EA5D4CE-6E0D-4F51-997C-FC5669AFC893}" type="datetimeFigureOut">
              <a:rPr lang="tr-TR" smtClean="0"/>
              <a:pPr/>
              <a:t>22.03.2023</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78BB85D9-DF55-4B63-8EB5-1F1B65D59BD9}" type="slidenum">
              <a:rPr lang="tr-TR" smtClean="0"/>
              <a:pPr/>
              <a:t>‹#›</a:t>
            </a:fld>
            <a:endParaRPr lang="tr-TR"/>
          </a:p>
        </p:txBody>
      </p:sp>
    </p:spTree>
    <p:extLst>
      <p:ext uri="{BB962C8B-B14F-4D97-AF65-F5344CB8AC3E}">
        <p14:creationId xmlns:p14="http://schemas.microsoft.com/office/powerpoint/2010/main" val="23344374"/>
      </p:ext>
    </p:extLst>
  </p:cSld>
  <p:clrMapOvr>
    <a:masterClrMapping/>
  </p:clrMapOvr>
  <p:transition spd="slow">
    <p:random/>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4_Yalnızca Başlı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EA5D4CE-6E0D-4F51-997C-FC5669AFC893}" type="datetimeFigureOut">
              <a:rPr lang="tr-TR" smtClean="0"/>
              <a:pPr/>
              <a:t>22.03.2023</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78BB85D9-DF55-4B63-8EB5-1F1B65D59BD9}" type="slidenum">
              <a:rPr lang="tr-TR" smtClean="0"/>
              <a:pPr/>
              <a:t>‹#›</a:t>
            </a:fld>
            <a:endParaRPr lang="tr-TR"/>
          </a:p>
        </p:txBody>
      </p:sp>
    </p:spTree>
    <p:extLst>
      <p:ext uri="{BB962C8B-B14F-4D97-AF65-F5344CB8AC3E}">
        <p14:creationId xmlns:p14="http://schemas.microsoft.com/office/powerpoint/2010/main" val="3863106964"/>
      </p:ext>
    </p:extLst>
  </p:cSld>
  <p:clrMapOvr>
    <a:masterClrMapping/>
  </p:clrMapOvr>
  <p:transition spd="slow">
    <p:random/>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5_Yalnızca Başlı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EA5D4CE-6E0D-4F51-997C-FC5669AFC893}" type="datetimeFigureOut">
              <a:rPr lang="tr-TR" smtClean="0"/>
              <a:pPr/>
              <a:t>22.03.2023</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78BB85D9-DF55-4B63-8EB5-1F1B65D59BD9}" type="slidenum">
              <a:rPr lang="tr-TR" smtClean="0"/>
              <a:pPr/>
              <a:t>‹#›</a:t>
            </a:fld>
            <a:endParaRPr lang="tr-TR"/>
          </a:p>
        </p:txBody>
      </p:sp>
    </p:spTree>
    <p:extLst>
      <p:ext uri="{BB962C8B-B14F-4D97-AF65-F5344CB8AC3E}">
        <p14:creationId xmlns:p14="http://schemas.microsoft.com/office/powerpoint/2010/main" val="235128256"/>
      </p:ext>
    </p:extLst>
  </p:cSld>
  <p:clrMapOvr>
    <a:masterClrMapping/>
  </p:clrMapOvr>
  <p:transition spd="slow">
    <p:random/>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6_Yalnızca Başlı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EA5D4CE-6E0D-4F51-997C-FC5669AFC893}" type="datetimeFigureOut">
              <a:rPr lang="tr-TR" smtClean="0"/>
              <a:pPr/>
              <a:t>22.03.2023</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78BB85D9-DF55-4B63-8EB5-1F1B65D59BD9}" type="slidenum">
              <a:rPr lang="tr-TR" smtClean="0"/>
              <a:pPr/>
              <a:t>‹#›</a:t>
            </a:fld>
            <a:endParaRPr lang="tr-TR"/>
          </a:p>
        </p:txBody>
      </p:sp>
    </p:spTree>
    <p:extLst>
      <p:ext uri="{BB962C8B-B14F-4D97-AF65-F5344CB8AC3E}">
        <p14:creationId xmlns:p14="http://schemas.microsoft.com/office/powerpoint/2010/main" val="3568440595"/>
      </p:ext>
    </p:extLst>
  </p:cSld>
  <p:clrMapOvr>
    <a:masterClrMapping/>
  </p:clrMapOvr>
  <p:transition spd="slow">
    <p:random/>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7_Yalnızca Başlı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EA5D4CE-6E0D-4F51-997C-FC5669AFC893}" type="datetimeFigureOut">
              <a:rPr lang="tr-TR" smtClean="0"/>
              <a:pPr/>
              <a:t>22.03.2023</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78BB85D9-DF55-4B63-8EB5-1F1B65D59BD9}" type="slidenum">
              <a:rPr lang="tr-TR" smtClean="0"/>
              <a:pPr/>
              <a:t>‹#›</a:t>
            </a:fld>
            <a:endParaRPr lang="tr-TR"/>
          </a:p>
        </p:txBody>
      </p:sp>
    </p:spTree>
    <p:extLst>
      <p:ext uri="{BB962C8B-B14F-4D97-AF65-F5344CB8AC3E}">
        <p14:creationId xmlns:p14="http://schemas.microsoft.com/office/powerpoint/2010/main" val="3260359742"/>
      </p:ext>
    </p:extLst>
  </p:cSld>
  <p:clrMapOvr>
    <a:masterClrMapping/>
  </p:clrMapOvr>
  <p:transition spd="slow">
    <p:random/>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8_Yalnızca Başlı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EA5D4CE-6E0D-4F51-997C-FC5669AFC893}" type="datetimeFigureOut">
              <a:rPr lang="tr-TR" smtClean="0"/>
              <a:pPr/>
              <a:t>22.03.2023</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78BB85D9-DF55-4B63-8EB5-1F1B65D59BD9}" type="slidenum">
              <a:rPr lang="tr-TR" smtClean="0"/>
              <a:pPr/>
              <a:t>‹#›</a:t>
            </a:fld>
            <a:endParaRPr lang="tr-TR"/>
          </a:p>
        </p:txBody>
      </p:sp>
    </p:spTree>
    <p:extLst>
      <p:ext uri="{BB962C8B-B14F-4D97-AF65-F5344CB8AC3E}">
        <p14:creationId xmlns:p14="http://schemas.microsoft.com/office/powerpoint/2010/main" val="201499721"/>
      </p:ext>
    </p:extLst>
  </p:cSld>
  <p:clrMapOvr>
    <a:masterClrMapping/>
  </p:clrMapOvr>
  <p:transition spd="slow">
    <p:random/>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9_Yalnızca Başlı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EA5D4CE-6E0D-4F51-997C-FC5669AFC893}" type="datetimeFigureOut">
              <a:rPr lang="tr-TR" smtClean="0"/>
              <a:pPr/>
              <a:t>22.03.2023</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78BB85D9-DF55-4B63-8EB5-1F1B65D59BD9}" type="slidenum">
              <a:rPr lang="tr-TR" smtClean="0"/>
              <a:pPr/>
              <a:t>‹#›</a:t>
            </a:fld>
            <a:endParaRPr lang="tr-TR"/>
          </a:p>
        </p:txBody>
      </p:sp>
    </p:spTree>
    <p:extLst>
      <p:ext uri="{BB962C8B-B14F-4D97-AF65-F5344CB8AC3E}">
        <p14:creationId xmlns:p14="http://schemas.microsoft.com/office/powerpoint/2010/main" val="1339284628"/>
      </p:ext>
    </p:extLst>
  </p:cSld>
  <p:clrMapOvr>
    <a:masterClrMapping/>
  </p:clrMapOvr>
  <p:transition spd="slow">
    <p:random/>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4755A308-333F-45E9-865B-1455CEB7AD92}" type="datetimeFigureOut">
              <a:rPr lang="tr-TR" smtClean="0"/>
              <a:t>22.03.2023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FC7354C-D52C-4DD3-BA52-F6648980A53F}" type="slidenum">
              <a:rPr lang="tr-TR" smtClean="0"/>
              <a:t>‹#›</a:t>
            </a:fld>
            <a:endParaRPr lang="tr-TR"/>
          </a:p>
        </p:txBody>
      </p:sp>
    </p:spTree>
    <p:extLst>
      <p:ext uri="{BB962C8B-B14F-4D97-AF65-F5344CB8AC3E}">
        <p14:creationId xmlns:p14="http://schemas.microsoft.com/office/powerpoint/2010/main" val="32752664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0_Yalnızca Başlı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EA5D4CE-6E0D-4F51-997C-FC5669AFC893}" type="datetimeFigureOut">
              <a:rPr lang="tr-TR" smtClean="0"/>
              <a:pPr/>
              <a:t>22.03.2023</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78BB85D9-DF55-4B63-8EB5-1F1B65D59BD9}" type="slidenum">
              <a:rPr lang="tr-TR" smtClean="0"/>
              <a:pPr/>
              <a:t>‹#›</a:t>
            </a:fld>
            <a:endParaRPr lang="tr-TR"/>
          </a:p>
        </p:txBody>
      </p:sp>
    </p:spTree>
    <p:extLst>
      <p:ext uri="{BB962C8B-B14F-4D97-AF65-F5344CB8AC3E}">
        <p14:creationId xmlns:p14="http://schemas.microsoft.com/office/powerpoint/2010/main" val="2166785008"/>
      </p:ext>
    </p:extLst>
  </p:cSld>
  <p:clrMapOvr>
    <a:masterClrMapping/>
  </p:clrMapOvr>
  <p:transition spd="slow">
    <p:random/>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1_Yalnızca Başlı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EA5D4CE-6E0D-4F51-997C-FC5669AFC893}" type="datetimeFigureOut">
              <a:rPr lang="tr-TR" smtClean="0"/>
              <a:pPr/>
              <a:t>22.03.2023</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78BB85D9-DF55-4B63-8EB5-1F1B65D59BD9}" type="slidenum">
              <a:rPr lang="tr-TR" smtClean="0"/>
              <a:pPr/>
              <a:t>‹#›</a:t>
            </a:fld>
            <a:endParaRPr lang="tr-TR"/>
          </a:p>
        </p:txBody>
      </p:sp>
    </p:spTree>
    <p:extLst>
      <p:ext uri="{BB962C8B-B14F-4D97-AF65-F5344CB8AC3E}">
        <p14:creationId xmlns:p14="http://schemas.microsoft.com/office/powerpoint/2010/main" val="1319773469"/>
      </p:ext>
    </p:extLst>
  </p:cSld>
  <p:clrMapOvr>
    <a:masterClrMapping/>
  </p:clrMapOvr>
  <p:transition spd="slow">
    <p:random/>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2_Yalnızca Başlı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EA5D4CE-6E0D-4F51-997C-FC5669AFC893}" type="datetimeFigureOut">
              <a:rPr lang="tr-TR" smtClean="0"/>
              <a:pPr/>
              <a:t>22.03.2023</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78BB85D9-DF55-4B63-8EB5-1F1B65D59BD9}" type="slidenum">
              <a:rPr lang="tr-TR" smtClean="0"/>
              <a:pPr/>
              <a:t>‹#›</a:t>
            </a:fld>
            <a:endParaRPr lang="tr-TR"/>
          </a:p>
        </p:txBody>
      </p:sp>
    </p:spTree>
    <p:extLst>
      <p:ext uri="{BB962C8B-B14F-4D97-AF65-F5344CB8AC3E}">
        <p14:creationId xmlns:p14="http://schemas.microsoft.com/office/powerpoint/2010/main" val="3056078885"/>
      </p:ext>
    </p:extLst>
  </p:cSld>
  <p:clrMapOvr>
    <a:masterClrMapping/>
  </p:clrMapOvr>
  <p:transition spd="slow">
    <p:random/>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3_Yalnızca Başlı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EA5D4CE-6E0D-4F51-997C-FC5669AFC893}" type="datetimeFigureOut">
              <a:rPr lang="tr-TR" smtClean="0"/>
              <a:pPr/>
              <a:t>22.03.2023</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78BB85D9-DF55-4B63-8EB5-1F1B65D59BD9}" type="slidenum">
              <a:rPr lang="tr-TR" smtClean="0"/>
              <a:pPr/>
              <a:t>‹#›</a:t>
            </a:fld>
            <a:endParaRPr lang="tr-TR"/>
          </a:p>
        </p:txBody>
      </p:sp>
    </p:spTree>
    <p:extLst>
      <p:ext uri="{BB962C8B-B14F-4D97-AF65-F5344CB8AC3E}">
        <p14:creationId xmlns:p14="http://schemas.microsoft.com/office/powerpoint/2010/main" val="3271824994"/>
      </p:ext>
    </p:extLst>
  </p:cSld>
  <p:clrMapOvr>
    <a:masterClrMapping/>
  </p:clrMapOvr>
  <p:transition spd="slow">
    <p:random/>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4_Yalnızca Başlı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EA5D4CE-6E0D-4F51-997C-FC5669AFC893}" type="datetimeFigureOut">
              <a:rPr lang="tr-TR" smtClean="0"/>
              <a:pPr/>
              <a:t>22.03.2023</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78BB85D9-DF55-4B63-8EB5-1F1B65D59BD9}" type="slidenum">
              <a:rPr lang="tr-TR" smtClean="0"/>
              <a:pPr/>
              <a:t>‹#›</a:t>
            </a:fld>
            <a:endParaRPr lang="tr-TR"/>
          </a:p>
        </p:txBody>
      </p:sp>
    </p:spTree>
    <p:extLst>
      <p:ext uri="{BB962C8B-B14F-4D97-AF65-F5344CB8AC3E}">
        <p14:creationId xmlns:p14="http://schemas.microsoft.com/office/powerpoint/2010/main" val="523550090"/>
      </p:ext>
    </p:extLst>
  </p:cSld>
  <p:clrMapOvr>
    <a:masterClrMapping/>
  </p:clrMapOvr>
  <p:transition spd="slow">
    <p:random/>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5_Yalnızca Başlı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EA5D4CE-6E0D-4F51-997C-FC5669AFC893}" type="datetimeFigureOut">
              <a:rPr lang="tr-TR" smtClean="0"/>
              <a:pPr/>
              <a:t>22.03.2023</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78BB85D9-DF55-4B63-8EB5-1F1B65D59BD9}" type="slidenum">
              <a:rPr lang="tr-TR" smtClean="0"/>
              <a:pPr/>
              <a:t>‹#›</a:t>
            </a:fld>
            <a:endParaRPr lang="tr-TR"/>
          </a:p>
        </p:txBody>
      </p:sp>
    </p:spTree>
    <p:extLst>
      <p:ext uri="{BB962C8B-B14F-4D97-AF65-F5344CB8AC3E}">
        <p14:creationId xmlns:p14="http://schemas.microsoft.com/office/powerpoint/2010/main" val="1174393399"/>
      </p:ext>
    </p:extLst>
  </p:cSld>
  <p:clrMapOvr>
    <a:masterClrMapping/>
  </p:clrMapOvr>
  <p:transition spd="slow">
    <p:random/>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6_Yalnızca Başlı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EA5D4CE-6E0D-4F51-997C-FC5669AFC893}" type="datetimeFigureOut">
              <a:rPr lang="tr-TR" smtClean="0"/>
              <a:pPr/>
              <a:t>22.03.2023</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78BB85D9-DF55-4B63-8EB5-1F1B65D59BD9}" type="slidenum">
              <a:rPr lang="tr-TR" smtClean="0"/>
              <a:pPr/>
              <a:t>‹#›</a:t>
            </a:fld>
            <a:endParaRPr lang="tr-TR"/>
          </a:p>
        </p:txBody>
      </p:sp>
    </p:spTree>
    <p:extLst>
      <p:ext uri="{BB962C8B-B14F-4D97-AF65-F5344CB8AC3E}">
        <p14:creationId xmlns:p14="http://schemas.microsoft.com/office/powerpoint/2010/main" val="3351256063"/>
      </p:ext>
    </p:extLst>
  </p:cSld>
  <p:clrMapOvr>
    <a:masterClrMapping/>
  </p:clrMapOvr>
  <p:transition spd="slow">
    <p:random/>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7_Yalnızca Başlı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EA5D4CE-6E0D-4F51-997C-FC5669AFC893}" type="datetimeFigureOut">
              <a:rPr lang="tr-TR" smtClean="0"/>
              <a:pPr/>
              <a:t>22.03.2023</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78BB85D9-DF55-4B63-8EB5-1F1B65D59BD9}" type="slidenum">
              <a:rPr lang="tr-TR" smtClean="0"/>
              <a:pPr/>
              <a:t>‹#›</a:t>
            </a:fld>
            <a:endParaRPr lang="tr-TR"/>
          </a:p>
        </p:txBody>
      </p:sp>
    </p:spTree>
    <p:extLst>
      <p:ext uri="{BB962C8B-B14F-4D97-AF65-F5344CB8AC3E}">
        <p14:creationId xmlns:p14="http://schemas.microsoft.com/office/powerpoint/2010/main" val="2263676057"/>
      </p:ext>
    </p:extLst>
  </p:cSld>
  <p:clrMapOvr>
    <a:masterClrMapping/>
  </p:clrMapOvr>
  <p:transition spd="slow">
    <p:random/>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8_Yalnızca Başlı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EA5D4CE-6E0D-4F51-997C-FC5669AFC893}" type="datetimeFigureOut">
              <a:rPr lang="tr-TR" smtClean="0"/>
              <a:pPr/>
              <a:t>22.03.2023</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78BB85D9-DF55-4B63-8EB5-1F1B65D59BD9}" type="slidenum">
              <a:rPr lang="tr-TR" smtClean="0"/>
              <a:pPr/>
              <a:t>‹#›</a:t>
            </a:fld>
            <a:endParaRPr lang="tr-TR"/>
          </a:p>
        </p:txBody>
      </p:sp>
    </p:spTree>
    <p:extLst>
      <p:ext uri="{BB962C8B-B14F-4D97-AF65-F5344CB8AC3E}">
        <p14:creationId xmlns:p14="http://schemas.microsoft.com/office/powerpoint/2010/main" val="4191247898"/>
      </p:ext>
    </p:extLst>
  </p:cSld>
  <p:clrMapOvr>
    <a:masterClrMapping/>
  </p:clrMapOvr>
  <p:transition spd="slow">
    <p:random/>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9_Yalnızca Başlı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EA5D4CE-6E0D-4F51-997C-FC5669AFC893}" type="datetimeFigureOut">
              <a:rPr lang="tr-TR" smtClean="0"/>
              <a:pPr/>
              <a:t>22.03.2023</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78BB85D9-DF55-4B63-8EB5-1F1B65D59BD9}" type="slidenum">
              <a:rPr lang="tr-TR" smtClean="0"/>
              <a:pPr/>
              <a:t>‹#›</a:t>
            </a:fld>
            <a:endParaRPr lang="tr-TR"/>
          </a:p>
        </p:txBody>
      </p:sp>
    </p:spTree>
    <p:extLst>
      <p:ext uri="{BB962C8B-B14F-4D97-AF65-F5344CB8AC3E}">
        <p14:creationId xmlns:p14="http://schemas.microsoft.com/office/powerpoint/2010/main" val="2084145360"/>
      </p:ext>
    </p:extLst>
  </p:cSld>
  <p:clrMapOvr>
    <a:masterClrMapping/>
  </p:clrMapOvr>
  <p:transition spd="slow">
    <p:random/>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4755A308-333F-45E9-865B-1455CEB7AD92}" type="datetimeFigureOut">
              <a:rPr lang="tr-TR" smtClean="0"/>
              <a:t>22.03.2023</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1FC7354C-D52C-4DD3-BA52-F6648980A53F}" type="slidenum">
              <a:rPr lang="tr-TR" smtClean="0"/>
              <a:t>‹#›</a:t>
            </a:fld>
            <a:endParaRPr lang="tr-TR"/>
          </a:p>
        </p:txBody>
      </p:sp>
    </p:spTree>
    <p:extLst>
      <p:ext uri="{BB962C8B-B14F-4D97-AF65-F5344CB8AC3E}">
        <p14:creationId xmlns:p14="http://schemas.microsoft.com/office/powerpoint/2010/main" val="366427062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30_Yalnızca Başlı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EA5D4CE-6E0D-4F51-997C-FC5669AFC893}" type="datetimeFigureOut">
              <a:rPr lang="tr-TR" smtClean="0"/>
              <a:pPr/>
              <a:t>22.03.2023</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78BB85D9-DF55-4B63-8EB5-1F1B65D59BD9}" type="slidenum">
              <a:rPr lang="tr-TR" smtClean="0"/>
              <a:pPr/>
              <a:t>‹#›</a:t>
            </a:fld>
            <a:endParaRPr lang="tr-TR"/>
          </a:p>
        </p:txBody>
      </p:sp>
    </p:spTree>
    <p:extLst>
      <p:ext uri="{BB962C8B-B14F-4D97-AF65-F5344CB8AC3E}">
        <p14:creationId xmlns:p14="http://schemas.microsoft.com/office/powerpoint/2010/main" val="407702382"/>
      </p:ext>
    </p:extLst>
  </p:cSld>
  <p:clrMapOvr>
    <a:masterClrMapping/>
  </p:clrMapOvr>
  <p:transition spd="slow">
    <p:random/>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31_Yalnızca Başlı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EA5D4CE-6E0D-4F51-997C-FC5669AFC893}" type="datetimeFigureOut">
              <a:rPr lang="tr-TR" smtClean="0"/>
              <a:pPr/>
              <a:t>22.03.2023</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78BB85D9-DF55-4B63-8EB5-1F1B65D59BD9}" type="slidenum">
              <a:rPr lang="tr-TR" smtClean="0"/>
              <a:pPr/>
              <a:t>‹#›</a:t>
            </a:fld>
            <a:endParaRPr lang="tr-TR"/>
          </a:p>
        </p:txBody>
      </p:sp>
    </p:spTree>
    <p:extLst>
      <p:ext uri="{BB962C8B-B14F-4D97-AF65-F5344CB8AC3E}">
        <p14:creationId xmlns:p14="http://schemas.microsoft.com/office/powerpoint/2010/main" val="3304196621"/>
      </p:ext>
    </p:extLst>
  </p:cSld>
  <p:clrMapOvr>
    <a:masterClrMapping/>
  </p:clrMapOvr>
  <p:transition spd="slow">
    <p:random/>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32_Yalnızca Başlı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EA5D4CE-6E0D-4F51-997C-FC5669AFC893}" type="datetimeFigureOut">
              <a:rPr lang="tr-TR" smtClean="0"/>
              <a:pPr/>
              <a:t>22.03.2023</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78BB85D9-DF55-4B63-8EB5-1F1B65D59BD9}" type="slidenum">
              <a:rPr lang="tr-TR" smtClean="0"/>
              <a:pPr/>
              <a:t>‹#›</a:t>
            </a:fld>
            <a:endParaRPr lang="tr-TR"/>
          </a:p>
        </p:txBody>
      </p:sp>
    </p:spTree>
    <p:extLst>
      <p:ext uri="{BB962C8B-B14F-4D97-AF65-F5344CB8AC3E}">
        <p14:creationId xmlns:p14="http://schemas.microsoft.com/office/powerpoint/2010/main" val="850968109"/>
      </p:ext>
    </p:extLst>
  </p:cSld>
  <p:clrMapOvr>
    <a:masterClrMapping/>
  </p:clrMapOvr>
  <p:transition spd="slow">
    <p:random/>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33_Yalnızca Başlı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EA5D4CE-6E0D-4F51-997C-FC5669AFC893}" type="datetimeFigureOut">
              <a:rPr lang="tr-TR" smtClean="0"/>
              <a:pPr/>
              <a:t>22.03.2023</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78BB85D9-DF55-4B63-8EB5-1F1B65D59BD9}" type="slidenum">
              <a:rPr lang="tr-TR" smtClean="0"/>
              <a:pPr/>
              <a:t>‹#›</a:t>
            </a:fld>
            <a:endParaRPr lang="tr-TR"/>
          </a:p>
        </p:txBody>
      </p:sp>
    </p:spTree>
    <p:extLst>
      <p:ext uri="{BB962C8B-B14F-4D97-AF65-F5344CB8AC3E}">
        <p14:creationId xmlns:p14="http://schemas.microsoft.com/office/powerpoint/2010/main" val="2186687502"/>
      </p:ext>
    </p:extLst>
  </p:cSld>
  <p:clrMapOvr>
    <a:masterClrMapping/>
  </p:clrMapOvr>
  <p:transition spd="slow">
    <p:random/>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34_Yalnızca Başlı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EA5D4CE-6E0D-4F51-997C-FC5669AFC893}" type="datetimeFigureOut">
              <a:rPr lang="tr-TR" smtClean="0"/>
              <a:pPr/>
              <a:t>22.03.2023</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78BB85D9-DF55-4B63-8EB5-1F1B65D59BD9}" type="slidenum">
              <a:rPr lang="tr-TR" smtClean="0"/>
              <a:pPr/>
              <a:t>‹#›</a:t>
            </a:fld>
            <a:endParaRPr lang="tr-TR"/>
          </a:p>
        </p:txBody>
      </p:sp>
    </p:spTree>
    <p:extLst>
      <p:ext uri="{BB962C8B-B14F-4D97-AF65-F5344CB8AC3E}">
        <p14:creationId xmlns:p14="http://schemas.microsoft.com/office/powerpoint/2010/main" val="1101598211"/>
      </p:ext>
    </p:extLst>
  </p:cSld>
  <p:clrMapOvr>
    <a:masterClrMapping/>
  </p:clrMapOvr>
  <p:transition spd="slow">
    <p:random/>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35_Yalnızca Başlı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EA5D4CE-6E0D-4F51-997C-FC5669AFC893}" type="datetimeFigureOut">
              <a:rPr lang="tr-TR" smtClean="0"/>
              <a:pPr/>
              <a:t>22.03.2023</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78BB85D9-DF55-4B63-8EB5-1F1B65D59BD9}" type="slidenum">
              <a:rPr lang="tr-TR" smtClean="0"/>
              <a:pPr/>
              <a:t>‹#›</a:t>
            </a:fld>
            <a:endParaRPr lang="tr-TR"/>
          </a:p>
        </p:txBody>
      </p:sp>
    </p:spTree>
    <p:extLst>
      <p:ext uri="{BB962C8B-B14F-4D97-AF65-F5344CB8AC3E}">
        <p14:creationId xmlns:p14="http://schemas.microsoft.com/office/powerpoint/2010/main" val="2411650019"/>
      </p:ext>
    </p:extLst>
  </p:cSld>
  <p:clrMapOvr>
    <a:masterClrMapping/>
  </p:clrMapOvr>
  <p:transition spd="slow">
    <p:random/>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36_Yalnızca Başlı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EA5D4CE-6E0D-4F51-997C-FC5669AFC893}" type="datetimeFigureOut">
              <a:rPr lang="tr-TR" smtClean="0"/>
              <a:pPr/>
              <a:t>22.03.2023</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78BB85D9-DF55-4B63-8EB5-1F1B65D59BD9}" type="slidenum">
              <a:rPr lang="tr-TR" smtClean="0"/>
              <a:pPr/>
              <a:t>‹#›</a:t>
            </a:fld>
            <a:endParaRPr lang="tr-TR"/>
          </a:p>
        </p:txBody>
      </p:sp>
    </p:spTree>
    <p:extLst>
      <p:ext uri="{BB962C8B-B14F-4D97-AF65-F5344CB8AC3E}">
        <p14:creationId xmlns:p14="http://schemas.microsoft.com/office/powerpoint/2010/main" val="3368902384"/>
      </p:ext>
    </p:extLst>
  </p:cSld>
  <p:clrMapOvr>
    <a:masterClrMapping/>
  </p:clrMapOvr>
  <p:transition spd="slow">
    <p:random/>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37_Yalnızca Başlı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EA5D4CE-6E0D-4F51-997C-FC5669AFC893}" type="datetimeFigureOut">
              <a:rPr lang="tr-TR" smtClean="0"/>
              <a:pPr/>
              <a:t>22.03.2023</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78BB85D9-DF55-4B63-8EB5-1F1B65D59BD9}" type="slidenum">
              <a:rPr lang="tr-TR" smtClean="0"/>
              <a:pPr/>
              <a:t>‹#›</a:t>
            </a:fld>
            <a:endParaRPr lang="tr-TR"/>
          </a:p>
        </p:txBody>
      </p:sp>
    </p:spTree>
    <p:extLst>
      <p:ext uri="{BB962C8B-B14F-4D97-AF65-F5344CB8AC3E}">
        <p14:creationId xmlns:p14="http://schemas.microsoft.com/office/powerpoint/2010/main" val="2709350634"/>
      </p:ext>
    </p:extLst>
  </p:cSld>
  <p:clrMapOvr>
    <a:masterClrMapping/>
  </p:clrMapOvr>
  <p:transition spd="slow">
    <p:random/>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38_Yalnızca Başlı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EA5D4CE-6E0D-4F51-997C-FC5669AFC893}" type="datetimeFigureOut">
              <a:rPr lang="tr-TR" smtClean="0"/>
              <a:pPr/>
              <a:t>22.03.2023</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78BB85D9-DF55-4B63-8EB5-1F1B65D59BD9}" type="slidenum">
              <a:rPr lang="tr-TR" smtClean="0"/>
              <a:pPr/>
              <a:t>‹#›</a:t>
            </a:fld>
            <a:endParaRPr lang="tr-TR"/>
          </a:p>
        </p:txBody>
      </p:sp>
    </p:spTree>
    <p:extLst>
      <p:ext uri="{BB962C8B-B14F-4D97-AF65-F5344CB8AC3E}">
        <p14:creationId xmlns:p14="http://schemas.microsoft.com/office/powerpoint/2010/main" val="3929484281"/>
      </p:ext>
    </p:extLst>
  </p:cSld>
  <p:clrMapOvr>
    <a:masterClrMapping/>
  </p:clrMapOvr>
  <p:transition spd="slow">
    <p:random/>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39_Yalnızca Başlı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EA5D4CE-6E0D-4F51-997C-FC5669AFC893}" type="datetimeFigureOut">
              <a:rPr lang="tr-TR" smtClean="0"/>
              <a:pPr/>
              <a:t>22.03.2023</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78BB85D9-DF55-4B63-8EB5-1F1B65D59BD9}" type="slidenum">
              <a:rPr lang="tr-TR" smtClean="0"/>
              <a:pPr/>
              <a:t>‹#›</a:t>
            </a:fld>
            <a:endParaRPr lang="tr-TR"/>
          </a:p>
        </p:txBody>
      </p:sp>
    </p:spTree>
    <p:extLst>
      <p:ext uri="{BB962C8B-B14F-4D97-AF65-F5344CB8AC3E}">
        <p14:creationId xmlns:p14="http://schemas.microsoft.com/office/powerpoint/2010/main" val="1641960450"/>
      </p:ext>
    </p:extLst>
  </p:cSld>
  <p:clrMapOvr>
    <a:masterClrMapping/>
  </p:clrMapOvr>
  <p:transition spd="slow">
    <p:random/>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4755A308-333F-45E9-865B-1455CEB7AD92}" type="datetimeFigureOut">
              <a:rPr lang="tr-TR" smtClean="0"/>
              <a:t>22.03.2023</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1FC7354C-D52C-4DD3-BA52-F6648980A53F}" type="slidenum">
              <a:rPr lang="tr-TR" smtClean="0"/>
              <a:t>‹#›</a:t>
            </a:fld>
            <a:endParaRPr lang="tr-TR"/>
          </a:p>
        </p:txBody>
      </p:sp>
    </p:spTree>
    <p:extLst>
      <p:ext uri="{BB962C8B-B14F-4D97-AF65-F5344CB8AC3E}">
        <p14:creationId xmlns:p14="http://schemas.microsoft.com/office/powerpoint/2010/main" val="393761127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40_Yalnızca Başlı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EA5D4CE-6E0D-4F51-997C-FC5669AFC893}" type="datetimeFigureOut">
              <a:rPr lang="tr-TR" smtClean="0"/>
              <a:pPr/>
              <a:t>22.03.2023</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78BB85D9-DF55-4B63-8EB5-1F1B65D59BD9}" type="slidenum">
              <a:rPr lang="tr-TR" smtClean="0"/>
              <a:pPr/>
              <a:t>‹#›</a:t>
            </a:fld>
            <a:endParaRPr lang="tr-TR"/>
          </a:p>
        </p:txBody>
      </p:sp>
    </p:spTree>
    <p:extLst>
      <p:ext uri="{BB962C8B-B14F-4D97-AF65-F5344CB8AC3E}">
        <p14:creationId xmlns:p14="http://schemas.microsoft.com/office/powerpoint/2010/main" val="2536570430"/>
      </p:ext>
    </p:extLst>
  </p:cSld>
  <p:clrMapOvr>
    <a:masterClrMapping/>
  </p:clrMapOvr>
  <p:transition spd="slow">
    <p:random/>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41_Yalnızca Başlı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EA5D4CE-6E0D-4F51-997C-FC5669AFC893}" type="datetimeFigureOut">
              <a:rPr lang="tr-TR" smtClean="0"/>
              <a:pPr/>
              <a:t>22.03.2023</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78BB85D9-DF55-4B63-8EB5-1F1B65D59BD9}" type="slidenum">
              <a:rPr lang="tr-TR" smtClean="0"/>
              <a:pPr/>
              <a:t>‹#›</a:t>
            </a:fld>
            <a:endParaRPr lang="tr-TR"/>
          </a:p>
        </p:txBody>
      </p:sp>
    </p:spTree>
    <p:extLst>
      <p:ext uri="{BB962C8B-B14F-4D97-AF65-F5344CB8AC3E}">
        <p14:creationId xmlns:p14="http://schemas.microsoft.com/office/powerpoint/2010/main" val="411240813"/>
      </p:ext>
    </p:extLst>
  </p:cSld>
  <p:clrMapOvr>
    <a:masterClrMapping/>
  </p:clrMapOvr>
  <p:transition spd="slow">
    <p:random/>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42_Yalnızca Başlı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EA5D4CE-6E0D-4F51-997C-FC5669AFC893}" type="datetimeFigureOut">
              <a:rPr lang="tr-TR" smtClean="0"/>
              <a:pPr/>
              <a:t>22.03.2023</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78BB85D9-DF55-4B63-8EB5-1F1B65D59BD9}" type="slidenum">
              <a:rPr lang="tr-TR" smtClean="0"/>
              <a:pPr/>
              <a:t>‹#›</a:t>
            </a:fld>
            <a:endParaRPr lang="tr-TR"/>
          </a:p>
        </p:txBody>
      </p:sp>
    </p:spTree>
    <p:extLst>
      <p:ext uri="{BB962C8B-B14F-4D97-AF65-F5344CB8AC3E}">
        <p14:creationId xmlns:p14="http://schemas.microsoft.com/office/powerpoint/2010/main" val="2037889626"/>
      </p:ext>
    </p:extLst>
  </p:cSld>
  <p:clrMapOvr>
    <a:masterClrMapping/>
  </p:clrMapOvr>
  <p:transition spd="slow">
    <p:random/>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43_Yalnızca Başlı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EA5D4CE-6E0D-4F51-997C-FC5669AFC893}" type="datetimeFigureOut">
              <a:rPr lang="tr-TR" smtClean="0"/>
              <a:pPr/>
              <a:t>22.03.2023</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78BB85D9-DF55-4B63-8EB5-1F1B65D59BD9}" type="slidenum">
              <a:rPr lang="tr-TR" smtClean="0"/>
              <a:pPr/>
              <a:t>‹#›</a:t>
            </a:fld>
            <a:endParaRPr lang="tr-TR"/>
          </a:p>
        </p:txBody>
      </p:sp>
    </p:spTree>
    <p:extLst>
      <p:ext uri="{BB962C8B-B14F-4D97-AF65-F5344CB8AC3E}">
        <p14:creationId xmlns:p14="http://schemas.microsoft.com/office/powerpoint/2010/main" val="1134183480"/>
      </p:ext>
    </p:extLst>
  </p:cSld>
  <p:clrMapOvr>
    <a:masterClrMapping/>
  </p:clrMapOvr>
  <p:transition spd="slow">
    <p:random/>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44_Yalnızca Başlı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EA5D4CE-6E0D-4F51-997C-FC5669AFC893}" type="datetimeFigureOut">
              <a:rPr lang="tr-TR" smtClean="0"/>
              <a:pPr/>
              <a:t>22.03.2023</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78BB85D9-DF55-4B63-8EB5-1F1B65D59BD9}" type="slidenum">
              <a:rPr lang="tr-TR" smtClean="0"/>
              <a:pPr/>
              <a:t>‹#›</a:t>
            </a:fld>
            <a:endParaRPr lang="tr-TR"/>
          </a:p>
        </p:txBody>
      </p:sp>
    </p:spTree>
    <p:extLst>
      <p:ext uri="{BB962C8B-B14F-4D97-AF65-F5344CB8AC3E}">
        <p14:creationId xmlns:p14="http://schemas.microsoft.com/office/powerpoint/2010/main" val="4292794289"/>
      </p:ext>
    </p:extLst>
  </p:cSld>
  <p:clrMapOvr>
    <a:masterClrMapping/>
  </p:clrMapOvr>
  <p:transition spd="slow">
    <p:random/>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45_Yalnızca Başlı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EA5D4CE-6E0D-4F51-997C-FC5669AFC893}" type="datetimeFigureOut">
              <a:rPr lang="tr-TR" smtClean="0"/>
              <a:pPr/>
              <a:t>22.03.2023</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78BB85D9-DF55-4B63-8EB5-1F1B65D59BD9}" type="slidenum">
              <a:rPr lang="tr-TR" smtClean="0"/>
              <a:pPr/>
              <a:t>‹#›</a:t>
            </a:fld>
            <a:endParaRPr lang="tr-TR"/>
          </a:p>
        </p:txBody>
      </p:sp>
    </p:spTree>
    <p:extLst>
      <p:ext uri="{BB962C8B-B14F-4D97-AF65-F5344CB8AC3E}">
        <p14:creationId xmlns:p14="http://schemas.microsoft.com/office/powerpoint/2010/main" val="473221170"/>
      </p:ext>
    </p:extLst>
  </p:cSld>
  <p:clrMapOvr>
    <a:masterClrMapping/>
  </p:clrMapOvr>
  <p:transition spd="slow">
    <p:random/>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46_Yalnızca Başlı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EA5D4CE-6E0D-4F51-997C-FC5669AFC893}" type="datetimeFigureOut">
              <a:rPr lang="tr-TR" smtClean="0"/>
              <a:pPr/>
              <a:t>22.03.2023</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78BB85D9-DF55-4B63-8EB5-1F1B65D59BD9}" type="slidenum">
              <a:rPr lang="tr-TR" smtClean="0"/>
              <a:pPr/>
              <a:t>‹#›</a:t>
            </a:fld>
            <a:endParaRPr lang="tr-TR"/>
          </a:p>
        </p:txBody>
      </p:sp>
    </p:spTree>
    <p:extLst>
      <p:ext uri="{BB962C8B-B14F-4D97-AF65-F5344CB8AC3E}">
        <p14:creationId xmlns:p14="http://schemas.microsoft.com/office/powerpoint/2010/main" val="1223105009"/>
      </p:ext>
    </p:extLst>
  </p:cSld>
  <p:clrMapOvr>
    <a:masterClrMapping/>
  </p:clrMapOvr>
  <p:transition spd="slow">
    <p:random/>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47_Yalnızca Başlı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EA5D4CE-6E0D-4F51-997C-FC5669AFC893}" type="datetimeFigureOut">
              <a:rPr lang="tr-TR" smtClean="0"/>
              <a:pPr/>
              <a:t>22.03.2023</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78BB85D9-DF55-4B63-8EB5-1F1B65D59BD9}" type="slidenum">
              <a:rPr lang="tr-TR" smtClean="0"/>
              <a:pPr/>
              <a:t>‹#›</a:t>
            </a:fld>
            <a:endParaRPr lang="tr-TR"/>
          </a:p>
        </p:txBody>
      </p:sp>
    </p:spTree>
    <p:extLst>
      <p:ext uri="{BB962C8B-B14F-4D97-AF65-F5344CB8AC3E}">
        <p14:creationId xmlns:p14="http://schemas.microsoft.com/office/powerpoint/2010/main" val="3977519551"/>
      </p:ext>
    </p:extLst>
  </p:cSld>
  <p:clrMapOvr>
    <a:masterClrMapping/>
  </p:clrMapOvr>
  <p:transition spd="slow">
    <p:random/>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48_Yalnızca Başlı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EA5D4CE-6E0D-4F51-997C-FC5669AFC893}" type="datetimeFigureOut">
              <a:rPr lang="tr-TR" smtClean="0"/>
              <a:pPr/>
              <a:t>22.03.2023</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78BB85D9-DF55-4B63-8EB5-1F1B65D59BD9}" type="slidenum">
              <a:rPr lang="tr-TR" smtClean="0"/>
              <a:pPr/>
              <a:t>‹#›</a:t>
            </a:fld>
            <a:endParaRPr lang="tr-TR"/>
          </a:p>
        </p:txBody>
      </p:sp>
    </p:spTree>
    <p:extLst>
      <p:ext uri="{BB962C8B-B14F-4D97-AF65-F5344CB8AC3E}">
        <p14:creationId xmlns:p14="http://schemas.microsoft.com/office/powerpoint/2010/main" val="101631737"/>
      </p:ext>
    </p:extLst>
  </p:cSld>
  <p:clrMapOvr>
    <a:masterClrMapping/>
  </p:clrMapOvr>
  <p:transition spd="slow">
    <p:random/>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49_Yalnızca Başlı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EA5D4CE-6E0D-4F51-997C-FC5669AFC893}" type="datetimeFigureOut">
              <a:rPr lang="tr-TR" smtClean="0"/>
              <a:pPr/>
              <a:t>22.03.2023</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78BB85D9-DF55-4B63-8EB5-1F1B65D59BD9}" type="slidenum">
              <a:rPr lang="tr-TR" smtClean="0"/>
              <a:pPr/>
              <a:t>‹#›</a:t>
            </a:fld>
            <a:endParaRPr lang="tr-TR"/>
          </a:p>
        </p:txBody>
      </p:sp>
    </p:spTree>
    <p:extLst>
      <p:ext uri="{BB962C8B-B14F-4D97-AF65-F5344CB8AC3E}">
        <p14:creationId xmlns:p14="http://schemas.microsoft.com/office/powerpoint/2010/main" val="1036202281"/>
      </p:ext>
    </p:extLst>
  </p:cSld>
  <p:clrMapOvr>
    <a:masterClrMapping/>
  </p:clrMapOvr>
  <p:transition spd="slow">
    <p:random/>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4755A308-333F-45E9-865B-1455CEB7AD92}" type="datetimeFigureOut">
              <a:rPr lang="tr-TR" smtClean="0"/>
              <a:t>22.03.2023</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1FC7354C-D52C-4DD3-BA52-F6648980A53F}" type="slidenum">
              <a:rPr lang="tr-TR" smtClean="0"/>
              <a:t>‹#›</a:t>
            </a:fld>
            <a:endParaRPr lang="tr-TR"/>
          </a:p>
        </p:txBody>
      </p:sp>
    </p:spTree>
    <p:extLst>
      <p:ext uri="{BB962C8B-B14F-4D97-AF65-F5344CB8AC3E}">
        <p14:creationId xmlns:p14="http://schemas.microsoft.com/office/powerpoint/2010/main" val="61272138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50_Yalnızca Başlı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EA5D4CE-6E0D-4F51-997C-FC5669AFC893}" type="datetimeFigureOut">
              <a:rPr lang="tr-TR" smtClean="0"/>
              <a:pPr/>
              <a:t>22.03.2023</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78BB85D9-DF55-4B63-8EB5-1F1B65D59BD9}" type="slidenum">
              <a:rPr lang="tr-TR" smtClean="0"/>
              <a:pPr/>
              <a:t>‹#›</a:t>
            </a:fld>
            <a:endParaRPr lang="tr-TR"/>
          </a:p>
        </p:txBody>
      </p:sp>
    </p:spTree>
    <p:extLst>
      <p:ext uri="{BB962C8B-B14F-4D97-AF65-F5344CB8AC3E}">
        <p14:creationId xmlns:p14="http://schemas.microsoft.com/office/powerpoint/2010/main" val="3256181459"/>
      </p:ext>
    </p:extLst>
  </p:cSld>
  <p:clrMapOvr>
    <a:masterClrMapping/>
  </p:clrMapOvr>
  <p:transition spd="slow">
    <p:random/>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51_Yalnızca Başlı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EA5D4CE-6E0D-4F51-997C-FC5669AFC893}" type="datetimeFigureOut">
              <a:rPr lang="tr-TR" smtClean="0"/>
              <a:pPr/>
              <a:t>22.03.2023</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78BB85D9-DF55-4B63-8EB5-1F1B65D59BD9}" type="slidenum">
              <a:rPr lang="tr-TR" smtClean="0"/>
              <a:pPr/>
              <a:t>‹#›</a:t>
            </a:fld>
            <a:endParaRPr lang="tr-TR"/>
          </a:p>
        </p:txBody>
      </p:sp>
    </p:spTree>
    <p:extLst>
      <p:ext uri="{BB962C8B-B14F-4D97-AF65-F5344CB8AC3E}">
        <p14:creationId xmlns:p14="http://schemas.microsoft.com/office/powerpoint/2010/main" val="149655813"/>
      </p:ext>
    </p:extLst>
  </p:cSld>
  <p:clrMapOvr>
    <a:masterClrMapping/>
  </p:clrMapOvr>
  <p:transition spd="slow">
    <p:random/>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52_Yalnızca Başlı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EA5D4CE-6E0D-4F51-997C-FC5669AFC893}" type="datetimeFigureOut">
              <a:rPr lang="tr-TR" smtClean="0"/>
              <a:pPr/>
              <a:t>22.03.2023</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78BB85D9-DF55-4B63-8EB5-1F1B65D59BD9}" type="slidenum">
              <a:rPr lang="tr-TR" smtClean="0"/>
              <a:pPr/>
              <a:t>‹#›</a:t>
            </a:fld>
            <a:endParaRPr lang="tr-TR"/>
          </a:p>
        </p:txBody>
      </p:sp>
    </p:spTree>
    <p:extLst>
      <p:ext uri="{BB962C8B-B14F-4D97-AF65-F5344CB8AC3E}">
        <p14:creationId xmlns:p14="http://schemas.microsoft.com/office/powerpoint/2010/main" val="3745932827"/>
      </p:ext>
    </p:extLst>
  </p:cSld>
  <p:clrMapOvr>
    <a:masterClrMapping/>
  </p:clrMapOvr>
  <p:transition spd="slow">
    <p:random/>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53_Yalnızca Başlı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EA5D4CE-6E0D-4F51-997C-FC5669AFC893}" type="datetimeFigureOut">
              <a:rPr lang="tr-TR" smtClean="0"/>
              <a:pPr/>
              <a:t>22.03.2023</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78BB85D9-DF55-4B63-8EB5-1F1B65D59BD9}" type="slidenum">
              <a:rPr lang="tr-TR" smtClean="0"/>
              <a:pPr/>
              <a:t>‹#›</a:t>
            </a:fld>
            <a:endParaRPr lang="tr-TR"/>
          </a:p>
        </p:txBody>
      </p:sp>
    </p:spTree>
    <p:extLst>
      <p:ext uri="{BB962C8B-B14F-4D97-AF65-F5344CB8AC3E}">
        <p14:creationId xmlns:p14="http://schemas.microsoft.com/office/powerpoint/2010/main" val="1938361250"/>
      </p:ext>
    </p:extLst>
  </p:cSld>
  <p:clrMapOvr>
    <a:masterClrMapping/>
  </p:clrMapOvr>
  <p:transition spd="slow">
    <p:random/>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54_Yalnızca Başlı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EA5D4CE-6E0D-4F51-997C-FC5669AFC893}" type="datetimeFigureOut">
              <a:rPr lang="tr-TR" smtClean="0"/>
              <a:pPr/>
              <a:t>22.03.2023</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78BB85D9-DF55-4B63-8EB5-1F1B65D59BD9}" type="slidenum">
              <a:rPr lang="tr-TR" smtClean="0"/>
              <a:pPr/>
              <a:t>‹#›</a:t>
            </a:fld>
            <a:endParaRPr lang="tr-TR"/>
          </a:p>
        </p:txBody>
      </p:sp>
    </p:spTree>
    <p:extLst>
      <p:ext uri="{BB962C8B-B14F-4D97-AF65-F5344CB8AC3E}">
        <p14:creationId xmlns:p14="http://schemas.microsoft.com/office/powerpoint/2010/main" val="3963171115"/>
      </p:ext>
    </p:extLst>
  </p:cSld>
  <p:clrMapOvr>
    <a:masterClrMapping/>
  </p:clrMapOvr>
  <p:transition spd="slow">
    <p:random/>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55_Yalnızca Başlı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EA5D4CE-6E0D-4F51-997C-FC5669AFC893}" type="datetimeFigureOut">
              <a:rPr lang="tr-TR" smtClean="0"/>
              <a:pPr/>
              <a:t>22.03.2023</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78BB85D9-DF55-4B63-8EB5-1F1B65D59BD9}" type="slidenum">
              <a:rPr lang="tr-TR" smtClean="0"/>
              <a:pPr/>
              <a:t>‹#›</a:t>
            </a:fld>
            <a:endParaRPr lang="tr-TR"/>
          </a:p>
        </p:txBody>
      </p:sp>
    </p:spTree>
    <p:extLst>
      <p:ext uri="{BB962C8B-B14F-4D97-AF65-F5344CB8AC3E}">
        <p14:creationId xmlns:p14="http://schemas.microsoft.com/office/powerpoint/2010/main" val="1169395262"/>
      </p:ext>
    </p:extLst>
  </p:cSld>
  <p:clrMapOvr>
    <a:masterClrMapping/>
  </p:clrMapOvr>
  <p:transition spd="slow">
    <p:random/>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56_Yalnızca Başlı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EA5D4CE-6E0D-4F51-997C-FC5669AFC893}" type="datetimeFigureOut">
              <a:rPr lang="tr-TR" smtClean="0"/>
              <a:pPr/>
              <a:t>22.03.2023</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78BB85D9-DF55-4B63-8EB5-1F1B65D59BD9}" type="slidenum">
              <a:rPr lang="tr-TR" smtClean="0"/>
              <a:pPr/>
              <a:t>‹#›</a:t>
            </a:fld>
            <a:endParaRPr lang="tr-TR"/>
          </a:p>
        </p:txBody>
      </p:sp>
    </p:spTree>
    <p:extLst>
      <p:ext uri="{BB962C8B-B14F-4D97-AF65-F5344CB8AC3E}">
        <p14:creationId xmlns:p14="http://schemas.microsoft.com/office/powerpoint/2010/main" val="2370101016"/>
      </p:ext>
    </p:extLst>
  </p:cSld>
  <p:clrMapOvr>
    <a:masterClrMapping/>
  </p:clrMapOvr>
  <p:transition spd="slow">
    <p:random/>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57_Yalnızca Başlı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EA5D4CE-6E0D-4F51-997C-FC5669AFC893}" type="datetimeFigureOut">
              <a:rPr lang="tr-TR" smtClean="0"/>
              <a:pPr/>
              <a:t>22.03.2023</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78BB85D9-DF55-4B63-8EB5-1F1B65D59BD9}" type="slidenum">
              <a:rPr lang="tr-TR" smtClean="0"/>
              <a:pPr/>
              <a:t>‹#›</a:t>
            </a:fld>
            <a:endParaRPr lang="tr-TR"/>
          </a:p>
        </p:txBody>
      </p:sp>
    </p:spTree>
    <p:extLst>
      <p:ext uri="{BB962C8B-B14F-4D97-AF65-F5344CB8AC3E}">
        <p14:creationId xmlns:p14="http://schemas.microsoft.com/office/powerpoint/2010/main" val="1608541026"/>
      </p:ext>
    </p:extLst>
  </p:cSld>
  <p:clrMapOvr>
    <a:masterClrMapping/>
  </p:clrMapOvr>
  <p:transition spd="slow">
    <p:random/>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58_Yalnızca Başlı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EA5D4CE-6E0D-4F51-997C-FC5669AFC893}" type="datetimeFigureOut">
              <a:rPr lang="tr-TR" smtClean="0"/>
              <a:pPr/>
              <a:t>22.03.2023</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78BB85D9-DF55-4B63-8EB5-1F1B65D59BD9}" type="slidenum">
              <a:rPr lang="tr-TR" smtClean="0"/>
              <a:pPr/>
              <a:t>‹#›</a:t>
            </a:fld>
            <a:endParaRPr lang="tr-TR"/>
          </a:p>
        </p:txBody>
      </p:sp>
    </p:spTree>
    <p:extLst>
      <p:ext uri="{BB962C8B-B14F-4D97-AF65-F5344CB8AC3E}">
        <p14:creationId xmlns:p14="http://schemas.microsoft.com/office/powerpoint/2010/main" val="2468573365"/>
      </p:ext>
    </p:extLst>
  </p:cSld>
  <p:clrMapOvr>
    <a:masterClrMapping/>
  </p:clrMapOvr>
  <p:transition spd="slow">
    <p:random/>
  </p:transition>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59_Yalnızca Başlı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EA5D4CE-6E0D-4F51-997C-FC5669AFC893}" type="datetimeFigureOut">
              <a:rPr lang="tr-TR" smtClean="0"/>
              <a:pPr/>
              <a:t>22.03.2023</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78BB85D9-DF55-4B63-8EB5-1F1B65D59BD9}" type="slidenum">
              <a:rPr lang="tr-TR" smtClean="0"/>
              <a:pPr/>
              <a:t>‹#›</a:t>
            </a:fld>
            <a:endParaRPr lang="tr-TR"/>
          </a:p>
        </p:txBody>
      </p:sp>
    </p:spTree>
    <p:extLst>
      <p:ext uri="{BB962C8B-B14F-4D97-AF65-F5344CB8AC3E}">
        <p14:creationId xmlns:p14="http://schemas.microsoft.com/office/powerpoint/2010/main" val="2172804003"/>
      </p:ext>
    </p:extLst>
  </p:cSld>
  <p:clrMapOvr>
    <a:masterClrMapping/>
  </p:clrMapOvr>
  <p:transition spd="slow">
    <p:random/>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4755A308-333F-45E9-865B-1455CEB7AD92}" type="datetimeFigureOut">
              <a:rPr lang="tr-TR" smtClean="0"/>
              <a:t>22.03.2023</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1FC7354C-D52C-4DD3-BA52-F6648980A53F}" type="slidenum">
              <a:rPr lang="tr-TR" smtClean="0"/>
              <a:t>‹#›</a:t>
            </a:fld>
            <a:endParaRPr lang="tr-TR"/>
          </a:p>
        </p:txBody>
      </p:sp>
    </p:spTree>
    <p:extLst>
      <p:ext uri="{BB962C8B-B14F-4D97-AF65-F5344CB8AC3E}">
        <p14:creationId xmlns:p14="http://schemas.microsoft.com/office/powerpoint/2010/main" val="255168701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60_Yalnızca Başlı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EA5D4CE-6E0D-4F51-997C-FC5669AFC893}" type="datetimeFigureOut">
              <a:rPr lang="tr-TR" smtClean="0"/>
              <a:pPr/>
              <a:t>22.03.2023</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78BB85D9-DF55-4B63-8EB5-1F1B65D59BD9}" type="slidenum">
              <a:rPr lang="tr-TR" smtClean="0"/>
              <a:pPr/>
              <a:t>‹#›</a:t>
            </a:fld>
            <a:endParaRPr lang="tr-TR"/>
          </a:p>
        </p:txBody>
      </p:sp>
    </p:spTree>
    <p:extLst>
      <p:ext uri="{BB962C8B-B14F-4D97-AF65-F5344CB8AC3E}">
        <p14:creationId xmlns:p14="http://schemas.microsoft.com/office/powerpoint/2010/main" val="3481778363"/>
      </p:ext>
    </p:extLst>
  </p:cSld>
  <p:clrMapOvr>
    <a:masterClrMapping/>
  </p:clrMapOvr>
  <p:transition spd="slow">
    <p:random/>
  </p:transition>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61_Yalnızca Başlı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EA5D4CE-6E0D-4F51-997C-FC5669AFC893}" type="datetimeFigureOut">
              <a:rPr lang="tr-TR" smtClean="0"/>
              <a:pPr/>
              <a:t>22.03.2023</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78BB85D9-DF55-4B63-8EB5-1F1B65D59BD9}" type="slidenum">
              <a:rPr lang="tr-TR" smtClean="0"/>
              <a:pPr/>
              <a:t>‹#›</a:t>
            </a:fld>
            <a:endParaRPr lang="tr-TR"/>
          </a:p>
        </p:txBody>
      </p:sp>
    </p:spTree>
    <p:extLst>
      <p:ext uri="{BB962C8B-B14F-4D97-AF65-F5344CB8AC3E}">
        <p14:creationId xmlns:p14="http://schemas.microsoft.com/office/powerpoint/2010/main" val="1101490639"/>
      </p:ext>
    </p:extLst>
  </p:cSld>
  <p:clrMapOvr>
    <a:masterClrMapping/>
  </p:clrMapOvr>
  <p:transition spd="slow">
    <p:random/>
  </p:transition>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62_Yalnızca Başlı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EA5D4CE-6E0D-4F51-997C-FC5669AFC893}" type="datetimeFigureOut">
              <a:rPr lang="tr-TR" smtClean="0"/>
              <a:pPr/>
              <a:t>22.03.2023</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78BB85D9-DF55-4B63-8EB5-1F1B65D59BD9}" type="slidenum">
              <a:rPr lang="tr-TR" smtClean="0"/>
              <a:pPr/>
              <a:t>‹#›</a:t>
            </a:fld>
            <a:endParaRPr lang="tr-TR"/>
          </a:p>
        </p:txBody>
      </p:sp>
    </p:spTree>
    <p:extLst>
      <p:ext uri="{BB962C8B-B14F-4D97-AF65-F5344CB8AC3E}">
        <p14:creationId xmlns:p14="http://schemas.microsoft.com/office/powerpoint/2010/main" val="486472471"/>
      </p:ext>
    </p:extLst>
  </p:cSld>
  <p:clrMapOvr>
    <a:masterClrMapping/>
  </p:clrMapOvr>
  <p:transition spd="slow">
    <p:random/>
  </p:transition>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63_Yalnızca Başlı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EA5D4CE-6E0D-4F51-997C-FC5669AFC893}" type="datetimeFigureOut">
              <a:rPr lang="tr-TR" smtClean="0"/>
              <a:pPr/>
              <a:t>22.03.2023</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78BB85D9-DF55-4B63-8EB5-1F1B65D59BD9}" type="slidenum">
              <a:rPr lang="tr-TR" smtClean="0"/>
              <a:pPr/>
              <a:t>‹#›</a:t>
            </a:fld>
            <a:endParaRPr lang="tr-TR"/>
          </a:p>
        </p:txBody>
      </p:sp>
    </p:spTree>
    <p:extLst>
      <p:ext uri="{BB962C8B-B14F-4D97-AF65-F5344CB8AC3E}">
        <p14:creationId xmlns:p14="http://schemas.microsoft.com/office/powerpoint/2010/main" val="1811043792"/>
      </p:ext>
    </p:extLst>
  </p:cSld>
  <p:clrMapOvr>
    <a:masterClrMapping/>
  </p:clrMapOvr>
  <p:transition spd="slow">
    <p:random/>
  </p:transition>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64_Yalnızca Başlı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EA5D4CE-6E0D-4F51-997C-FC5669AFC893}" type="datetimeFigureOut">
              <a:rPr lang="tr-TR" smtClean="0"/>
              <a:pPr/>
              <a:t>22.03.2023</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78BB85D9-DF55-4B63-8EB5-1F1B65D59BD9}" type="slidenum">
              <a:rPr lang="tr-TR" smtClean="0"/>
              <a:pPr/>
              <a:t>‹#›</a:t>
            </a:fld>
            <a:endParaRPr lang="tr-TR"/>
          </a:p>
        </p:txBody>
      </p:sp>
    </p:spTree>
    <p:extLst>
      <p:ext uri="{BB962C8B-B14F-4D97-AF65-F5344CB8AC3E}">
        <p14:creationId xmlns:p14="http://schemas.microsoft.com/office/powerpoint/2010/main" val="2996041207"/>
      </p:ext>
    </p:extLst>
  </p:cSld>
  <p:clrMapOvr>
    <a:masterClrMapping/>
  </p:clrMapOvr>
  <p:transition spd="slow">
    <p:random/>
  </p:transition>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65_Yalnızca Başlı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EA5D4CE-6E0D-4F51-997C-FC5669AFC893}" type="datetimeFigureOut">
              <a:rPr lang="tr-TR" smtClean="0"/>
              <a:pPr/>
              <a:t>22.03.2023</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78BB85D9-DF55-4B63-8EB5-1F1B65D59BD9}" type="slidenum">
              <a:rPr lang="tr-TR" smtClean="0"/>
              <a:pPr/>
              <a:t>‹#›</a:t>
            </a:fld>
            <a:endParaRPr lang="tr-TR"/>
          </a:p>
        </p:txBody>
      </p:sp>
    </p:spTree>
    <p:extLst>
      <p:ext uri="{BB962C8B-B14F-4D97-AF65-F5344CB8AC3E}">
        <p14:creationId xmlns:p14="http://schemas.microsoft.com/office/powerpoint/2010/main" val="1112357252"/>
      </p:ext>
    </p:extLst>
  </p:cSld>
  <p:clrMapOvr>
    <a:masterClrMapping/>
  </p:clrMapOvr>
  <p:transition spd="slow">
    <p:random/>
  </p:transition>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66_Yalnızca Başlı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EA5D4CE-6E0D-4F51-997C-FC5669AFC893}" type="datetimeFigureOut">
              <a:rPr lang="tr-TR" smtClean="0"/>
              <a:pPr/>
              <a:t>22.03.2023</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78BB85D9-DF55-4B63-8EB5-1F1B65D59BD9}" type="slidenum">
              <a:rPr lang="tr-TR" smtClean="0"/>
              <a:pPr/>
              <a:t>‹#›</a:t>
            </a:fld>
            <a:endParaRPr lang="tr-TR"/>
          </a:p>
        </p:txBody>
      </p:sp>
    </p:spTree>
    <p:extLst>
      <p:ext uri="{BB962C8B-B14F-4D97-AF65-F5344CB8AC3E}">
        <p14:creationId xmlns:p14="http://schemas.microsoft.com/office/powerpoint/2010/main" val="2707341999"/>
      </p:ext>
    </p:extLst>
  </p:cSld>
  <p:clrMapOvr>
    <a:masterClrMapping/>
  </p:clrMapOvr>
  <p:transition spd="slow">
    <p:random/>
  </p:transition>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67_Yalnızca Başlı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EA5D4CE-6E0D-4F51-997C-FC5669AFC893}" type="datetimeFigureOut">
              <a:rPr lang="tr-TR" smtClean="0"/>
              <a:pPr/>
              <a:t>22.03.2023</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78BB85D9-DF55-4B63-8EB5-1F1B65D59BD9}" type="slidenum">
              <a:rPr lang="tr-TR" smtClean="0"/>
              <a:pPr/>
              <a:t>‹#›</a:t>
            </a:fld>
            <a:endParaRPr lang="tr-TR"/>
          </a:p>
        </p:txBody>
      </p:sp>
    </p:spTree>
    <p:extLst>
      <p:ext uri="{BB962C8B-B14F-4D97-AF65-F5344CB8AC3E}">
        <p14:creationId xmlns:p14="http://schemas.microsoft.com/office/powerpoint/2010/main" val="3360403555"/>
      </p:ext>
    </p:extLst>
  </p:cSld>
  <p:clrMapOvr>
    <a:masterClrMapping/>
  </p:clrMapOvr>
  <p:transition spd="slow">
    <p:random/>
  </p:transition>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68_Yalnızca Başlı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EA5D4CE-6E0D-4F51-997C-FC5669AFC893}" type="datetimeFigureOut">
              <a:rPr lang="tr-TR" smtClean="0"/>
              <a:pPr/>
              <a:t>22.03.2023</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78BB85D9-DF55-4B63-8EB5-1F1B65D59BD9}" type="slidenum">
              <a:rPr lang="tr-TR" smtClean="0"/>
              <a:pPr/>
              <a:t>‹#›</a:t>
            </a:fld>
            <a:endParaRPr lang="tr-TR"/>
          </a:p>
        </p:txBody>
      </p:sp>
    </p:spTree>
    <p:extLst>
      <p:ext uri="{BB962C8B-B14F-4D97-AF65-F5344CB8AC3E}">
        <p14:creationId xmlns:p14="http://schemas.microsoft.com/office/powerpoint/2010/main" val="3638241656"/>
      </p:ext>
    </p:extLst>
  </p:cSld>
  <p:clrMapOvr>
    <a:masterClrMapping/>
  </p:clrMapOvr>
  <p:transition spd="slow">
    <p:random/>
  </p:transition>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69_Yalnızca Başlı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EA5D4CE-6E0D-4F51-997C-FC5669AFC893}" type="datetimeFigureOut">
              <a:rPr lang="tr-TR" smtClean="0"/>
              <a:pPr/>
              <a:t>22.03.2023</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78BB85D9-DF55-4B63-8EB5-1F1B65D59BD9}" type="slidenum">
              <a:rPr lang="tr-TR" smtClean="0"/>
              <a:pPr/>
              <a:t>‹#›</a:t>
            </a:fld>
            <a:endParaRPr lang="tr-TR"/>
          </a:p>
        </p:txBody>
      </p:sp>
    </p:spTree>
    <p:extLst>
      <p:ext uri="{BB962C8B-B14F-4D97-AF65-F5344CB8AC3E}">
        <p14:creationId xmlns:p14="http://schemas.microsoft.com/office/powerpoint/2010/main" val="1123416814"/>
      </p:ext>
    </p:extLst>
  </p:cSld>
  <p:clrMapOvr>
    <a:masterClrMapping/>
  </p:clrMapOvr>
  <p:transition spd="slow">
    <p:random/>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4755A308-333F-45E9-865B-1455CEB7AD92}" type="datetimeFigureOut">
              <a:rPr lang="tr-TR" smtClean="0"/>
              <a:t>22.03.2023</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1FC7354C-D52C-4DD3-BA52-F6648980A53F}" type="slidenum">
              <a:rPr lang="tr-TR" smtClean="0"/>
              <a:t>‹#›</a:t>
            </a:fld>
            <a:endParaRPr lang="tr-TR"/>
          </a:p>
        </p:txBody>
      </p:sp>
    </p:spTree>
    <p:extLst>
      <p:ext uri="{BB962C8B-B14F-4D97-AF65-F5344CB8AC3E}">
        <p14:creationId xmlns:p14="http://schemas.microsoft.com/office/powerpoint/2010/main" val="3642321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70_Yalnızca Başlı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EA5D4CE-6E0D-4F51-997C-FC5669AFC893}" type="datetimeFigureOut">
              <a:rPr lang="tr-TR" smtClean="0"/>
              <a:pPr/>
              <a:t>22.03.2023</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78BB85D9-DF55-4B63-8EB5-1F1B65D59BD9}" type="slidenum">
              <a:rPr lang="tr-TR" smtClean="0"/>
              <a:pPr/>
              <a:t>‹#›</a:t>
            </a:fld>
            <a:endParaRPr lang="tr-TR"/>
          </a:p>
        </p:txBody>
      </p:sp>
    </p:spTree>
    <p:extLst>
      <p:ext uri="{BB962C8B-B14F-4D97-AF65-F5344CB8AC3E}">
        <p14:creationId xmlns:p14="http://schemas.microsoft.com/office/powerpoint/2010/main" val="3180260905"/>
      </p:ext>
    </p:extLst>
  </p:cSld>
  <p:clrMapOvr>
    <a:masterClrMapping/>
  </p:clrMapOvr>
  <p:transition spd="slow">
    <p:random/>
  </p:transition>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71_Yalnızca Başlı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EA5D4CE-6E0D-4F51-997C-FC5669AFC893}" type="datetimeFigureOut">
              <a:rPr lang="tr-TR" smtClean="0"/>
              <a:pPr/>
              <a:t>22.03.2023</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78BB85D9-DF55-4B63-8EB5-1F1B65D59BD9}" type="slidenum">
              <a:rPr lang="tr-TR" smtClean="0"/>
              <a:pPr/>
              <a:t>‹#›</a:t>
            </a:fld>
            <a:endParaRPr lang="tr-TR"/>
          </a:p>
        </p:txBody>
      </p:sp>
    </p:spTree>
    <p:extLst>
      <p:ext uri="{BB962C8B-B14F-4D97-AF65-F5344CB8AC3E}">
        <p14:creationId xmlns:p14="http://schemas.microsoft.com/office/powerpoint/2010/main" val="4283771378"/>
      </p:ext>
    </p:extLst>
  </p:cSld>
  <p:clrMapOvr>
    <a:masterClrMapping/>
  </p:clrMapOvr>
  <p:transition spd="slow">
    <p:random/>
  </p:transition>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72_Yalnızca Başlı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EA5D4CE-6E0D-4F51-997C-FC5669AFC893}" type="datetimeFigureOut">
              <a:rPr lang="tr-TR" smtClean="0"/>
              <a:pPr/>
              <a:t>22.03.2023</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78BB85D9-DF55-4B63-8EB5-1F1B65D59BD9}" type="slidenum">
              <a:rPr lang="tr-TR" smtClean="0"/>
              <a:pPr/>
              <a:t>‹#›</a:t>
            </a:fld>
            <a:endParaRPr lang="tr-TR"/>
          </a:p>
        </p:txBody>
      </p:sp>
    </p:spTree>
    <p:extLst>
      <p:ext uri="{BB962C8B-B14F-4D97-AF65-F5344CB8AC3E}">
        <p14:creationId xmlns:p14="http://schemas.microsoft.com/office/powerpoint/2010/main" val="368697815"/>
      </p:ext>
    </p:extLst>
  </p:cSld>
  <p:clrMapOvr>
    <a:masterClrMapping/>
  </p:clrMapOvr>
  <p:transition spd="slow">
    <p:random/>
  </p:transition>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73_Yalnızca Başlı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EA5D4CE-6E0D-4F51-997C-FC5669AFC893}" type="datetimeFigureOut">
              <a:rPr lang="tr-TR" smtClean="0"/>
              <a:pPr/>
              <a:t>22.03.2023</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78BB85D9-DF55-4B63-8EB5-1F1B65D59BD9}" type="slidenum">
              <a:rPr lang="tr-TR" smtClean="0"/>
              <a:pPr/>
              <a:t>‹#›</a:t>
            </a:fld>
            <a:endParaRPr lang="tr-TR"/>
          </a:p>
        </p:txBody>
      </p:sp>
    </p:spTree>
    <p:extLst>
      <p:ext uri="{BB962C8B-B14F-4D97-AF65-F5344CB8AC3E}">
        <p14:creationId xmlns:p14="http://schemas.microsoft.com/office/powerpoint/2010/main" val="3694476712"/>
      </p:ext>
    </p:extLst>
  </p:cSld>
  <p:clrMapOvr>
    <a:masterClrMapping/>
  </p:clrMapOvr>
  <p:transition spd="slow">
    <p:random/>
  </p:transition>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74_Yalnızca Başlı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EA5D4CE-6E0D-4F51-997C-FC5669AFC893}" type="datetimeFigureOut">
              <a:rPr lang="tr-TR" smtClean="0"/>
              <a:pPr/>
              <a:t>22.03.2023</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78BB85D9-DF55-4B63-8EB5-1F1B65D59BD9}" type="slidenum">
              <a:rPr lang="tr-TR" smtClean="0"/>
              <a:pPr/>
              <a:t>‹#›</a:t>
            </a:fld>
            <a:endParaRPr lang="tr-TR"/>
          </a:p>
        </p:txBody>
      </p:sp>
    </p:spTree>
    <p:extLst>
      <p:ext uri="{BB962C8B-B14F-4D97-AF65-F5344CB8AC3E}">
        <p14:creationId xmlns:p14="http://schemas.microsoft.com/office/powerpoint/2010/main" val="3304142393"/>
      </p:ext>
    </p:extLst>
  </p:cSld>
  <p:clrMapOvr>
    <a:masterClrMapping/>
  </p:clrMapOvr>
  <p:transition spd="slow">
    <p:random/>
  </p:transition>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75_Yalnızca Başlı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EA5D4CE-6E0D-4F51-997C-FC5669AFC893}" type="datetimeFigureOut">
              <a:rPr lang="tr-TR" smtClean="0"/>
              <a:pPr/>
              <a:t>22.03.2023</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78BB85D9-DF55-4B63-8EB5-1F1B65D59BD9}" type="slidenum">
              <a:rPr lang="tr-TR" smtClean="0"/>
              <a:pPr/>
              <a:t>‹#›</a:t>
            </a:fld>
            <a:endParaRPr lang="tr-TR"/>
          </a:p>
        </p:txBody>
      </p:sp>
    </p:spTree>
    <p:extLst>
      <p:ext uri="{BB962C8B-B14F-4D97-AF65-F5344CB8AC3E}">
        <p14:creationId xmlns:p14="http://schemas.microsoft.com/office/powerpoint/2010/main" val="3545334476"/>
      </p:ext>
    </p:extLst>
  </p:cSld>
  <p:clrMapOvr>
    <a:masterClrMapping/>
  </p:clrMapOvr>
  <p:transition spd="slow">
    <p:random/>
  </p:transition>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76_Yalnızca Başlı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EA5D4CE-6E0D-4F51-997C-FC5669AFC893}" type="datetimeFigureOut">
              <a:rPr lang="tr-TR" smtClean="0"/>
              <a:pPr/>
              <a:t>22.03.2023</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78BB85D9-DF55-4B63-8EB5-1F1B65D59BD9}" type="slidenum">
              <a:rPr lang="tr-TR" smtClean="0"/>
              <a:pPr/>
              <a:t>‹#›</a:t>
            </a:fld>
            <a:endParaRPr lang="tr-TR"/>
          </a:p>
        </p:txBody>
      </p:sp>
    </p:spTree>
    <p:extLst>
      <p:ext uri="{BB962C8B-B14F-4D97-AF65-F5344CB8AC3E}">
        <p14:creationId xmlns:p14="http://schemas.microsoft.com/office/powerpoint/2010/main" val="2231132315"/>
      </p:ext>
    </p:extLst>
  </p:cSld>
  <p:clrMapOvr>
    <a:masterClrMapping/>
  </p:clrMapOvr>
  <p:transition spd="slow">
    <p:random/>
  </p:transition>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77_Yalnızca Başlı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EA5D4CE-6E0D-4F51-997C-FC5669AFC893}" type="datetimeFigureOut">
              <a:rPr lang="tr-TR" smtClean="0"/>
              <a:pPr/>
              <a:t>22.03.2023</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78BB85D9-DF55-4B63-8EB5-1F1B65D59BD9}" type="slidenum">
              <a:rPr lang="tr-TR" smtClean="0"/>
              <a:pPr/>
              <a:t>‹#›</a:t>
            </a:fld>
            <a:endParaRPr lang="tr-TR"/>
          </a:p>
        </p:txBody>
      </p:sp>
    </p:spTree>
    <p:extLst>
      <p:ext uri="{BB962C8B-B14F-4D97-AF65-F5344CB8AC3E}">
        <p14:creationId xmlns:p14="http://schemas.microsoft.com/office/powerpoint/2010/main" val="2394106767"/>
      </p:ext>
    </p:extLst>
  </p:cSld>
  <p:clrMapOvr>
    <a:masterClrMapping/>
  </p:clrMapOvr>
  <p:transition spd="slow">
    <p:random/>
  </p:transition>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78_Yalnızca Başlı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EA5D4CE-6E0D-4F51-997C-FC5669AFC893}" type="datetimeFigureOut">
              <a:rPr lang="tr-TR" smtClean="0"/>
              <a:pPr/>
              <a:t>22.03.2023</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78BB85D9-DF55-4B63-8EB5-1F1B65D59BD9}" type="slidenum">
              <a:rPr lang="tr-TR" smtClean="0"/>
              <a:pPr/>
              <a:t>‹#›</a:t>
            </a:fld>
            <a:endParaRPr lang="tr-TR"/>
          </a:p>
        </p:txBody>
      </p:sp>
    </p:spTree>
    <p:extLst>
      <p:ext uri="{BB962C8B-B14F-4D97-AF65-F5344CB8AC3E}">
        <p14:creationId xmlns:p14="http://schemas.microsoft.com/office/powerpoint/2010/main" val="1131161238"/>
      </p:ext>
    </p:extLst>
  </p:cSld>
  <p:clrMapOvr>
    <a:masterClrMapping/>
  </p:clrMapOvr>
  <p:transition spd="slow">
    <p:random/>
  </p:transition>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79_Yalnızca Başlı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EA5D4CE-6E0D-4F51-997C-FC5669AFC893}" type="datetimeFigureOut">
              <a:rPr lang="tr-TR" smtClean="0"/>
              <a:pPr/>
              <a:t>22.03.2023</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78BB85D9-DF55-4B63-8EB5-1F1B65D59BD9}" type="slidenum">
              <a:rPr lang="tr-TR" smtClean="0"/>
              <a:pPr/>
              <a:t>‹#›</a:t>
            </a:fld>
            <a:endParaRPr lang="tr-TR"/>
          </a:p>
        </p:txBody>
      </p:sp>
    </p:spTree>
    <p:extLst>
      <p:ext uri="{BB962C8B-B14F-4D97-AF65-F5344CB8AC3E}">
        <p14:creationId xmlns:p14="http://schemas.microsoft.com/office/powerpoint/2010/main" val="417057458"/>
      </p:ext>
    </p:extLst>
  </p:cSld>
  <p:clrMapOvr>
    <a:masterClrMapping/>
  </p:clrMapOvr>
  <p:transition spd="slow">
    <p:random/>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4755A308-333F-45E9-865B-1455CEB7AD92}" type="datetimeFigureOut">
              <a:rPr lang="tr-TR" smtClean="0"/>
              <a:t>22.03.2023</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1FC7354C-D52C-4DD3-BA52-F6648980A53F}" type="slidenum">
              <a:rPr lang="tr-TR" smtClean="0"/>
              <a:t>‹#›</a:t>
            </a:fld>
            <a:endParaRPr lang="tr-TR"/>
          </a:p>
        </p:txBody>
      </p:sp>
    </p:spTree>
    <p:extLst>
      <p:ext uri="{BB962C8B-B14F-4D97-AF65-F5344CB8AC3E}">
        <p14:creationId xmlns:p14="http://schemas.microsoft.com/office/powerpoint/2010/main" val="50441215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80_Yalnızca Başlı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EA5D4CE-6E0D-4F51-997C-FC5669AFC893}" type="datetimeFigureOut">
              <a:rPr lang="tr-TR" smtClean="0"/>
              <a:pPr/>
              <a:t>22.03.2023</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78BB85D9-DF55-4B63-8EB5-1F1B65D59BD9}" type="slidenum">
              <a:rPr lang="tr-TR" smtClean="0"/>
              <a:pPr/>
              <a:t>‹#›</a:t>
            </a:fld>
            <a:endParaRPr lang="tr-TR"/>
          </a:p>
        </p:txBody>
      </p:sp>
    </p:spTree>
    <p:extLst>
      <p:ext uri="{BB962C8B-B14F-4D97-AF65-F5344CB8AC3E}">
        <p14:creationId xmlns:p14="http://schemas.microsoft.com/office/powerpoint/2010/main" val="1366584161"/>
      </p:ext>
    </p:extLst>
  </p:cSld>
  <p:clrMapOvr>
    <a:masterClrMapping/>
  </p:clrMapOvr>
  <p:transition spd="slow">
    <p:random/>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Layout" Target="../slideLayouts/slideLayout84.xml"/><Relationship Id="rId89" Type="http://schemas.openxmlformats.org/officeDocument/2006/relationships/slideLayout" Target="../slideLayouts/slideLayout89.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5" Type="http://schemas.openxmlformats.org/officeDocument/2006/relationships/slideLayout" Target="../slideLayouts/slideLayout5.xml"/><Relationship Id="rId90" Type="http://schemas.openxmlformats.org/officeDocument/2006/relationships/slideLayout" Target="../slideLayouts/slideLayout90.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9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55A308-333F-45E9-865B-1455CEB7AD92}" type="datetimeFigureOut">
              <a:rPr lang="tr-TR" smtClean="0"/>
              <a:t>22.03.2023</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C7354C-D52C-4DD3-BA52-F6648980A53F}" type="slidenum">
              <a:rPr lang="tr-TR" smtClean="0"/>
              <a:t>‹#›</a:t>
            </a:fld>
            <a:endParaRPr lang="tr-TR"/>
          </a:p>
        </p:txBody>
      </p:sp>
    </p:spTree>
    <p:extLst>
      <p:ext uri="{BB962C8B-B14F-4D97-AF65-F5344CB8AC3E}">
        <p14:creationId xmlns:p14="http://schemas.microsoft.com/office/powerpoint/2010/main" val="20416335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 id="2147483671" r:id="rId21"/>
    <p:sldLayoutId id="2147483672" r:id="rId22"/>
    <p:sldLayoutId id="2147483673" r:id="rId23"/>
    <p:sldLayoutId id="2147483674" r:id="rId24"/>
    <p:sldLayoutId id="2147483675" r:id="rId25"/>
    <p:sldLayoutId id="2147483676" r:id="rId26"/>
    <p:sldLayoutId id="2147483677" r:id="rId27"/>
    <p:sldLayoutId id="2147483678" r:id="rId28"/>
    <p:sldLayoutId id="2147483679" r:id="rId29"/>
    <p:sldLayoutId id="2147483680" r:id="rId30"/>
    <p:sldLayoutId id="2147483681" r:id="rId31"/>
    <p:sldLayoutId id="2147483682" r:id="rId32"/>
    <p:sldLayoutId id="2147483683" r:id="rId33"/>
    <p:sldLayoutId id="2147483684" r:id="rId34"/>
    <p:sldLayoutId id="2147483685" r:id="rId35"/>
    <p:sldLayoutId id="2147483686" r:id="rId36"/>
    <p:sldLayoutId id="2147483687" r:id="rId37"/>
    <p:sldLayoutId id="2147483688" r:id="rId38"/>
    <p:sldLayoutId id="2147483689" r:id="rId39"/>
    <p:sldLayoutId id="2147483690" r:id="rId40"/>
    <p:sldLayoutId id="2147483691" r:id="rId41"/>
    <p:sldLayoutId id="2147483692" r:id="rId42"/>
    <p:sldLayoutId id="2147483693" r:id="rId43"/>
    <p:sldLayoutId id="2147483694" r:id="rId44"/>
    <p:sldLayoutId id="2147483695" r:id="rId45"/>
    <p:sldLayoutId id="2147483696" r:id="rId46"/>
    <p:sldLayoutId id="2147483697" r:id="rId47"/>
    <p:sldLayoutId id="2147483698" r:id="rId48"/>
    <p:sldLayoutId id="2147483699" r:id="rId49"/>
    <p:sldLayoutId id="2147483700" r:id="rId50"/>
    <p:sldLayoutId id="2147483701" r:id="rId51"/>
    <p:sldLayoutId id="2147483702" r:id="rId52"/>
    <p:sldLayoutId id="2147483703" r:id="rId53"/>
    <p:sldLayoutId id="2147483704" r:id="rId54"/>
    <p:sldLayoutId id="2147483705" r:id="rId55"/>
    <p:sldLayoutId id="2147483706" r:id="rId56"/>
    <p:sldLayoutId id="2147483707" r:id="rId57"/>
    <p:sldLayoutId id="2147483708" r:id="rId58"/>
    <p:sldLayoutId id="2147483709" r:id="rId59"/>
    <p:sldLayoutId id="2147483710" r:id="rId60"/>
    <p:sldLayoutId id="2147483711" r:id="rId61"/>
    <p:sldLayoutId id="2147483712" r:id="rId62"/>
    <p:sldLayoutId id="2147483713" r:id="rId63"/>
    <p:sldLayoutId id="2147483714" r:id="rId64"/>
    <p:sldLayoutId id="2147483715" r:id="rId65"/>
    <p:sldLayoutId id="2147483716" r:id="rId66"/>
    <p:sldLayoutId id="2147483717" r:id="rId67"/>
    <p:sldLayoutId id="2147483718" r:id="rId68"/>
    <p:sldLayoutId id="2147483719" r:id="rId69"/>
    <p:sldLayoutId id="2147483720" r:id="rId70"/>
    <p:sldLayoutId id="2147483721" r:id="rId71"/>
    <p:sldLayoutId id="2147483722" r:id="rId72"/>
    <p:sldLayoutId id="2147483723" r:id="rId73"/>
    <p:sldLayoutId id="2147483724" r:id="rId74"/>
    <p:sldLayoutId id="2147483725" r:id="rId75"/>
    <p:sldLayoutId id="2147483726" r:id="rId76"/>
    <p:sldLayoutId id="2147483727" r:id="rId77"/>
    <p:sldLayoutId id="2147483728" r:id="rId78"/>
    <p:sldLayoutId id="2147483729" r:id="rId79"/>
    <p:sldLayoutId id="2147483730" r:id="rId80"/>
    <p:sldLayoutId id="2147483731" r:id="rId81"/>
    <p:sldLayoutId id="2147483732" r:id="rId82"/>
    <p:sldLayoutId id="2147483733" r:id="rId83"/>
    <p:sldLayoutId id="2147483734" r:id="rId84"/>
    <p:sldLayoutId id="2147483735" r:id="rId85"/>
    <p:sldLayoutId id="2147483736" r:id="rId86"/>
    <p:sldLayoutId id="2147483737" r:id="rId87"/>
    <p:sldLayoutId id="2147483738" r:id="rId88"/>
    <p:sldLayoutId id="2147483739" r:id="rId89"/>
    <p:sldLayoutId id="2147483740" r:id="rId9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88.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9.emf"/><Relationship Id="rId4" Type="http://schemas.openxmlformats.org/officeDocument/2006/relationships/oleObject" Target="../embeddings/oleObject2.bin"/></Relationships>
</file>

<file path=ppt/slides/_rels/slide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12.wmf"/><Relationship Id="rId5" Type="http://schemas.openxmlformats.org/officeDocument/2006/relationships/oleObject" Target="../embeddings/oleObject4.bin"/><Relationship Id="rId4" Type="http://schemas.openxmlformats.org/officeDocument/2006/relationships/image" Target="../media/image11.wmf"/></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14.wmf"/><Relationship Id="rId5" Type="http://schemas.openxmlformats.org/officeDocument/2006/relationships/oleObject" Target="../embeddings/oleObject6.bin"/><Relationship Id="rId4" Type="http://schemas.openxmlformats.org/officeDocument/2006/relationships/image" Target="../media/image13.w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8" Type="http://schemas.openxmlformats.org/officeDocument/2006/relationships/oleObject" Target="../embeddings/oleObject10.bin"/><Relationship Id="rId3" Type="http://schemas.openxmlformats.org/officeDocument/2006/relationships/oleObject" Target="../embeddings/oleObject7.bin"/><Relationship Id="rId7" Type="http://schemas.openxmlformats.org/officeDocument/2006/relationships/oleObject" Target="../embeddings/oleObject9.bin"/><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16.wmf"/><Relationship Id="rId5" Type="http://schemas.openxmlformats.org/officeDocument/2006/relationships/oleObject" Target="../embeddings/oleObject8.bin"/><Relationship Id="rId4" Type="http://schemas.openxmlformats.org/officeDocument/2006/relationships/image" Target="../media/image15.wmf"/></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7.xml"/><Relationship Id="rId1" Type="http://schemas.openxmlformats.org/officeDocument/2006/relationships/vmlDrawing" Target="../drawings/vmlDrawing6.vml"/><Relationship Id="rId4" Type="http://schemas.openxmlformats.org/officeDocument/2006/relationships/image" Target="../media/image17.w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7.xml"/><Relationship Id="rId1" Type="http://schemas.openxmlformats.org/officeDocument/2006/relationships/vmlDrawing" Target="../drawings/vmlDrawing7.vml"/><Relationship Id="rId4" Type="http://schemas.openxmlformats.org/officeDocument/2006/relationships/image" Target="../media/image18.wmf"/></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7.xml"/><Relationship Id="rId1" Type="http://schemas.openxmlformats.org/officeDocument/2006/relationships/vmlDrawing" Target="../drawings/vmlDrawing8.vml"/><Relationship Id="rId4" Type="http://schemas.openxmlformats.org/officeDocument/2006/relationships/image" Target="../media/image19.w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7.xml"/><Relationship Id="rId1" Type="http://schemas.openxmlformats.org/officeDocument/2006/relationships/vmlDrawing" Target="../drawings/vmlDrawing9.vml"/><Relationship Id="rId4" Type="http://schemas.openxmlformats.org/officeDocument/2006/relationships/image" Target="../media/image20.wmf"/></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7.xml"/><Relationship Id="rId1" Type="http://schemas.openxmlformats.org/officeDocument/2006/relationships/vmlDrawing" Target="../drawings/vmlDrawing10.vml"/><Relationship Id="rId4" Type="http://schemas.openxmlformats.org/officeDocument/2006/relationships/image" Target="../media/image21.wmf"/></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7.xml"/><Relationship Id="rId1" Type="http://schemas.openxmlformats.org/officeDocument/2006/relationships/vmlDrawing" Target="../drawings/vmlDrawing11.vml"/><Relationship Id="rId4" Type="http://schemas.openxmlformats.org/officeDocument/2006/relationships/image" Target="../media/image21.wmf"/></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7.xml"/><Relationship Id="rId1" Type="http://schemas.openxmlformats.org/officeDocument/2006/relationships/vmlDrawing" Target="../drawings/vmlDrawing12.vml"/><Relationship Id="rId6" Type="http://schemas.openxmlformats.org/officeDocument/2006/relationships/image" Target="../media/image23.wmf"/><Relationship Id="rId5" Type="http://schemas.openxmlformats.org/officeDocument/2006/relationships/oleObject" Target="../embeddings/oleObject18.bin"/><Relationship Id="rId4" Type="http://schemas.openxmlformats.org/officeDocument/2006/relationships/image" Target="../media/image22.wmf"/></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7.xml"/><Relationship Id="rId1" Type="http://schemas.openxmlformats.org/officeDocument/2006/relationships/vmlDrawing" Target="../drawings/vmlDrawing13.vml"/><Relationship Id="rId6" Type="http://schemas.openxmlformats.org/officeDocument/2006/relationships/image" Target="../media/image25.wmf"/><Relationship Id="rId5" Type="http://schemas.openxmlformats.org/officeDocument/2006/relationships/oleObject" Target="../embeddings/oleObject20.bin"/><Relationship Id="rId4" Type="http://schemas.openxmlformats.org/officeDocument/2006/relationships/image" Target="../media/image24.wmf"/></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7.xml"/><Relationship Id="rId1" Type="http://schemas.openxmlformats.org/officeDocument/2006/relationships/vmlDrawing" Target="../drawings/vmlDrawing14.vml"/><Relationship Id="rId6" Type="http://schemas.openxmlformats.org/officeDocument/2006/relationships/image" Target="../media/image27.wmf"/><Relationship Id="rId5" Type="http://schemas.openxmlformats.org/officeDocument/2006/relationships/oleObject" Target="../embeddings/oleObject22.bin"/><Relationship Id="rId4" Type="http://schemas.openxmlformats.org/officeDocument/2006/relationships/image" Target="../media/image26.wmf"/></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7.xml"/><Relationship Id="rId1" Type="http://schemas.openxmlformats.org/officeDocument/2006/relationships/vmlDrawing" Target="../drawings/vmlDrawing15.vml"/><Relationship Id="rId4" Type="http://schemas.openxmlformats.org/officeDocument/2006/relationships/image" Target="../media/image28.wmf"/></Relationships>
</file>

<file path=ppt/slides/_rels/slide63.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7.xml"/><Relationship Id="rId1" Type="http://schemas.openxmlformats.org/officeDocument/2006/relationships/vmlDrawing" Target="../drawings/vmlDrawing16.vml"/><Relationship Id="rId4" Type="http://schemas.openxmlformats.org/officeDocument/2006/relationships/image" Target="../media/image29.wmf"/></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7.xml"/><Relationship Id="rId1" Type="http://schemas.openxmlformats.org/officeDocument/2006/relationships/vmlDrawing" Target="../drawings/vmlDrawing17.vml"/><Relationship Id="rId4" Type="http://schemas.openxmlformats.org/officeDocument/2006/relationships/image" Target="../media/image30.wmf"/></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7.xml"/><Relationship Id="rId1" Type="http://schemas.openxmlformats.org/officeDocument/2006/relationships/vmlDrawing" Target="../drawings/vmlDrawing18.vml"/><Relationship Id="rId4" Type="http://schemas.openxmlformats.org/officeDocument/2006/relationships/image" Target="../media/image31.wmf"/></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mlDrawing" Target="../drawings/vmlDrawing19.vml"/><Relationship Id="rId5" Type="http://schemas.openxmlformats.org/officeDocument/2006/relationships/image" Target="../media/image32.wmf"/><Relationship Id="rId4" Type="http://schemas.openxmlformats.org/officeDocument/2006/relationships/oleObject" Target="../embeddings/oleObject27.bin"/></Relationships>
</file>

<file path=ppt/slides/_rels/slide8.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7.xml"/><Relationship Id="rId1" Type="http://schemas.openxmlformats.org/officeDocument/2006/relationships/vmlDrawing" Target="../drawings/vmlDrawing20.vml"/><Relationship Id="rId4" Type="http://schemas.openxmlformats.org/officeDocument/2006/relationships/image" Target="../media/image35.wmf"/></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7.pn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audio" Target="../media/audio4.wav"/><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audio" Target="../media/audio4.wav"/><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1"/>
          <p:cNvSpPr txBox="1">
            <a:spLocks noChangeArrowheads="1"/>
          </p:cNvSpPr>
          <p:nvPr/>
        </p:nvSpPr>
        <p:spPr bwMode="auto">
          <a:xfrm>
            <a:off x="3124200" y="3089276"/>
            <a:ext cx="2755900" cy="366713"/>
          </a:xfrm>
          <a:prstGeom prst="rect">
            <a:avLst/>
          </a:prstGeom>
          <a:noFill/>
          <a:ln w="9525">
            <a:noFill/>
            <a:round/>
            <a:headEnd/>
            <a:tailEnd/>
          </a:ln>
        </p:spPr>
        <p:txBody>
          <a:bodyPr wrap="none" anchor="ctr"/>
          <a:lstStyle/>
          <a:p>
            <a:endParaRPr lang="tr-TR" sz="2400"/>
          </a:p>
        </p:txBody>
      </p:sp>
      <p:pic>
        <p:nvPicPr>
          <p:cNvPr id="34820" name="Picture 4"/>
          <p:cNvPicPr>
            <a:picLocks noChangeAspect="1" noChangeArrowheads="1"/>
          </p:cNvPicPr>
          <p:nvPr/>
        </p:nvPicPr>
        <p:blipFill>
          <a:blip r:embed="rId3" cstate="print"/>
          <a:srcRect/>
          <a:stretch>
            <a:fillRect/>
          </a:stretch>
        </p:blipFill>
        <p:spPr bwMode="auto">
          <a:xfrm>
            <a:off x="3190838" y="1348838"/>
            <a:ext cx="5378524" cy="1805170"/>
          </a:xfrm>
          <a:prstGeom prst="rect">
            <a:avLst/>
          </a:prstGeom>
          <a:noFill/>
          <a:ln w="9525">
            <a:noFill/>
            <a:round/>
            <a:headEnd/>
            <a:tailEnd/>
          </a:ln>
        </p:spPr>
      </p:pic>
      <p:sp>
        <p:nvSpPr>
          <p:cNvPr id="34821" name="Line 6"/>
          <p:cNvSpPr>
            <a:spLocks noChangeShapeType="1"/>
          </p:cNvSpPr>
          <p:nvPr/>
        </p:nvSpPr>
        <p:spPr bwMode="auto">
          <a:xfrm flipV="1">
            <a:off x="1524000" y="-1588"/>
            <a:ext cx="1588" cy="6861176"/>
          </a:xfrm>
          <a:prstGeom prst="line">
            <a:avLst/>
          </a:prstGeom>
          <a:noFill/>
          <a:ln w="9360">
            <a:solidFill>
              <a:srgbClr val="000000"/>
            </a:solidFill>
            <a:miter lim="800000"/>
            <a:headEnd/>
            <a:tailEnd/>
          </a:ln>
        </p:spPr>
        <p:txBody>
          <a:bodyPr/>
          <a:lstStyle/>
          <a:p>
            <a:endParaRPr lang="tr-TR"/>
          </a:p>
        </p:txBody>
      </p:sp>
      <p:sp>
        <p:nvSpPr>
          <p:cNvPr id="34822" name="Line 7"/>
          <p:cNvSpPr>
            <a:spLocks noChangeShapeType="1"/>
          </p:cNvSpPr>
          <p:nvPr/>
        </p:nvSpPr>
        <p:spPr bwMode="auto">
          <a:xfrm flipV="1">
            <a:off x="10668000" y="-1588"/>
            <a:ext cx="1588" cy="6861176"/>
          </a:xfrm>
          <a:prstGeom prst="line">
            <a:avLst/>
          </a:prstGeom>
          <a:noFill/>
          <a:ln w="9360">
            <a:solidFill>
              <a:srgbClr val="000000"/>
            </a:solidFill>
            <a:miter lim="800000"/>
            <a:headEnd/>
            <a:tailEnd/>
          </a:ln>
        </p:spPr>
        <p:txBody>
          <a:bodyPr/>
          <a:lstStyle/>
          <a:p>
            <a:endParaRPr lang="tr-TR"/>
          </a:p>
        </p:txBody>
      </p:sp>
      <p:sp>
        <p:nvSpPr>
          <p:cNvPr id="34823" name="Line 8"/>
          <p:cNvSpPr>
            <a:spLocks noChangeShapeType="1"/>
          </p:cNvSpPr>
          <p:nvPr/>
        </p:nvSpPr>
        <p:spPr bwMode="auto">
          <a:xfrm>
            <a:off x="1524000" y="0"/>
            <a:ext cx="9144000" cy="1588"/>
          </a:xfrm>
          <a:prstGeom prst="line">
            <a:avLst/>
          </a:prstGeom>
          <a:noFill/>
          <a:ln w="9360">
            <a:solidFill>
              <a:srgbClr val="000000"/>
            </a:solidFill>
            <a:miter lim="800000"/>
            <a:headEnd/>
            <a:tailEnd/>
          </a:ln>
        </p:spPr>
        <p:txBody>
          <a:bodyPr/>
          <a:lstStyle/>
          <a:p>
            <a:endParaRPr lang="tr-TR"/>
          </a:p>
        </p:txBody>
      </p:sp>
      <p:sp>
        <p:nvSpPr>
          <p:cNvPr id="34825" name="Rectangle 2"/>
          <p:cNvSpPr>
            <a:spLocks/>
          </p:cNvSpPr>
          <p:nvPr/>
        </p:nvSpPr>
        <p:spPr bwMode="auto">
          <a:xfrm>
            <a:off x="1738313" y="3645024"/>
            <a:ext cx="8774112" cy="1656184"/>
          </a:xfrm>
          <a:prstGeom prst="roundRect">
            <a:avLst>
              <a:gd name="adj" fmla="val 21667"/>
            </a:avLst>
          </a:prstGeom>
          <a:noFill/>
          <a:ln w="9525">
            <a:noFill/>
            <a:round/>
            <a:headEnd/>
            <a:tailEnd/>
          </a:ln>
        </p:spPr>
        <p:txBody>
          <a:bodyPr anchor="ctr"/>
          <a:lstStyle/>
          <a:p>
            <a:pPr algn="ctr">
              <a:lnSpc>
                <a:spcPct val="93000"/>
              </a:lnSpc>
              <a:buClr>
                <a:srgbClr val="000000"/>
              </a:buClr>
              <a:buSzPct val="100000"/>
              <a:buFont typeface="Times New Roman" pitchFamily="18" charset="0"/>
              <a:buNone/>
            </a:pPr>
            <a:r>
              <a:rPr lang="tr-TR" sz="3900" b="1" dirty="0">
                <a:latin typeface="Calibri" pitchFamily="34" charset="0"/>
              </a:rPr>
              <a:t>ISO 9001:2015</a:t>
            </a:r>
          </a:p>
          <a:p>
            <a:pPr algn="ctr">
              <a:lnSpc>
                <a:spcPct val="93000"/>
              </a:lnSpc>
              <a:buClr>
                <a:srgbClr val="000000"/>
              </a:buClr>
              <a:buSzPct val="100000"/>
              <a:buFont typeface="Times New Roman" pitchFamily="18" charset="0"/>
              <a:buNone/>
            </a:pPr>
            <a:r>
              <a:rPr lang="tr-TR" sz="3900" b="1" dirty="0">
                <a:latin typeface="Calibri" pitchFamily="34" charset="0"/>
              </a:rPr>
              <a:t> KALİTE YÖNETİM SİSTEMİ TEMEL </a:t>
            </a:r>
            <a:r>
              <a:rPr lang="tr-TR" sz="3900" b="1" dirty="0" smtClean="0">
                <a:latin typeface="Calibri" pitchFamily="34" charset="0"/>
              </a:rPr>
              <a:t>EĞİTİMİ</a:t>
            </a:r>
            <a:endParaRPr lang="tr-TR" sz="3900" b="1" dirty="0">
              <a:latin typeface="Calibri" pitchFamily="34" charset="0"/>
            </a:endParaRPr>
          </a:p>
        </p:txBody>
      </p:sp>
      <p:sp>
        <p:nvSpPr>
          <p:cNvPr id="34826" name="11 Slayt Numarası Yer Tutucusu"/>
          <p:cNvSpPr>
            <a:spLocks noGrp="1"/>
          </p:cNvSpPr>
          <p:nvPr>
            <p:ph type="sldNum" sz="quarter" idx="12"/>
          </p:nvPr>
        </p:nvSpPr>
        <p:spPr bwMode="auto">
          <a:noFill/>
          <a:ln>
            <a:miter lim="800000"/>
            <a:headEnd/>
            <a:tailEnd/>
          </a:ln>
        </p:spPr>
        <p:txBody>
          <a:bodyPr vert="horz" wrap="square" lIns="91440" tIns="45720" rIns="91440" bIns="45720" numCol="1" rtlCol="0" anchor="t" anchorCtr="0" compatLnSpc="1">
            <a:prstTxWarp prst="textNoShape">
              <a:avLst/>
            </a:prstTxWarp>
          </a:bodyPr>
          <a:lstStyle/>
          <a:p>
            <a:fld id="{74EDE791-0C51-4DF5-9869-4DE909690B1C}" type="slidenum">
              <a:rPr lang="tr-TR" smtClean="0"/>
              <a:pPr/>
              <a:t>1</a:t>
            </a:fld>
            <a:endParaRPr lang="tr-TR" smtClean="0"/>
          </a:p>
        </p:txBody>
      </p:sp>
      <p:pic>
        <p:nvPicPr>
          <p:cNvPr id="9" name="Resim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38313" y="116137"/>
            <a:ext cx="1452525" cy="1447683"/>
          </a:xfrm>
          <a:prstGeom prst="rect">
            <a:avLst/>
          </a:prstGeom>
        </p:spPr>
      </p:pic>
      <p:sp>
        <p:nvSpPr>
          <p:cNvPr id="3" name="Dikdörtgen 2"/>
          <p:cNvSpPr/>
          <p:nvPr/>
        </p:nvSpPr>
        <p:spPr>
          <a:xfrm>
            <a:off x="3190837" y="190623"/>
            <a:ext cx="7435925" cy="1107996"/>
          </a:xfrm>
          <a:prstGeom prst="rect">
            <a:avLst/>
          </a:prstGeom>
        </p:spPr>
        <p:txBody>
          <a:bodyPr wrap="square">
            <a:spAutoFit/>
          </a:bodyPr>
          <a:lstStyle/>
          <a:p>
            <a:endParaRPr lang="tr-TR" sz="2000" dirty="0">
              <a:solidFill>
                <a:srgbClr val="000000"/>
              </a:solidFill>
              <a:latin typeface="IOEXDY+Arial-BoldMT"/>
            </a:endParaRPr>
          </a:p>
          <a:p>
            <a:r>
              <a:rPr lang="tr-TR" sz="2000" dirty="0">
                <a:solidFill>
                  <a:srgbClr val="000000"/>
                </a:solidFill>
                <a:latin typeface="IOEXDY+Arial-BoldMT"/>
              </a:rPr>
              <a:t> </a:t>
            </a:r>
            <a:r>
              <a:rPr lang="tr-TR" sz="2800" b="1" dirty="0" smtClean="0">
                <a:solidFill>
                  <a:schemeClr val="accent1"/>
                </a:solidFill>
                <a:latin typeface="IOEXDY+Arial-BoldMT"/>
              </a:rPr>
              <a:t>KASTAMONU </a:t>
            </a:r>
            <a:r>
              <a:rPr lang="tr-TR" sz="2800" b="1" dirty="0">
                <a:solidFill>
                  <a:schemeClr val="accent1"/>
                </a:solidFill>
                <a:latin typeface="IOEXDY+Arial-BoldMT"/>
              </a:rPr>
              <a:t>MİLLİ EĞİTİM </a:t>
            </a:r>
            <a:r>
              <a:rPr lang="tr-TR" sz="2800" b="1" dirty="0" smtClean="0">
                <a:solidFill>
                  <a:schemeClr val="accent1"/>
                </a:solidFill>
                <a:latin typeface="IOEXDY+Arial-BoldMT"/>
              </a:rPr>
              <a:t>MÜDÜRLÜĞÜ</a:t>
            </a:r>
          </a:p>
          <a:p>
            <a:r>
              <a:rPr lang="tr-TR" b="1" i="1" dirty="0" smtClean="0">
                <a:solidFill>
                  <a:schemeClr val="accent1"/>
                </a:solidFill>
                <a:latin typeface="TPMLBC+Arial-BoldItalicMT"/>
              </a:rPr>
              <a:t>                  İŞYERİ </a:t>
            </a:r>
            <a:r>
              <a:rPr lang="tr-TR" b="1" i="1" dirty="0">
                <a:solidFill>
                  <a:schemeClr val="accent1"/>
                </a:solidFill>
                <a:latin typeface="TPMLBC+Arial-BoldItalicMT"/>
              </a:rPr>
              <a:t>SAĞLIK VE GÜVENLİK </a:t>
            </a:r>
            <a:r>
              <a:rPr lang="tr-TR" b="1" dirty="0" smtClean="0">
                <a:solidFill>
                  <a:schemeClr val="accent1"/>
                </a:solidFill>
                <a:latin typeface="IOEXDY+Arial-BoldMT"/>
              </a:rPr>
              <a:t>BİRİM</a:t>
            </a:r>
            <a:endParaRPr lang="tr-TR" sz="2400" dirty="0">
              <a:solidFill>
                <a:schemeClr val="accent1"/>
              </a:solidFill>
              <a:latin typeface="IOEXDY+Arial-BoldMT"/>
            </a:endParaRPr>
          </a:p>
        </p:txBody>
      </p:sp>
    </p:spTree>
    <p:extLst>
      <p:ext uri="{BB962C8B-B14F-4D97-AF65-F5344CB8AC3E}">
        <p14:creationId xmlns:p14="http://schemas.microsoft.com/office/powerpoint/2010/main" val="34678933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1786544" y="1463766"/>
            <a:ext cx="7162800" cy="793750"/>
          </a:xfrm>
          <a:prstGeom prst="rect">
            <a:avLst/>
          </a:prstGeom>
          <a:noFill/>
          <a:ln w="12700">
            <a:noFill/>
            <a:miter lim="800000"/>
            <a:headEnd type="none" w="sm" len="sm"/>
            <a:tailEnd type="none" w="sm" len="sm"/>
          </a:ln>
        </p:spPr>
        <p:txBody>
          <a:bodyPr>
            <a:spAutoFit/>
          </a:bodyPr>
          <a:lstStyle/>
          <a:p>
            <a:r>
              <a:rPr lang="tr-TR" sz="4600" b="1" dirty="0">
                <a:solidFill>
                  <a:srgbClr val="CC3300"/>
                </a:solidFill>
                <a:latin typeface="Calibri" pitchFamily="34" charset="0"/>
              </a:rPr>
              <a:t>İLK YAZILI STANDART</a:t>
            </a:r>
          </a:p>
        </p:txBody>
      </p:sp>
      <p:sp>
        <p:nvSpPr>
          <p:cNvPr id="3" name="Text Box 5"/>
          <p:cNvSpPr txBox="1">
            <a:spLocks noChangeArrowheads="1"/>
          </p:cNvSpPr>
          <p:nvPr/>
        </p:nvSpPr>
        <p:spPr bwMode="auto">
          <a:xfrm>
            <a:off x="1779963" y="2276872"/>
            <a:ext cx="8153400" cy="3970338"/>
          </a:xfrm>
          <a:prstGeom prst="rect">
            <a:avLst/>
          </a:prstGeom>
          <a:noFill/>
          <a:ln w="12700">
            <a:noFill/>
            <a:miter lim="800000"/>
            <a:headEnd type="none" w="sm" len="sm"/>
            <a:tailEnd type="none" w="sm" len="sm"/>
          </a:ln>
        </p:spPr>
        <p:txBody>
          <a:bodyPr>
            <a:spAutoFit/>
          </a:bodyPr>
          <a:lstStyle/>
          <a:p>
            <a:pPr algn="l"/>
            <a:r>
              <a:rPr lang="tr-TR" sz="3600" b="1" dirty="0">
                <a:latin typeface="Calibri" pitchFamily="34" charset="0"/>
              </a:rPr>
              <a:t>Türk Standartları Enstitüsü (TSE) tarafından bir kitapçık halinde tekrar basılan kanunnamede Sultan 2. Beyazıt tarafından bazı ürünlerin kalite, boyut ve ambalajı gibi konularda standartlarını tespit ettirmiş ve bu standartlara göre fiyatlandırma yaptırmıştır.</a:t>
            </a:r>
          </a:p>
        </p:txBody>
      </p:sp>
      <p:sp>
        <p:nvSpPr>
          <p:cNvPr id="45060" name="4 Slayt Numarası Yer Tutucusu"/>
          <p:cNvSpPr>
            <a:spLocks noGrp="1"/>
          </p:cNvSpPr>
          <p:nvPr>
            <p:ph type="sldNum" sz="quarter" idx="12"/>
          </p:nvPr>
        </p:nvSpPr>
        <p:spPr bwMode="auto">
          <a:noFill/>
          <a:ln>
            <a:miter lim="800000"/>
            <a:headEnd/>
            <a:tailEnd/>
          </a:ln>
        </p:spPr>
        <p:txBody>
          <a:bodyPr vert="horz" wrap="square" lIns="91440" tIns="45720" rIns="91440" bIns="45720" numCol="1" rtlCol="0" anchor="t" anchorCtr="0" compatLnSpc="1">
            <a:prstTxWarp prst="textNoShape">
              <a:avLst/>
            </a:prstTxWarp>
          </a:bodyPr>
          <a:lstStyle/>
          <a:p>
            <a:fld id="{41B0BCC6-E6AE-42FB-AE70-9C23822974C6}" type="slidenum">
              <a:rPr lang="tr-TR" smtClean="0"/>
              <a:pPr/>
              <a:t>10</a:t>
            </a:fld>
            <a:endParaRPr lang="tr-TR" smtClean="0"/>
          </a:p>
        </p:txBody>
      </p:sp>
    </p:spTree>
    <p:extLst>
      <p:ext uri="{BB962C8B-B14F-4D97-AF65-F5344CB8AC3E}">
        <p14:creationId xmlns:p14="http://schemas.microsoft.com/office/powerpoint/2010/main" val="28007305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808" name="Freeform 40" descr="© INSCALE GmbH, 26.05.2010&#10;http://www.presentationload.com/"/>
          <p:cNvSpPr>
            <a:spLocks/>
          </p:cNvSpPr>
          <p:nvPr/>
        </p:nvSpPr>
        <p:spPr bwMode="gray">
          <a:xfrm>
            <a:off x="5849036" y="1062261"/>
            <a:ext cx="4471987" cy="506412"/>
          </a:xfrm>
          <a:custGeom>
            <a:avLst/>
            <a:gdLst/>
            <a:ahLst/>
            <a:cxnLst>
              <a:cxn ang="0">
                <a:pos x="1384" y="114"/>
              </a:cxn>
              <a:cxn ang="0">
                <a:pos x="1362" y="114"/>
              </a:cxn>
              <a:cxn ang="0">
                <a:pos x="1339" y="91"/>
              </a:cxn>
              <a:cxn ang="0">
                <a:pos x="1339" y="23"/>
              </a:cxn>
              <a:cxn ang="0">
                <a:pos x="1316" y="0"/>
              </a:cxn>
              <a:cxn ang="0">
                <a:pos x="91" y="0"/>
              </a:cxn>
              <a:cxn ang="0">
                <a:pos x="69" y="23"/>
              </a:cxn>
              <a:cxn ang="0">
                <a:pos x="69" y="91"/>
              </a:cxn>
              <a:cxn ang="0">
                <a:pos x="46" y="114"/>
              </a:cxn>
              <a:cxn ang="0">
                <a:pos x="23" y="114"/>
              </a:cxn>
              <a:cxn ang="0">
                <a:pos x="0" y="137"/>
              </a:cxn>
              <a:cxn ang="0">
                <a:pos x="0" y="159"/>
              </a:cxn>
              <a:cxn ang="0">
                <a:pos x="1407" y="159"/>
              </a:cxn>
              <a:cxn ang="0">
                <a:pos x="1407" y="137"/>
              </a:cxn>
              <a:cxn ang="0">
                <a:pos x="1384" y="114"/>
              </a:cxn>
            </a:cxnLst>
            <a:rect l="0" t="0" r="r" b="b"/>
            <a:pathLst>
              <a:path w="1407" h="159">
                <a:moveTo>
                  <a:pt x="1384" y="114"/>
                </a:moveTo>
                <a:cubicBezTo>
                  <a:pt x="1362" y="114"/>
                  <a:pt x="1362" y="114"/>
                  <a:pt x="1362" y="114"/>
                </a:cubicBezTo>
                <a:cubicBezTo>
                  <a:pt x="1349" y="114"/>
                  <a:pt x="1339" y="104"/>
                  <a:pt x="1339" y="91"/>
                </a:cubicBezTo>
                <a:cubicBezTo>
                  <a:pt x="1339" y="23"/>
                  <a:pt x="1339" y="23"/>
                  <a:pt x="1339" y="23"/>
                </a:cubicBezTo>
                <a:cubicBezTo>
                  <a:pt x="1339" y="11"/>
                  <a:pt x="1329" y="0"/>
                  <a:pt x="1316" y="0"/>
                </a:cubicBezTo>
                <a:cubicBezTo>
                  <a:pt x="91" y="0"/>
                  <a:pt x="91" y="0"/>
                  <a:pt x="91" y="0"/>
                </a:cubicBezTo>
                <a:cubicBezTo>
                  <a:pt x="79" y="0"/>
                  <a:pt x="69" y="11"/>
                  <a:pt x="69" y="23"/>
                </a:cubicBezTo>
                <a:cubicBezTo>
                  <a:pt x="69" y="91"/>
                  <a:pt x="69" y="91"/>
                  <a:pt x="69" y="91"/>
                </a:cubicBezTo>
                <a:cubicBezTo>
                  <a:pt x="69" y="104"/>
                  <a:pt x="58" y="114"/>
                  <a:pt x="46" y="114"/>
                </a:cubicBezTo>
                <a:cubicBezTo>
                  <a:pt x="23" y="114"/>
                  <a:pt x="23" y="114"/>
                  <a:pt x="23" y="114"/>
                </a:cubicBezTo>
                <a:cubicBezTo>
                  <a:pt x="11" y="114"/>
                  <a:pt x="0" y="124"/>
                  <a:pt x="0" y="137"/>
                </a:cubicBezTo>
                <a:cubicBezTo>
                  <a:pt x="0" y="159"/>
                  <a:pt x="0" y="159"/>
                  <a:pt x="0" y="159"/>
                </a:cubicBezTo>
                <a:cubicBezTo>
                  <a:pt x="1407" y="159"/>
                  <a:pt x="1407" y="159"/>
                  <a:pt x="1407" y="159"/>
                </a:cubicBezTo>
                <a:cubicBezTo>
                  <a:pt x="1407" y="137"/>
                  <a:pt x="1407" y="137"/>
                  <a:pt x="1407" y="137"/>
                </a:cubicBezTo>
                <a:cubicBezTo>
                  <a:pt x="1407" y="124"/>
                  <a:pt x="1397" y="114"/>
                  <a:pt x="1384" y="114"/>
                </a:cubicBezTo>
                <a:close/>
              </a:path>
            </a:pathLst>
          </a:custGeom>
          <a:gradFill rotWithShape="1">
            <a:gsLst>
              <a:gs pos="0">
                <a:srgbClr val="DBDBDB"/>
              </a:gs>
              <a:gs pos="100000">
                <a:srgbClr val="DBDBDB">
                  <a:gamma/>
                  <a:tint val="16078"/>
                  <a:invGamma/>
                </a:srgbClr>
              </a:gs>
            </a:gsLst>
            <a:lin ang="5400000" scaled="1"/>
          </a:gradFill>
          <a:ln w="12700" cap="flat" cmpd="sng">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63500" h="25400"/>
          </a:sp3d>
        </p:spPr>
        <p:txBody>
          <a:bodyPr/>
          <a:lstStyle/>
          <a:p>
            <a:endParaRPr lang="de-DE"/>
          </a:p>
        </p:txBody>
      </p:sp>
      <p:sp>
        <p:nvSpPr>
          <p:cNvPr id="288807" name="Freeform 39" descr="© INSCALE GmbH, 26.05.2010&#10;http://www.presentationload.com/"/>
          <p:cNvSpPr>
            <a:spLocks/>
          </p:cNvSpPr>
          <p:nvPr/>
        </p:nvSpPr>
        <p:spPr bwMode="gray">
          <a:xfrm>
            <a:off x="1864628" y="1062261"/>
            <a:ext cx="4471988" cy="506412"/>
          </a:xfrm>
          <a:custGeom>
            <a:avLst/>
            <a:gdLst/>
            <a:ahLst/>
            <a:cxnLst>
              <a:cxn ang="0">
                <a:pos x="1384" y="114"/>
              </a:cxn>
              <a:cxn ang="0">
                <a:pos x="1361" y="114"/>
              </a:cxn>
              <a:cxn ang="0">
                <a:pos x="1339" y="91"/>
              </a:cxn>
              <a:cxn ang="0">
                <a:pos x="1339" y="23"/>
              </a:cxn>
              <a:cxn ang="0">
                <a:pos x="1316" y="0"/>
              </a:cxn>
              <a:cxn ang="0">
                <a:pos x="91" y="0"/>
              </a:cxn>
              <a:cxn ang="0">
                <a:pos x="68" y="23"/>
              </a:cxn>
              <a:cxn ang="0">
                <a:pos x="68" y="91"/>
              </a:cxn>
              <a:cxn ang="0">
                <a:pos x="45" y="114"/>
              </a:cxn>
              <a:cxn ang="0">
                <a:pos x="23" y="114"/>
              </a:cxn>
              <a:cxn ang="0">
                <a:pos x="0" y="137"/>
              </a:cxn>
              <a:cxn ang="0">
                <a:pos x="0" y="159"/>
              </a:cxn>
              <a:cxn ang="0">
                <a:pos x="1407" y="159"/>
              </a:cxn>
              <a:cxn ang="0">
                <a:pos x="1407" y="137"/>
              </a:cxn>
              <a:cxn ang="0">
                <a:pos x="1384" y="114"/>
              </a:cxn>
            </a:cxnLst>
            <a:rect l="0" t="0" r="r" b="b"/>
            <a:pathLst>
              <a:path w="1407" h="159">
                <a:moveTo>
                  <a:pt x="1384" y="114"/>
                </a:moveTo>
                <a:cubicBezTo>
                  <a:pt x="1361" y="114"/>
                  <a:pt x="1361" y="114"/>
                  <a:pt x="1361" y="114"/>
                </a:cubicBezTo>
                <a:cubicBezTo>
                  <a:pt x="1349" y="114"/>
                  <a:pt x="1339" y="104"/>
                  <a:pt x="1339" y="91"/>
                </a:cubicBezTo>
                <a:cubicBezTo>
                  <a:pt x="1339" y="23"/>
                  <a:pt x="1339" y="23"/>
                  <a:pt x="1339" y="23"/>
                </a:cubicBezTo>
                <a:cubicBezTo>
                  <a:pt x="1339" y="11"/>
                  <a:pt x="1328" y="0"/>
                  <a:pt x="1316" y="0"/>
                </a:cubicBezTo>
                <a:cubicBezTo>
                  <a:pt x="91" y="0"/>
                  <a:pt x="91" y="0"/>
                  <a:pt x="91" y="0"/>
                </a:cubicBezTo>
                <a:cubicBezTo>
                  <a:pt x="78" y="0"/>
                  <a:pt x="68" y="11"/>
                  <a:pt x="68" y="23"/>
                </a:cubicBezTo>
                <a:cubicBezTo>
                  <a:pt x="68" y="91"/>
                  <a:pt x="68" y="91"/>
                  <a:pt x="68" y="91"/>
                </a:cubicBezTo>
                <a:cubicBezTo>
                  <a:pt x="68" y="104"/>
                  <a:pt x="58" y="114"/>
                  <a:pt x="45" y="114"/>
                </a:cubicBezTo>
                <a:cubicBezTo>
                  <a:pt x="23" y="114"/>
                  <a:pt x="23" y="114"/>
                  <a:pt x="23" y="114"/>
                </a:cubicBezTo>
                <a:cubicBezTo>
                  <a:pt x="10" y="114"/>
                  <a:pt x="0" y="124"/>
                  <a:pt x="0" y="137"/>
                </a:cubicBezTo>
                <a:cubicBezTo>
                  <a:pt x="0" y="159"/>
                  <a:pt x="0" y="159"/>
                  <a:pt x="0" y="159"/>
                </a:cubicBezTo>
                <a:cubicBezTo>
                  <a:pt x="1407" y="159"/>
                  <a:pt x="1407" y="159"/>
                  <a:pt x="1407" y="159"/>
                </a:cubicBezTo>
                <a:cubicBezTo>
                  <a:pt x="1407" y="137"/>
                  <a:pt x="1407" y="137"/>
                  <a:pt x="1407" y="137"/>
                </a:cubicBezTo>
                <a:cubicBezTo>
                  <a:pt x="1407" y="124"/>
                  <a:pt x="1396" y="114"/>
                  <a:pt x="1384" y="114"/>
                </a:cubicBezTo>
                <a:close/>
              </a:path>
            </a:pathLst>
          </a:custGeom>
          <a:gradFill rotWithShape="1">
            <a:gsLst>
              <a:gs pos="0">
                <a:srgbClr val="126AA0">
                  <a:gamma/>
                  <a:tint val="60784"/>
                  <a:invGamma/>
                </a:srgbClr>
              </a:gs>
              <a:gs pos="64000">
                <a:srgbClr val="126AA0"/>
              </a:gs>
            </a:gsLst>
            <a:lin ang="5400000" scaled="1"/>
          </a:gradFill>
          <a:ln w="12700" cmpd="sng">
            <a:noFill/>
            <a:round/>
            <a:headEnd/>
            <a:tailEnd/>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63500" h="25400"/>
          </a:sp3d>
        </p:spPr>
        <p:txBody>
          <a:bodyPr/>
          <a:lstStyle/>
          <a:p>
            <a:endParaRPr lang="de-DE"/>
          </a:p>
        </p:txBody>
      </p:sp>
      <p:sp>
        <p:nvSpPr>
          <p:cNvPr id="288810" name="AutoShape 42" descr="© INSCALE GmbH, 26.05.2010&#10;http://www.presentationload.com/"/>
          <p:cNvSpPr>
            <a:spLocks noChangeArrowheads="1"/>
          </p:cNvSpPr>
          <p:nvPr/>
        </p:nvSpPr>
        <p:spPr bwMode="gray">
          <a:xfrm>
            <a:off x="1847850" y="1419448"/>
            <a:ext cx="8496300" cy="3886200"/>
          </a:xfrm>
          <a:prstGeom prst="roundRect">
            <a:avLst>
              <a:gd name="adj" fmla="val 1838"/>
            </a:avLst>
          </a:prstGeom>
          <a:gradFill rotWithShape="1">
            <a:gsLst>
              <a:gs pos="0">
                <a:srgbClr val="126AA0"/>
              </a:gs>
              <a:gs pos="100000">
                <a:srgbClr val="126AA0">
                  <a:gamma/>
                  <a:tint val="18039"/>
                  <a:invGamma/>
                </a:srgbClr>
              </a:gs>
            </a:gsLst>
            <a:lin ang="5400000" scaled="1"/>
          </a:gradFill>
          <a:ln w="9525">
            <a:noFill/>
            <a:round/>
            <a:headEnd/>
            <a:tailEnd/>
          </a:ln>
        </p:spPr>
        <p:txBody>
          <a:bodyPr/>
          <a:lstStyle/>
          <a:p>
            <a:endParaRPr lang="de-DE"/>
          </a:p>
        </p:txBody>
      </p:sp>
      <p:sp>
        <p:nvSpPr>
          <p:cNvPr id="288812" name="Text Box 44" descr="© INSCALE GmbH, 26.05.2010&#10;http://www.presentationload.com/"/>
          <p:cNvSpPr txBox="1">
            <a:spLocks noChangeArrowheads="1"/>
          </p:cNvSpPr>
          <p:nvPr/>
        </p:nvSpPr>
        <p:spPr bwMode="gray">
          <a:xfrm>
            <a:off x="2097089" y="1060674"/>
            <a:ext cx="3944937" cy="366713"/>
          </a:xfrm>
          <a:prstGeom prst="rect">
            <a:avLst/>
          </a:prstGeom>
          <a:noFill/>
          <a:ln w="9525">
            <a:noFill/>
            <a:miter lim="800000"/>
            <a:headEnd/>
            <a:tailEnd/>
          </a:ln>
          <a:effectLst/>
        </p:spPr>
        <p:txBody>
          <a:bodyPr anchor="ctr"/>
          <a:lstStyle/>
          <a:p>
            <a:pPr algn="ctr">
              <a:spcBef>
                <a:spcPct val="50000"/>
              </a:spcBef>
            </a:pPr>
            <a:r>
              <a:rPr lang="pt-BR" sz="1600" dirty="0">
                <a:solidFill>
                  <a:schemeClr val="bg1"/>
                </a:solidFill>
              </a:rPr>
              <a:t>Ek XL HLS nin ISO 9001:2015</a:t>
            </a:r>
            <a:r>
              <a:rPr lang="tr-TR" sz="1600" dirty="0">
                <a:solidFill>
                  <a:schemeClr val="bg1"/>
                </a:solidFill>
              </a:rPr>
              <a:t>’</a:t>
            </a:r>
            <a:r>
              <a:rPr lang="pt-BR" sz="1600" dirty="0">
                <a:solidFill>
                  <a:schemeClr val="bg1"/>
                </a:solidFill>
              </a:rPr>
              <a:t>e adaptasyonu</a:t>
            </a:r>
          </a:p>
        </p:txBody>
      </p:sp>
      <p:sp>
        <p:nvSpPr>
          <p:cNvPr id="288816" name="Text Box 48" descr="© INSCALE GmbH, 26.05.2010&#10;http://www.presentationload.com/"/>
          <p:cNvSpPr txBox="1">
            <a:spLocks noChangeArrowheads="1"/>
          </p:cNvSpPr>
          <p:nvPr/>
        </p:nvSpPr>
        <p:spPr bwMode="gray">
          <a:xfrm>
            <a:off x="6137275" y="1052736"/>
            <a:ext cx="3938588" cy="366712"/>
          </a:xfrm>
          <a:prstGeom prst="rect">
            <a:avLst/>
          </a:prstGeom>
          <a:noFill/>
          <a:ln w="9525">
            <a:noFill/>
            <a:miter lim="800000"/>
            <a:headEnd/>
            <a:tailEnd/>
          </a:ln>
          <a:effectLst/>
        </p:spPr>
        <p:txBody>
          <a:bodyPr anchor="ctr"/>
          <a:lstStyle/>
          <a:p>
            <a:pPr algn="ctr">
              <a:spcBef>
                <a:spcPct val="50000"/>
              </a:spcBef>
            </a:pPr>
            <a:r>
              <a:rPr lang="pt-BR" sz="1600" dirty="0">
                <a:solidFill>
                  <a:schemeClr val="bg1"/>
                </a:solidFill>
              </a:rPr>
              <a:t>Ek XL HLS nin ISO 9001:2015</a:t>
            </a:r>
            <a:r>
              <a:rPr lang="tr-TR" sz="1600" dirty="0">
                <a:solidFill>
                  <a:schemeClr val="bg1"/>
                </a:solidFill>
              </a:rPr>
              <a:t>’</a:t>
            </a:r>
            <a:r>
              <a:rPr lang="pt-BR" sz="1600" dirty="0">
                <a:solidFill>
                  <a:schemeClr val="bg1"/>
                </a:solidFill>
              </a:rPr>
              <a:t>e adaptasyonu</a:t>
            </a:r>
          </a:p>
        </p:txBody>
      </p:sp>
      <p:sp>
        <p:nvSpPr>
          <p:cNvPr id="2" name="_ID135682052"/>
          <p:cNvSpPr/>
          <p:nvPr/>
        </p:nvSpPr>
        <p:spPr>
          <a:xfrm>
            <a:off x="1524000" y="6245352"/>
            <a:ext cx="914400" cy="612648"/>
          </a:xfrm>
          <a:prstGeom prst="flowChartInputOutpu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aphicFrame>
        <p:nvGraphicFramePr>
          <p:cNvPr id="10" name="9 Tablo"/>
          <p:cNvGraphicFramePr>
            <a:graphicFrameLocks noGrp="1"/>
          </p:cNvGraphicFramePr>
          <p:nvPr/>
        </p:nvGraphicFramePr>
        <p:xfrm>
          <a:off x="2207568" y="1709787"/>
          <a:ext cx="7704856" cy="3240360"/>
        </p:xfrm>
        <a:graphic>
          <a:graphicData uri="http://schemas.openxmlformats.org/drawingml/2006/table">
            <a:tbl>
              <a:tblPr firstRow="1" bandRow="1">
                <a:tableStyleId>{5C22544A-7EE6-4342-B048-85BDC9FD1C3A}</a:tableStyleId>
              </a:tblPr>
              <a:tblGrid>
                <a:gridCol w="3852428">
                  <a:extLst>
                    <a:ext uri="{9D8B030D-6E8A-4147-A177-3AD203B41FA5}">
                      <a16:colId xmlns="" xmlns:a16="http://schemas.microsoft.com/office/drawing/2014/main" val="20000"/>
                    </a:ext>
                  </a:extLst>
                </a:gridCol>
                <a:gridCol w="3852428">
                  <a:extLst>
                    <a:ext uri="{9D8B030D-6E8A-4147-A177-3AD203B41FA5}">
                      <a16:colId xmlns="" xmlns:a16="http://schemas.microsoft.com/office/drawing/2014/main" val="20001"/>
                    </a:ext>
                  </a:extLst>
                </a:gridCol>
              </a:tblGrid>
              <a:tr h="430454">
                <a:tc>
                  <a:txBody>
                    <a:bodyPr/>
                    <a:lstStyle/>
                    <a:p>
                      <a:endParaRPr lang="tr-TR" dirty="0"/>
                    </a:p>
                  </a:txBody>
                  <a:tcPr/>
                </a:tc>
                <a:tc>
                  <a:txBody>
                    <a:bodyPr/>
                    <a:lstStyle/>
                    <a:p>
                      <a:endParaRPr lang="tr-TR" dirty="0"/>
                    </a:p>
                  </a:txBody>
                  <a:tcPr/>
                </a:tc>
                <a:extLst>
                  <a:ext uri="{0D108BD9-81ED-4DB2-BD59-A6C34878D82A}">
                    <a16:rowId xmlns="" xmlns:a16="http://schemas.microsoft.com/office/drawing/2014/main" val="10000"/>
                  </a:ext>
                </a:extLst>
              </a:tr>
              <a:tr h="1398975">
                <a:tc>
                  <a:txBody>
                    <a:bodyPr/>
                    <a:lstStyle/>
                    <a:p>
                      <a:pPr marL="228600" lvl="0" indent="-228600">
                        <a:buFont typeface="+mj-lt"/>
                        <a:buAutoNum type="arabicPeriod"/>
                      </a:pPr>
                      <a:r>
                        <a:rPr lang="tr-TR" sz="1400" kern="1200" dirty="0" smtClean="0">
                          <a:solidFill>
                            <a:schemeClr val="dk1"/>
                          </a:solidFill>
                          <a:latin typeface="+mn-lt"/>
                          <a:ea typeface="+mn-ea"/>
                          <a:cs typeface="+mn-cs"/>
                        </a:rPr>
                        <a:t>Kapsam</a:t>
                      </a:r>
                    </a:p>
                    <a:p>
                      <a:pPr marL="228600" lvl="0" indent="-228600">
                        <a:buFont typeface="+mj-lt"/>
                        <a:buAutoNum type="arabicPeriod"/>
                      </a:pPr>
                      <a:r>
                        <a:rPr lang="tr-TR" sz="1400" kern="1200" dirty="0" smtClean="0">
                          <a:solidFill>
                            <a:schemeClr val="dk1"/>
                          </a:solidFill>
                          <a:latin typeface="+mn-lt"/>
                          <a:ea typeface="+mn-ea"/>
                          <a:cs typeface="+mn-cs"/>
                        </a:rPr>
                        <a:t>Temel alınan referanslar</a:t>
                      </a:r>
                    </a:p>
                    <a:p>
                      <a:pPr marL="228600" lvl="0" indent="-228600">
                        <a:buFont typeface="+mj-lt"/>
                        <a:buAutoNum type="arabicPeriod"/>
                      </a:pPr>
                      <a:r>
                        <a:rPr lang="tr-TR" sz="1400" kern="1200" dirty="0" smtClean="0">
                          <a:solidFill>
                            <a:schemeClr val="dk1"/>
                          </a:solidFill>
                          <a:latin typeface="+mn-lt"/>
                          <a:ea typeface="+mn-ea"/>
                          <a:cs typeface="+mn-cs"/>
                        </a:rPr>
                        <a:t>Tanım ve referanslar</a:t>
                      </a:r>
                    </a:p>
                    <a:p>
                      <a:pPr marL="228600" lvl="0" indent="-228600">
                        <a:buFont typeface="+mj-lt"/>
                        <a:buAutoNum type="arabicPeriod"/>
                      </a:pPr>
                      <a:r>
                        <a:rPr lang="tr-TR" sz="1400" kern="1200" dirty="0" smtClean="0">
                          <a:solidFill>
                            <a:schemeClr val="dk1"/>
                          </a:solidFill>
                          <a:latin typeface="+mn-lt"/>
                          <a:ea typeface="+mn-ea"/>
                          <a:cs typeface="+mn-cs"/>
                        </a:rPr>
                        <a:t>Organizasyon yapısı</a:t>
                      </a:r>
                    </a:p>
                    <a:p>
                      <a:pPr marL="228600" lvl="0" indent="-228600">
                        <a:buFont typeface="+mj-lt"/>
                        <a:buAutoNum type="arabicPeriod"/>
                      </a:pPr>
                      <a:r>
                        <a:rPr lang="tr-TR" sz="1400" kern="1200" dirty="0" smtClean="0">
                          <a:solidFill>
                            <a:schemeClr val="dk1"/>
                          </a:solidFill>
                          <a:latin typeface="+mn-lt"/>
                          <a:ea typeface="+mn-ea"/>
                          <a:cs typeface="+mn-cs"/>
                        </a:rPr>
                        <a:t>Liderlik </a:t>
                      </a:r>
                    </a:p>
                    <a:p>
                      <a:pPr marL="228600" lvl="0" indent="-228600">
                        <a:buFont typeface="+mj-lt"/>
                        <a:buAutoNum type="arabicPeriod"/>
                      </a:pPr>
                      <a:r>
                        <a:rPr lang="tr-TR" sz="1400" kern="1200" dirty="0" smtClean="0">
                          <a:solidFill>
                            <a:schemeClr val="dk1"/>
                          </a:solidFill>
                          <a:latin typeface="+mn-lt"/>
                          <a:ea typeface="+mn-ea"/>
                          <a:cs typeface="+mn-cs"/>
                        </a:rPr>
                        <a:t>Planlama</a:t>
                      </a:r>
                    </a:p>
                  </a:txBody>
                  <a:tcPr/>
                </a:tc>
                <a:tc>
                  <a:txBody>
                    <a:bodyPr/>
                    <a:lstStyle/>
                    <a:p>
                      <a:pPr algn="l"/>
                      <a:endParaRPr lang="tr-TR" sz="1800" kern="1200" dirty="0" smtClean="0">
                        <a:solidFill>
                          <a:schemeClr val="dk1"/>
                        </a:solidFill>
                        <a:latin typeface="+mn-lt"/>
                        <a:ea typeface="+mn-ea"/>
                        <a:cs typeface="+mn-cs"/>
                      </a:endParaRPr>
                    </a:p>
                    <a:p>
                      <a:pPr algn="l"/>
                      <a:endParaRPr lang="tr-TR" sz="1800" kern="1200" dirty="0" smtClean="0">
                        <a:solidFill>
                          <a:schemeClr val="dk1"/>
                        </a:solidFill>
                        <a:latin typeface="+mn-lt"/>
                        <a:ea typeface="+mn-ea"/>
                        <a:cs typeface="+mn-cs"/>
                      </a:endParaRPr>
                    </a:p>
                    <a:p>
                      <a:pPr algn="l"/>
                      <a:r>
                        <a:rPr lang="tr-TR" sz="1800" kern="1200" dirty="0" smtClean="0">
                          <a:solidFill>
                            <a:schemeClr val="dk1"/>
                          </a:solidFill>
                          <a:latin typeface="+mn-lt"/>
                          <a:ea typeface="+mn-ea"/>
                          <a:cs typeface="+mn-cs"/>
                        </a:rPr>
                        <a:t>Planla</a:t>
                      </a:r>
                    </a:p>
                  </a:txBody>
                  <a:tcPr/>
                </a:tc>
                <a:extLst>
                  <a:ext uri="{0D108BD9-81ED-4DB2-BD59-A6C34878D82A}">
                    <a16:rowId xmlns="" xmlns:a16="http://schemas.microsoft.com/office/drawing/2014/main" val="10001"/>
                  </a:ext>
                </a:extLst>
              </a:tr>
              <a:tr h="436432">
                <a:tc>
                  <a:txBody>
                    <a:bodyPr/>
                    <a:lstStyle/>
                    <a:p>
                      <a:pPr marL="228600" lvl="0" indent="-228600">
                        <a:buFont typeface="+mj-lt"/>
                        <a:buAutoNum type="arabicPeriod" startAt="7"/>
                      </a:pPr>
                      <a:r>
                        <a:rPr lang="tr-TR" sz="1400" kern="1200" dirty="0" smtClean="0">
                          <a:solidFill>
                            <a:schemeClr val="dk1"/>
                          </a:solidFill>
                          <a:latin typeface="+mn-lt"/>
                          <a:ea typeface="+mn-ea"/>
                          <a:cs typeface="+mn-cs"/>
                        </a:rPr>
                        <a:t>Destek</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kern="1200" dirty="0" smtClean="0">
                          <a:solidFill>
                            <a:schemeClr val="dk1"/>
                          </a:solidFill>
                          <a:latin typeface="+mn-lt"/>
                          <a:ea typeface="+mn-ea"/>
                          <a:cs typeface="+mn-cs"/>
                        </a:rPr>
                        <a:t>Uygula </a:t>
                      </a:r>
                    </a:p>
                  </a:txBody>
                  <a:tcPr/>
                </a:tc>
                <a:extLst>
                  <a:ext uri="{0D108BD9-81ED-4DB2-BD59-A6C34878D82A}">
                    <a16:rowId xmlns="" xmlns:a16="http://schemas.microsoft.com/office/drawing/2014/main" val="10002"/>
                  </a:ext>
                </a:extLst>
              </a:tr>
              <a:tr h="436432">
                <a:tc>
                  <a:txBody>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startAt="8"/>
                        <a:tabLst/>
                        <a:defRPr/>
                      </a:pPr>
                      <a:r>
                        <a:rPr lang="tr-TR" sz="1400" kern="1200" dirty="0" smtClean="0">
                          <a:solidFill>
                            <a:schemeClr val="dk1"/>
                          </a:solidFill>
                          <a:latin typeface="+mn-lt"/>
                          <a:ea typeface="+mn-ea"/>
                          <a:cs typeface="+mn-cs"/>
                        </a:rPr>
                        <a:t>Operasyon</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kern="1200" dirty="0" smtClean="0">
                          <a:solidFill>
                            <a:schemeClr val="dk1"/>
                          </a:solidFill>
                          <a:latin typeface="+mn-lt"/>
                          <a:ea typeface="+mn-ea"/>
                          <a:cs typeface="+mn-cs"/>
                        </a:rPr>
                        <a:t>Kontrol et</a:t>
                      </a:r>
                    </a:p>
                  </a:txBody>
                  <a:tcPr/>
                </a:tc>
                <a:extLst>
                  <a:ext uri="{0D108BD9-81ED-4DB2-BD59-A6C34878D82A}">
                    <a16:rowId xmlns="" xmlns:a16="http://schemas.microsoft.com/office/drawing/2014/main" val="10003"/>
                  </a:ext>
                </a:extLst>
              </a:tr>
              <a:tr h="538067">
                <a:tc>
                  <a:txBody>
                    <a:bodyPr/>
                    <a:lstStyle/>
                    <a:p>
                      <a:pPr marL="228600" lvl="0" indent="-228600">
                        <a:buFont typeface="+mj-lt"/>
                        <a:buAutoNum type="arabicPeriod" startAt="9"/>
                      </a:pPr>
                      <a:r>
                        <a:rPr lang="tr-TR" sz="1400" kern="1200" dirty="0" smtClean="0">
                          <a:solidFill>
                            <a:schemeClr val="dk1"/>
                          </a:solidFill>
                          <a:latin typeface="+mn-lt"/>
                          <a:ea typeface="+mn-ea"/>
                          <a:cs typeface="+mn-cs"/>
                        </a:rPr>
                        <a:t>Performans değerlendirme</a:t>
                      </a:r>
                    </a:p>
                    <a:p>
                      <a:pPr marL="228600" lvl="0" indent="-228600">
                        <a:buFont typeface="+mj-lt"/>
                        <a:buAutoNum type="arabicPeriod" startAt="9"/>
                      </a:pPr>
                      <a:r>
                        <a:rPr lang="tr-TR" sz="1400" kern="1200" dirty="0" smtClean="0">
                          <a:solidFill>
                            <a:schemeClr val="dk1"/>
                          </a:solidFill>
                          <a:latin typeface="+mn-lt"/>
                          <a:ea typeface="+mn-ea"/>
                          <a:cs typeface="+mn-cs"/>
                        </a:rPr>
                        <a:t>Gelişme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kern="1200" dirty="0" smtClean="0">
                          <a:solidFill>
                            <a:schemeClr val="dk1"/>
                          </a:solidFill>
                          <a:latin typeface="+mn-lt"/>
                          <a:ea typeface="+mn-ea"/>
                          <a:cs typeface="+mn-cs"/>
                        </a:rPr>
                        <a:t>Aksiyon al</a:t>
                      </a:r>
                    </a:p>
                  </a:txBody>
                  <a:tcPr/>
                </a:tc>
                <a:extLst>
                  <a:ext uri="{0D108BD9-81ED-4DB2-BD59-A6C34878D82A}">
                    <a16:rowId xmlns="" xmlns:a16="http://schemas.microsoft.com/office/drawing/2014/main" val="10004"/>
                  </a:ext>
                </a:extLst>
              </a:tr>
            </a:tbl>
          </a:graphicData>
        </a:graphic>
      </p:graphicFrame>
    </p:spTree>
    <p:extLst>
      <p:ext uri="{BB962C8B-B14F-4D97-AF65-F5344CB8AC3E}">
        <p14:creationId xmlns:p14="http://schemas.microsoft.com/office/powerpoint/2010/main" val="3622853975"/>
      </p:ext>
    </p:extLst>
  </p:cSld>
  <p:clrMapOvr>
    <a:masterClrMapping/>
  </p:clrMapOvr>
  <p:transition spd="slow">
    <p:random/>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808" name="Freeform 40" descr="© INSCALE GmbH, 26.05.2010&#10;http://www.presentationload.com/"/>
          <p:cNvSpPr>
            <a:spLocks/>
          </p:cNvSpPr>
          <p:nvPr/>
        </p:nvSpPr>
        <p:spPr bwMode="gray">
          <a:xfrm>
            <a:off x="5849036" y="836712"/>
            <a:ext cx="4471987" cy="506412"/>
          </a:xfrm>
          <a:custGeom>
            <a:avLst/>
            <a:gdLst/>
            <a:ahLst/>
            <a:cxnLst>
              <a:cxn ang="0">
                <a:pos x="1384" y="114"/>
              </a:cxn>
              <a:cxn ang="0">
                <a:pos x="1362" y="114"/>
              </a:cxn>
              <a:cxn ang="0">
                <a:pos x="1339" y="91"/>
              </a:cxn>
              <a:cxn ang="0">
                <a:pos x="1339" y="23"/>
              </a:cxn>
              <a:cxn ang="0">
                <a:pos x="1316" y="0"/>
              </a:cxn>
              <a:cxn ang="0">
                <a:pos x="91" y="0"/>
              </a:cxn>
              <a:cxn ang="0">
                <a:pos x="69" y="23"/>
              </a:cxn>
              <a:cxn ang="0">
                <a:pos x="69" y="91"/>
              </a:cxn>
              <a:cxn ang="0">
                <a:pos x="46" y="114"/>
              </a:cxn>
              <a:cxn ang="0">
                <a:pos x="23" y="114"/>
              </a:cxn>
              <a:cxn ang="0">
                <a:pos x="0" y="137"/>
              </a:cxn>
              <a:cxn ang="0">
                <a:pos x="0" y="159"/>
              </a:cxn>
              <a:cxn ang="0">
                <a:pos x="1407" y="159"/>
              </a:cxn>
              <a:cxn ang="0">
                <a:pos x="1407" y="137"/>
              </a:cxn>
              <a:cxn ang="0">
                <a:pos x="1384" y="114"/>
              </a:cxn>
            </a:cxnLst>
            <a:rect l="0" t="0" r="r" b="b"/>
            <a:pathLst>
              <a:path w="1407" h="159">
                <a:moveTo>
                  <a:pt x="1384" y="114"/>
                </a:moveTo>
                <a:cubicBezTo>
                  <a:pt x="1362" y="114"/>
                  <a:pt x="1362" y="114"/>
                  <a:pt x="1362" y="114"/>
                </a:cubicBezTo>
                <a:cubicBezTo>
                  <a:pt x="1349" y="114"/>
                  <a:pt x="1339" y="104"/>
                  <a:pt x="1339" y="91"/>
                </a:cubicBezTo>
                <a:cubicBezTo>
                  <a:pt x="1339" y="23"/>
                  <a:pt x="1339" y="23"/>
                  <a:pt x="1339" y="23"/>
                </a:cubicBezTo>
                <a:cubicBezTo>
                  <a:pt x="1339" y="11"/>
                  <a:pt x="1329" y="0"/>
                  <a:pt x="1316" y="0"/>
                </a:cubicBezTo>
                <a:cubicBezTo>
                  <a:pt x="91" y="0"/>
                  <a:pt x="91" y="0"/>
                  <a:pt x="91" y="0"/>
                </a:cubicBezTo>
                <a:cubicBezTo>
                  <a:pt x="79" y="0"/>
                  <a:pt x="69" y="11"/>
                  <a:pt x="69" y="23"/>
                </a:cubicBezTo>
                <a:cubicBezTo>
                  <a:pt x="69" y="91"/>
                  <a:pt x="69" y="91"/>
                  <a:pt x="69" y="91"/>
                </a:cubicBezTo>
                <a:cubicBezTo>
                  <a:pt x="69" y="104"/>
                  <a:pt x="58" y="114"/>
                  <a:pt x="46" y="114"/>
                </a:cubicBezTo>
                <a:cubicBezTo>
                  <a:pt x="23" y="114"/>
                  <a:pt x="23" y="114"/>
                  <a:pt x="23" y="114"/>
                </a:cubicBezTo>
                <a:cubicBezTo>
                  <a:pt x="11" y="114"/>
                  <a:pt x="0" y="124"/>
                  <a:pt x="0" y="137"/>
                </a:cubicBezTo>
                <a:cubicBezTo>
                  <a:pt x="0" y="159"/>
                  <a:pt x="0" y="159"/>
                  <a:pt x="0" y="159"/>
                </a:cubicBezTo>
                <a:cubicBezTo>
                  <a:pt x="1407" y="159"/>
                  <a:pt x="1407" y="159"/>
                  <a:pt x="1407" y="159"/>
                </a:cubicBezTo>
                <a:cubicBezTo>
                  <a:pt x="1407" y="137"/>
                  <a:pt x="1407" y="137"/>
                  <a:pt x="1407" y="137"/>
                </a:cubicBezTo>
                <a:cubicBezTo>
                  <a:pt x="1407" y="124"/>
                  <a:pt x="1397" y="114"/>
                  <a:pt x="1384" y="114"/>
                </a:cubicBezTo>
                <a:close/>
              </a:path>
            </a:pathLst>
          </a:custGeom>
          <a:gradFill rotWithShape="1">
            <a:gsLst>
              <a:gs pos="0">
                <a:srgbClr val="DBDBDB"/>
              </a:gs>
              <a:gs pos="100000">
                <a:srgbClr val="DBDBDB">
                  <a:gamma/>
                  <a:tint val="16078"/>
                  <a:invGamma/>
                </a:srgbClr>
              </a:gs>
            </a:gsLst>
            <a:lin ang="5400000" scaled="1"/>
          </a:gradFill>
          <a:ln w="12700" cap="flat" cmpd="sng">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63500" h="25400"/>
          </a:sp3d>
        </p:spPr>
        <p:txBody>
          <a:bodyPr/>
          <a:lstStyle/>
          <a:p>
            <a:pPr algn="ctr"/>
            <a:r>
              <a:rPr lang="tr-TR" dirty="0">
                <a:solidFill>
                  <a:schemeClr val="bg1"/>
                </a:solidFill>
              </a:rPr>
              <a:t>Madde 4.2.2 ilgili tarafları anlamı</a:t>
            </a:r>
          </a:p>
        </p:txBody>
      </p:sp>
      <p:sp>
        <p:nvSpPr>
          <p:cNvPr id="288807" name="Freeform 39" descr="© INSCALE GmbH, 26.05.2010&#10;http://www.presentationload.com/"/>
          <p:cNvSpPr>
            <a:spLocks/>
          </p:cNvSpPr>
          <p:nvPr/>
        </p:nvSpPr>
        <p:spPr bwMode="gray">
          <a:xfrm>
            <a:off x="1864628" y="836712"/>
            <a:ext cx="4471988" cy="506412"/>
          </a:xfrm>
          <a:custGeom>
            <a:avLst/>
            <a:gdLst/>
            <a:ahLst/>
            <a:cxnLst>
              <a:cxn ang="0">
                <a:pos x="1384" y="114"/>
              </a:cxn>
              <a:cxn ang="0">
                <a:pos x="1361" y="114"/>
              </a:cxn>
              <a:cxn ang="0">
                <a:pos x="1339" y="91"/>
              </a:cxn>
              <a:cxn ang="0">
                <a:pos x="1339" y="23"/>
              </a:cxn>
              <a:cxn ang="0">
                <a:pos x="1316" y="0"/>
              </a:cxn>
              <a:cxn ang="0">
                <a:pos x="91" y="0"/>
              </a:cxn>
              <a:cxn ang="0">
                <a:pos x="68" y="23"/>
              </a:cxn>
              <a:cxn ang="0">
                <a:pos x="68" y="91"/>
              </a:cxn>
              <a:cxn ang="0">
                <a:pos x="45" y="114"/>
              </a:cxn>
              <a:cxn ang="0">
                <a:pos x="23" y="114"/>
              </a:cxn>
              <a:cxn ang="0">
                <a:pos x="0" y="137"/>
              </a:cxn>
              <a:cxn ang="0">
                <a:pos x="0" y="159"/>
              </a:cxn>
              <a:cxn ang="0">
                <a:pos x="1407" y="159"/>
              </a:cxn>
              <a:cxn ang="0">
                <a:pos x="1407" y="137"/>
              </a:cxn>
              <a:cxn ang="0">
                <a:pos x="1384" y="114"/>
              </a:cxn>
            </a:cxnLst>
            <a:rect l="0" t="0" r="r" b="b"/>
            <a:pathLst>
              <a:path w="1407" h="159">
                <a:moveTo>
                  <a:pt x="1384" y="114"/>
                </a:moveTo>
                <a:cubicBezTo>
                  <a:pt x="1361" y="114"/>
                  <a:pt x="1361" y="114"/>
                  <a:pt x="1361" y="114"/>
                </a:cubicBezTo>
                <a:cubicBezTo>
                  <a:pt x="1349" y="114"/>
                  <a:pt x="1339" y="104"/>
                  <a:pt x="1339" y="91"/>
                </a:cubicBezTo>
                <a:cubicBezTo>
                  <a:pt x="1339" y="23"/>
                  <a:pt x="1339" y="23"/>
                  <a:pt x="1339" y="23"/>
                </a:cubicBezTo>
                <a:cubicBezTo>
                  <a:pt x="1339" y="11"/>
                  <a:pt x="1328" y="0"/>
                  <a:pt x="1316" y="0"/>
                </a:cubicBezTo>
                <a:cubicBezTo>
                  <a:pt x="91" y="0"/>
                  <a:pt x="91" y="0"/>
                  <a:pt x="91" y="0"/>
                </a:cubicBezTo>
                <a:cubicBezTo>
                  <a:pt x="78" y="0"/>
                  <a:pt x="68" y="11"/>
                  <a:pt x="68" y="23"/>
                </a:cubicBezTo>
                <a:cubicBezTo>
                  <a:pt x="68" y="91"/>
                  <a:pt x="68" y="91"/>
                  <a:pt x="68" y="91"/>
                </a:cubicBezTo>
                <a:cubicBezTo>
                  <a:pt x="68" y="104"/>
                  <a:pt x="58" y="114"/>
                  <a:pt x="45" y="114"/>
                </a:cubicBezTo>
                <a:cubicBezTo>
                  <a:pt x="23" y="114"/>
                  <a:pt x="23" y="114"/>
                  <a:pt x="23" y="114"/>
                </a:cubicBezTo>
                <a:cubicBezTo>
                  <a:pt x="10" y="114"/>
                  <a:pt x="0" y="124"/>
                  <a:pt x="0" y="137"/>
                </a:cubicBezTo>
                <a:cubicBezTo>
                  <a:pt x="0" y="159"/>
                  <a:pt x="0" y="159"/>
                  <a:pt x="0" y="159"/>
                </a:cubicBezTo>
                <a:cubicBezTo>
                  <a:pt x="1407" y="159"/>
                  <a:pt x="1407" y="159"/>
                  <a:pt x="1407" y="159"/>
                </a:cubicBezTo>
                <a:cubicBezTo>
                  <a:pt x="1407" y="137"/>
                  <a:pt x="1407" y="137"/>
                  <a:pt x="1407" y="137"/>
                </a:cubicBezTo>
                <a:cubicBezTo>
                  <a:pt x="1407" y="124"/>
                  <a:pt x="1396" y="114"/>
                  <a:pt x="1384" y="114"/>
                </a:cubicBezTo>
                <a:close/>
              </a:path>
            </a:pathLst>
          </a:custGeom>
          <a:gradFill rotWithShape="1">
            <a:gsLst>
              <a:gs pos="0">
                <a:srgbClr val="126AA0">
                  <a:gamma/>
                  <a:tint val="60784"/>
                  <a:invGamma/>
                </a:srgbClr>
              </a:gs>
              <a:gs pos="64000">
                <a:srgbClr val="126AA0"/>
              </a:gs>
            </a:gsLst>
            <a:lin ang="5400000" scaled="1"/>
          </a:gradFill>
          <a:ln w="12700" cmpd="sng">
            <a:noFill/>
            <a:round/>
            <a:headEnd/>
            <a:tailEnd/>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63500" h="25400"/>
          </a:sp3d>
        </p:spPr>
        <p:txBody>
          <a:bodyPr/>
          <a:lstStyle/>
          <a:p>
            <a:pPr algn="ctr"/>
            <a:r>
              <a:rPr lang="tr-TR" dirty="0">
                <a:solidFill>
                  <a:schemeClr val="bg1"/>
                </a:solidFill>
              </a:rPr>
              <a:t>Madde 4.2.2 ilgili tarafları anlamı</a:t>
            </a:r>
          </a:p>
          <a:p>
            <a:endParaRPr lang="de-DE" dirty="0"/>
          </a:p>
        </p:txBody>
      </p:sp>
      <p:sp>
        <p:nvSpPr>
          <p:cNvPr id="288810" name="AutoShape 42" descr="© INSCALE GmbH, 26.05.2010&#10;http://www.presentationload.com/"/>
          <p:cNvSpPr>
            <a:spLocks noChangeArrowheads="1"/>
          </p:cNvSpPr>
          <p:nvPr/>
        </p:nvSpPr>
        <p:spPr bwMode="gray">
          <a:xfrm>
            <a:off x="1847850" y="1193899"/>
            <a:ext cx="8496300" cy="3886200"/>
          </a:xfrm>
          <a:prstGeom prst="roundRect">
            <a:avLst>
              <a:gd name="adj" fmla="val 1838"/>
            </a:avLst>
          </a:prstGeom>
          <a:gradFill rotWithShape="1">
            <a:gsLst>
              <a:gs pos="0">
                <a:srgbClr val="126AA0"/>
              </a:gs>
              <a:gs pos="100000">
                <a:srgbClr val="126AA0">
                  <a:gamma/>
                  <a:tint val="18039"/>
                  <a:invGamma/>
                </a:srgbClr>
              </a:gs>
            </a:gsLst>
            <a:lin ang="5400000" scaled="1"/>
          </a:gradFill>
          <a:ln w="9525">
            <a:noFill/>
            <a:round/>
            <a:headEnd/>
            <a:tailEnd/>
          </a:ln>
        </p:spPr>
        <p:txBody>
          <a:bodyPr/>
          <a:lstStyle/>
          <a:p>
            <a:pPr lvl="3">
              <a:buFont typeface="Wingdings" pitchFamily="2" charset="2"/>
              <a:buChar char="Ø"/>
            </a:pPr>
            <a:r>
              <a:rPr lang="tr-TR" dirty="0">
                <a:solidFill>
                  <a:schemeClr val="bg1"/>
                </a:solidFill>
              </a:rPr>
              <a:t>İlgili tarafların belirlenmesi ve analizi</a:t>
            </a:r>
          </a:p>
        </p:txBody>
      </p:sp>
      <p:sp>
        <p:nvSpPr>
          <p:cNvPr id="288812" name="Text Box 44" descr="© INSCALE GmbH, 26.05.2010&#10;http://www.presentationload.com/"/>
          <p:cNvSpPr txBox="1">
            <a:spLocks noChangeArrowheads="1"/>
          </p:cNvSpPr>
          <p:nvPr/>
        </p:nvSpPr>
        <p:spPr bwMode="gray">
          <a:xfrm>
            <a:off x="2097089" y="1555751"/>
            <a:ext cx="3944937" cy="366713"/>
          </a:xfrm>
          <a:prstGeom prst="rect">
            <a:avLst/>
          </a:prstGeom>
          <a:noFill/>
          <a:ln w="9525">
            <a:noFill/>
            <a:miter lim="800000"/>
            <a:headEnd/>
            <a:tailEnd/>
          </a:ln>
          <a:effectLst/>
        </p:spPr>
        <p:txBody>
          <a:bodyPr anchor="ctr"/>
          <a:lstStyle/>
          <a:p>
            <a:pPr algn="ctr">
              <a:spcBef>
                <a:spcPct val="50000"/>
              </a:spcBef>
            </a:pPr>
            <a:endParaRPr lang="tr-TR" sz="1600" dirty="0">
              <a:solidFill>
                <a:schemeClr val="bg1"/>
              </a:solidFill>
            </a:endParaRPr>
          </a:p>
        </p:txBody>
      </p:sp>
      <p:sp>
        <p:nvSpPr>
          <p:cNvPr id="288816" name="Text Box 48" descr="© INSCALE GmbH, 26.05.2010&#10;http://www.presentationload.com/"/>
          <p:cNvSpPr txBox="1">
            <a:spLocks noChangeArrowheads="1"/>
          </p:cNvSpPr>
          <p:nvPr/>
        </p:nvSpPr>
        <p:spPr bwMode="gray">
          <a:xfrm>
            <a:off x="6137275" y="1547813"/>
            <a:ext cx="3938588" cy="366712"/>
          </a:xfrm>
          <a:prstGeom prst="rect">
            <a:avLst/>
          </a:prstGeom>
          <a:noFill/>
          <a:ln w="9525">
            <a:noFill/>
            <a:miter lim="800000"/>
            <a:headEnd/>
            <a:tailEnd/>
          </a:ln>
          <a:effectLst/>
        </p:spPr>
        <p:txBody>
          <a:bodyPr anchor="ctr"/>
          <a:lstStyle/>
          <a:p>
            <a:pPr algn="ctr">
              <a:spcBef>
                <a:spcPct val="50000"/>
              </a:spcBef>
            </a:pPr>
            <a:endParaRPr lang="tr-TR" sz="1600" dirty="0">
              <a:solidFill>
                <a:schemeClr val="bg1"/>
              </a:solidFill>
            </a:endParaRPr>
          </a:p>
        </p:txBody>
      </p:sp>
      <p:sp>
        <p:nvSpPr>
          <p:cNvPr id="2" name="_ID135682052"/>
          <p:cNvSpPr/>
          <p:nvPr/>
        </p:nvSpPr>
        <p:spPr>
          <a:xfrm>
            <a:off x="1524000" y="6245352"/>
            <a:ext cx="914400" cy="612648"/>
          </a:xfrm>
          <a:prstGeom prst="flowChartInputOutpu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36" name="35 Grup"/>
          <p:cNvGrpSpPr/>
          <p:nvPr/>
        </p:nvGrpSpPr>
        <p:grpSpPr>
          <a:xfrm>
            <a:off x="3071664" y="1556246"/>
            <a:ext cx="6192688" cy="3399616"/>
            <a:chOff x="1475656" y="2117616"/>
            <a:chExt cx="5976664" cy="3543632"/>
          </a:xfrm>
        </p:grpSpPr>
        <p:sp>
          <p:nvSpPr>
            <p:cNvPr id="11" name="10 Dikdörtgen"/>
            <p:cNvSpPr/>
            <p:nvPr/>
          </p:nvSpPr>
          <p:spPr>
            <a:xfrm>
              <a:off x="1475656" y="2117616"/>
              <a:ext cx="1440160" cy="1728192"/>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tr-TR" dirty="0"/>
            </a:p>
          </p:txBody>
        </p:sp>
        <p:sp>
          <p:nvSpPr>
            <p:cNvPr id="12" name="11 Dikdörtgen"/>
            <p:cNvSpPr/>
            <p:nvPr/>
          </p:nvSpPr>
          <p:spPr>
            <a:xfrm>
              <a:off x="2987824" y="2125236"/>
              <a:ext cx="1440160" cy="1728192"/>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tr-TR"/>
            </a:p>
          </p:txBody>
        </p:sp>
        <p:sp>
          <p:nvSpPr>
            <p:cNvPr id="13" name="12 Dikdörtgen"/>
            <p:cNvSpPr/>
            <p:nvPr/>
          </p:nvSpPr>
          <p:spPr>
            <a:xfrm>
              <a:off x="4499992" y="2125236"/>
              <a:ext cx="1440160" cy="1728192"/>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tr-TR"/>
            </a:p>
          </p:txBody>
        </p:sp>
        <p:sp>
          <p:nvSpPr>
            <p:cNvPr id="14" name="13 Dikdörtgen"/>
            <p:cNvSpPr/>
            <p:nvPr/>
          </p:nvSpPr>
          <p:spPr>
            <a:xfrm>
              <a:off x="6012160" y="2132856"/>
              <a:ext cx="1440160" cy="1728192"/>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tr-TR"/>
            </a:p>
          </p:txBody>
        </p:sp>
        <p:sp>
          <p:nvSpPr>
            <p:cNvPr id="15" name="14 Dikdörtgen"/>
            <p:cNvSpPr/>
            <p:nvPr/>
          </p:nvSpPr>
          <p:spPr>
            <a:xfrm>
              <a:off x="1475656" y="3917816"/>
              <a:ext cx="1440160" cy="1728192"/>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tr-TR"/>
            </a:p>
          </p:txBody>
        </p:sp>
        <p:sp>
          <p:nvSpPr>
            <p:cNvPr id="16" name="15 Dikdörtgen"/>
            <p:cNvSpPr/>
            <p:nvPr/>
          </p:nvSpPr>
          <p:spPr>
            <a:xfrm>
              <a:off x="2987824" y="3925436"/>
              <a:ext cx="1440160" cy="1728192"/>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tr-TR"/>
            </a:p>
          </p:txBody>
        </p:sp>
        <p:sp>
          <p:nvSpPr>
            <p:cNvPr id="17" name="16 Dikdörtgen"/>
            <p:cNvSpPr/>
            <p:nvPr/>
          </p:nvSpPr>
          <p:spPr>
            <a:xfrm>
              <a:off x="4499992" y="3925436"/>
              <a:ext cx="1440160" cy="1728192"/>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tr-TR"/>
            </a:p>
          </p:txBody>
        </p:sp>
        <p:sp>
          <p:nvSpPr>
            <p:cNvPr id="18" name="17 Dikdörtgen"/>
            <p:cNvSpPr/>
            <p:nvPr/>
          </p:nvSpPr>
          <p:spPr>
            <a:xfrm>
              <a:off x="6012160" y="3933056"/>
              <a:ext cx="1440160" cy="1728192"/>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tr-TR"/>
            </a:p>
          </p:txBody>
        </p:sp>
        <p:sp>
          <p:nvSpPr>
            <p:cNvPr id="19" name="18 Oval"/>
            <p:cNvSpPr/>
            <p:nvPr/>
          </p:nvSpPr>
          <p:spPr>
            <a:xfrm>
              <a:off x="2195736" y="2909704"/>
              <a:ext cx="2160240" cy="2160240"/>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tr-TR"/>
            </a:p>
          </p:txBody>
        </p:sp>
        <p:sp>
          <p:nvSpPr>
            <p:cNvPr id="20" name="19 Oval"/>
            <p:cNvSpPr/>
            <p:nvPr/>
          </p:nvSpPr>
          <p:spPr>
            <a:xfrm>
              <a:off x="4572000" y="2909704"/>
              <a:ext cx="2160240" cy="2160240"/>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tr-TR"/>
            </a:p>
          </p:txBody>
        </p:sp>
        <p:sp>
          <p:nvSpPr>
            <p:cNvPr id="21" name="20 Dikdörtgen"/>
            <p:cNvSpPr/>
            <p:nvPr/>
          </p:nvSpPr>
          <p:spPr>
            <a:xfrm>
              <a:off x="1475656" y="3773800"/>
              <a:ext cx="5976664" cy="216024"/>
            </a:xfrm>
            <a:prstGeom prst="rect">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r>
                <a:rPr lang="tr-TR" dirty="0"/>
                <a:t>z</a:t>
              </a:r>
            </a:p>
          </p:txBody>
        </p:sp>
        <p:sp>
          <p:nvSpPr>
            <p:cNvPr id="22" name="21 Oval"/>
            <p:cNvSpPr/>
            <p:nvPr/>
          </p:nvSpPr>
          <p:spPr>
            <a:xfrm>
              <a:off x="3774373" y="3341752"/>
              <a:ext cx="1085658" cy="1152128"/>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tr-TR"/>
            </a:p>
          </p:txBody>
        </p:sp>
        <p:sp>
          <p:nvSpPr>
            <p:cNvPr id="23" name="22 Metin kutusu"/>
            <p:cNvSpPr txBox="1"/>
            <p:nvPr/>
          </p:nvSpPr>
          <p:spPr>
            <a:xfrm>
              <a:off x="3275856" y="2193816"/>
              <a:ext cx="1008112" cy="288733"/>
            </a:xfrm>
            <a:prstGeom prst="rect">
              <a:avLst/>
            </a:prstGeom>
            <a:noFill/>
          </p:spPr>
          <p:txBody>
            <a:bodyPr wrap="square" rtlCol="0">
              <a:spAutoFit/>
            </a:bodyPr>
            <a:lstStyle/>
            <a:p>
              <a:r>
                <a:rPr lang="tr-TR" sz="1200" dirty="0"/>
                <a:t>Tedarikçiler</a:t>
              </a:r>
            </a:p>
          </p:txBody>
        </p:sp>
        <p:sp>
          <p:nvSpPr>
            <p:cNvPr id="24" name="23 Metin kutusu"/>
            <p:cNvSpPr txBox="1"/>
            <p:nvPr/>
          </p:nvSpPr>
          <p:spPr>
            <a:xfrm>
              <a:off x="4788024" y="2192640"/>
              <a:ext cx="936104" cy="288733"/>
            </a:xfrm>
            <a:prstGeom prst="rect">
              <a:avLst/>
            </a:prstGeom>
            <a:noFill/>
          </p:spPr>
          <p:txBody>
            <a:bodyPr wrap="square" rtlCol="0">
              <a:spAutoFit/>
            </a:bodyPr>
            <a:lstStyle/>
            <a:p>
              <a:r>
                <a:rPr lang="tr-TR" sz="1200" dirty="0"/>
                <a:t>Müşteriler</a:t>
              </a:r>
            </a:p>
          </p:txBody>
        </p:sp>
        <p:sp>
          <p:nvSpPr>
            <p:cNvPr id="25" name="24 Metin kutusu"/>
            <p:cNvSpPr txBox="1"/>
            <p:nvPr/>
          </p:nvSpPr>
          <p:spPr>
            <a:xfrm>
              <a:off x="6300192" y="2208674"/>
              <a:ext cx="1080120" cy="288733"/>
            </a:xfrm>
            <a:prstGeom prst="rect">
              <a:avLst/>
            </a:prstGeom>
            <a:noFill/>
          </p:spPr>
          <p:txBody>
            <a:bodyPr wrap="square" rtlCol="0">
              <a:spAutoFit/>
            </a:bodyPr>
            <a:lstStyle/>
            <a:p>
              <a:r>
                <a:rPr lang="tr-TR" sz="1200" dirty="0"/>
                <a:t>İlgili gruplar</a:t>
              </a:r>
            </a:p>
          </p:txBody>
        </p:sp>
        <p:sp>
          <p:nvSpPr>
            <p:cNvPr id="26" name="25 Metin kutusu"/>
            <p:cNvSpPr txBox="1"/>
            <p:nvPr/>
          </p:nvSpPr>
          <p:spPr>
            <a:xfrm>
              <a:off x="1619672" y="2189624"/>
              <a:ext cx="1224136" cy="288733"/>
            </a:xfrm>
            <a:prstGeom prst="rect">
              <a:avLst/>
            </a:prstGeom>
            <a:noFill/>
          </p:spPr>
          <p:txBody>
            <a:bodyPr wrap="square" rtlCol="0">
              <a:spAutoFit/>
            </a:bodyPr>
            <a:lstStyle/>
            <a:p>
              <a:r>
                <a:rPr lang="tr-TR" sz="1200" dirty="0"/>
                <a:t>Finans Kurumları</a:t>
              </a:r>
            </a:p>
          </p:txBody>
        </p:sp>
        <p:sp>
          <p:nvSpPr>
            <p:cNvPr id="27" name="26 Metin kutusu"/>
            <p:cNvSpPr txBox="1"/>
            <p:nvPr/>
          </p:nvSpPr>
          <p:spPr>
            <a:xfrm>
              <a:off x="1475656" y="4925928"/>
              <a:ext cx="1440160" cy="673711"/>
            </a:xfrm>
            <a:prstGeom prst="rect">
              <a:avLst/>
            </a:prstGeom>
            <a:noFill/>
          </p:spPr>
          <p:txBody>
            <a:bodyPr wrap="square" rtlCol="0">
              <a:spAutoFit/>
            </a:bodyPr>
            <a:lstStyle/>
            <a:p>
              <a:r>
                <a:rPr lang="tr-TR" sz="1200" dirty="0"/>
                <a:t>Milleti Temsil Eden Kuruluş (Vekil, Kanun Yapan Kimse)</a:t>
              </a:r>
            </a:p>
          </p:txBody>
        </p:sp>
        <p:sp>
          <p:nvSpPr>
            <p:cNvPr id="28" name="27 Metin kutusu"/>
            <p:cNvSpPr txBox="1"/>
            <p:nvPr/>
          </p:nvSpPr>
          <p:spPr>
            <a:xfrm>
              <a:off x="3347864" y="5327496"/>
              <a:ext cx="720080" cy="288733"/>
            </a:xfrm>
            <a:prstGeom prst="rect">
              <a:avLst/>
            </a:prstGeom>
            <a:noFill/>
          </p:spPr>
          <p:txBody>
            <a:bodyPr wrap="square" rtlCol="0">
              <a:spAutoFit/>
            </a:bodyPr>
            <a:lstStyle/>
            <a:p>
              <a:r>
                <a:rPr lang="tr-TR" sz="1200" dirty="0"/>
                <a:t>Medya</a:t>
              </a:r>
            </a:p>
          </p:txBody>
        </p:sp>
        <p:sp>
          <p:nvSpPr>
            <p:cNvPr id="29" name="28 Metin kutusu"/>
            <p:cNvSpPr txBox="1"/>
            <p:nvPr/>
          </p:nvSpPr>
          <p:spPr>
            <a:xfrm>
              <a:off x="5004048" y="5326608"/>
              <a:ext cx="504056" cy="288733"/>
            </a:xfrm>
            <a:prstGeom prst="rect">
              <a:avLst/>
            </a:prstGeom>
            <a:noFill/>
          </p:spPr>
          <p:txBody>
            <a:bodyPr wrap="square" rtlCol="0">
              <a:spAutoFit/>
            </a:bodyPr>
            <a:lstStyle/>
            <a:p>
              <a:r>
                <a:rPr lang="tr-TR" sz="1200" dirty="0"/>
                <a:t>Halk</a:t>
              </a:r>
            </a:p>
          </p:txBody>
        </p:sp>
        <p:sp>
          <p:nvSpPr>
            <p:cNvPr id="30" name="29 Metin kutusu"/>
            <p:cNvSpPr txBox="1"/>
            <p:nvPr/>
          </p:nvSpPr>
          <p:spPr>
            <a:xfrm>
              <a:off x="6248504" y="5306288"/>
              <a:ext cx="720080" cy="288733"/>
            </a:xfrm>
            <a:prstGeom prst="rect">
              <a:avLst/>
            </a:prstGeom>
            <a:noFill/>
          </p:spPr>
          <p:txBody>
            <a:bodyPr wrap="square" rtlCol="0">
              <a:spAutoFit/>
            </a:bodyPr>
            <a:lstStyle/>
            <a:p>
              <a:r>
                <a:rPr lang="tr-TR" sz="1200" dirty="0"/>
                <a:t>Ortaklar</a:t>
              </a:r>
            </a:p>
          </p:txBody>
        </p:sp>
        <p:sp>
          <p:nvSpPr>
            <p:cNvPr id="31" name="30 Metin kutusu"/>
            <p:cNvSpPr txBox="1"/>
            <p:nvPr/>
          </p:nvSpPr>
          <p:spPr>
            <a:xfrm>
              <a:off x="2627784" y="3269744"/>
              <a:ext cx="1224136" cy="288733"/>
            </a:xfrm>
            <a:prstGeom prst="rect">
              <a:avLst/>
            </a:prstGeom>
            <a:noFill/>
          </p:spPr>
          <p:txBody>
            <a:bodyPr wrap="square" rtlCol="0">
              <a:spAutoFit/>
            </a:bodyPr>
            <a:lstStyle/>
            <a:p>
              <a:r>
                <a:rPr lang="tr-TR" sz="1200" b="1" dirty="0">
                  <a:solidFill>
                    <a:schemeClr val="bg1"/>
                  </a:solidFill>
                </a:rPr>
                <a:t>Yönetim Kurulu</a:t>
              </a:r>
            </a:p>
          </p:txBody>
        </p:sp>
        <p:sp>
          <p:nvSpPr>
            <p:cNvPr id="32" name="31 Metin kutusu"/>
            <p:cNvSpPr txBox="1"/>
            <p:nvPr/>
          </p:nvSpPr>
          <p:spPr>
            <a:xfrm>
              <a:off x="2699792" y="4349864"/>
              <a:ext cx="1080120" cy="288733"/>
            </a:xfrm>
            <a:prstGeom prst="rect">
              <a:avLst/>
            </a:prstGeom>
            <a:noFill/>
          </p:spPr>
          <p:txBody>
            <a:bodyPr wrap="square" rtlCol="0">
              <a:spAutoFit/>
            </a:bodyPr>
            <a:lstStyle/>
            <a:p>
              <a:r>
                <a:rPr lang="tr-TR" sz="1200" b="1" dirty="0">
                  <a:solidFill>
                    <a:schemeClr val="bg1"/>
                  </a:solidFill>
                </a:rPr>
                <a:t>Çalışan İşçiler</a:t>
              </a:r>
            </a:p>
          </p:txBody>
        </p:sp>
        <p:sp>
          <p:nvSpPr>
            <p:cNvPr id="33" name="32 Metin kutusu"/>
            <p:cNvSpPr txBox="1"/>
            <p:nvPr/>
          </p:nvSpPr>
          <p:spPr>
            <a:xfrm>
              <a:off x="5076056" y="3269744"/>
              <a:ext cx="1152128" cy="288733"/>
            </a:xfrm>
            <a:prstGeom prst="rect">
              <a:avLst/>
            </a:prstGeom>
            <a:noFill/>
          </p:spPr>
          <p:txBody>
            <a:bodyPr wrap="square" rtlCol="0">
              <a:spAutoFit/>
            </a:bodyPr>
            <a:lstStyle/>
            <a:p>
              <a:r>
                <a:rPr lang="tr-TR" sz="1200" b="1" dirty="0">
                  <a:solidFill>
                    <a:schemeClr val="bg1"/>
                  </a:solidFill>
                </a:rPr>
                <a:t>Yönetim Ekibi</a:t>
              </a:r>
            </a:p>
          </p:txBody>
        </p:sp>
        <p:sp>
          <p:nvSpPr>
            <p:cNvPr id="34" name="33 Metin kutusu"/>
            <p:cNvSpPr txBox="1"/>
            <p:nvPr/>
          </p:nvSpPr>
          <p:spPr>
            <a:xfrm>
              <a:off x="5148064" y="4277856"/>
              <a:ext cx="1008112" cy="288733"/>
            </a:xfrm>
            <a:prstGeom prst="rect">
              <a:avLst/>
            </a:prstGeom>
            <a:noFill/>
          </p:spPr>
          <p:txBody>
            <a:bodyPr wrap="square" rtlCol="0">
              <a:spAutoFit/>
            </a:bodyPr>
            <a:lstStyle/>
            <a:p>
              <a:r>
                <a:rPr lang="tr-TR" sz="1200" b="1" dirty="0">
                  <a:solidFill>
                    <a:schemeClr val="bg1"/>
                  </a:solidFill>
                </a:rPr>
                <a:t>Sendikalar</a:t>
              </a:r>
            </a:p>
          </p:txBody>
        </p:sp>
        <p:sp>
          <p:nvSpPr>
            <p:cNvPr id="35" name="34 Metin kutusu"/>
            <p:cNvSpPr txBox="1"/>
            <p:nvPr/>
          </p:nvSpPr>
          <p:spPr>
            <a:xfrm>
              <a:off x="3943767" y="3701792"/>
              <a:ext cx="1008112" cy="288733"/>
            </a:xfrm>
            <a:prstGeom prst="rect">
              <a:avLst/>
            </a:prstGeom>
            <a:noFill/>
          </p:spPr>
          <p:txBody>
            <a:bodyPr wrap="square" rtlCol="0">
              <a:spAutoFit/>
            </a:bodyPr>
            <a:lstStyle/>
            <a:p>
              <a:r>
                <a:rPr lang="tr-TR" sz="1200" b="1" dirty="0">
                  <a:solidFill>
                    <a:schemeClr val="bg1"/>
                  </a:solidFill>
                </a:rPr>
                <a:t>Kuruluşlar</a:t>
              </a:r>
            </a:p>
          </p:txBody>
        </p:sp>
      </p:grpSp>
    </p:spTree>
    <p:extLst>
      <p:ext uri="{BB962C8B-B14F-4D97-AF65-F5344CB8AC3E}">
        <p14:creationId xmlns:p14="http://schemas.microsoft.com/office/powerpoint/2010/main" val="2671426365"/>
      </p:ext>
    </p:extLst>
  </p:cSld>
  <p:clrMapOvr>
    <a:masterClrMapping/>
  </p:clrMapOvr>
  <p:transition spd="slow">
    <p:random/>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_ID135682052"/>
          <p:cNvSpPr/>
          <p:nvPr/>
        </p:nvSpPr>
        <p:spPr>
          <a:xfrm>
            <a:off x="1524000" y="6245352"/>
            <a:ext cx="914400" cy="612648"/>
          </a:xfrm>
          <a:prstGeom prst="flowChartInputOutpu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9 Dikdörtgen"/>
          <p:cNvSpPr/>
          <p:nvPr/>
        </p:nvSpPr>
        <p:spPr>
          <a:xfrm>
            <a:off x="3287688" y="1772817"/>
            <a:ext cx="4968552" cy="1323439"/>
          </a:xfrm>
          <a:prstGeom prst="rect">
            <a:avLst/>
          </a:prstGeom>
        </p:spPr>
        <p:txBody>
          <a:bodyPr wrap="square">
            <a:spAutoFit/>
          </a:bodyPr>
          <a:lstStyle/>
          <a:p>
            <a:pPr algn="ctr"/>
            <a:r>
              <a:rPr lang="tr-TR" sz="4000" dirty="0"/>
              <a:t>Madde Madde ISO 9001:2015</a:t>
            </a:r>
          </a:p>
        </p:txBody>
      </p:sp>
    </p:spTree>
    <p:extLst>
      <p:ext uri="{BB962C8B-B14F-4D97-AF65-F5344CB8AC3E}">
        <p14:creationId xmlns:p14="http://schemas.microsoft.com/office/powerpoint/2010/main" val="2577293710"/>
      </p:ext>
    </p:extLst>
  </p:cSld>
  <p:clrMapOvr>
    <a:masterClrMapping/>
  </p:clrMapOvr>
  <p:transition spd="slow">
    <p:random/>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_ID135682052"/>
          <p:cNvSpPr/>
          <p:nvPr/>
        </p:nvSpPr>
        <p:spPr>
          <a:xfrm>
            <a:off x="1524000" y="6245352"/>
            <a:ext cx="914400" cy="612648"/>
          </a:xfrm>
          <a:prstGeom prst="flowChartInputOutpu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aphicFrame>
        <p:nvGraphicFramePr>
          <p:cNvPr id="5" name="4 Tablo"/>
          <p:cNvGraphicFramePr>
            <a:graphicFrameLocks noGrp="1"/>
          </p:cNvGraphicFramePr>
          <p:nvPr/>
        </p:nvGraphicFramePr>
        <p:xfrm>
          <a:off x="2063553" y="404664"/>
          <a:ext cx="8136907" cy="5277884"/>
        </p:xfrm>
        <a:graphic>
          <a:graphicData uri="http://schemas.openxmlformats.org/drawingml/2006/table">
            <a:tbl>
              <a:tblPr firstRow="1" bandRow="1">
                <a:tableStyleId>{35758FB7-9AC5-4552-8A53-C91805E547FA}</a:tableStyleId>
              </a:tblPr>
              <a:tblGrid>
                <a:gridCol w="446433">
                  <a:extLst>
                    <a:ext uri="{9D8B030D-6E8A-4147-A177-3AD203B41FA5}">
                      <a16:colId xmlns="" xmlns:a16="http://schemas.microsoft.com/office/drawing/2014/main" val="20000"/>
                    </a:ext>
                  </a:extLst>
                </a:gridCol>
                <a:gridCol w="3195803">
                  <a:extLst>
                    <a:ext uri="{9D8B030D-6E8A-4147-A177-3AD203B41FA5}">
                      <a16:colId xmlns="" xmlns:a16="http://schemas.microsoft.com/office/drawing/2014/main" val="20001"/>
                    </a:ext>
                  </a:extLst>
                </a:gridCol>
                <a:gridCol w="619955">
                  <a:extLst>
                    <a:ext uri="{9D8B030D-6E8A-4147-A177-3AD203B41FA5}">
                      <a16:colId xmlns="" xmlns:a16="http://schemas.microsoft.com/office/drawing/2014/main" val="20002"/>
                    </a:ext>
                  </a:extLst>
                </a:gridCol>
                <a:gridCol w="3874716">
                  <a:extLst>
                    <a:ext uri="{9D8B030D-6E8A-4147-A177-3AD203B41FA5}">
                      <a16:colId xmlns="" xmlns:a16="http://schemas.microsoft.com/office/drawing/2014/main" val="20003"/>
                    </a:ext>
                  </a:extLst>
                </a:gridCol>
              </a:tblGrid>
              <a:tr h="214539">
                <a:tc gridSpan="4">
                  <a:txBody>
                    <a:bodyPr/>
                    <a:lstStyle/>
                    <a:p>
                      <a:pPr algn="ctr">
                        <a:lnSpc>
                          <a:spcPct val="115000"/>
                        </a:lnSpc>
                        <a:spcAft>
                          <a:spcPts val="0"/>
                        </a:spcAft>
                      </a:pPr>
                      <a:r>
                        <a:rPr lang="tr-TR" sz="1400" dirty="0" smtClean="0"/>
                        <a:t>ISO 9001:20015 YAPISI</a:t>
                      </a:r>
                      <a:r>
                        <a:rPr lang="tr-TR" sz="1400" baseline="0" dirty="0" smtClean="0"/>
                        <a:t> </a:t>
                      </a:r>
                      <a:endParaRPr lang="tr-TR" sz="1400" b="1" dirty="0">
                        <a:solidFill>
                          <a:schemeClr val="tx1"/>
                        </a:solidFill>
                        <a:latin typeface="Calibri"/>
                        <a:ea typeface="Calibri"/>
                        <a:cs typeface="Times New Roman"/>
                      </a:endParaRPr>
                    </a:p>
                  </a:txBody>
                  <a:tcPr marL="68580" marR="68580" marT="0" marB="0"/>
                </a:tc>
                <a:tc hMerge="1">
                  <a:txBody>
                    <a:bodyPr/>
                    <a:lstStyle/>
                    <a:p>
                      <a:pPr>
                        <a:lnSpc>
                          <a:spcPct val="115000"/>
                        </a:lnSpc>
                        <a:spcAft>
                          <a:spcPts val="0"/>
                        </a:spcAft>
                      </a:pPr>
                      <a:endParaRPr lang="tr-TR" sz="1000" b="1" dirty="0">
                        <a:solidFill>
                          <a:schemeClr val="tx1"/>
                        </a:solidFill>
                        <a:latin typeface="Calibri"/>
                        <a:ea typeface="Calibri"/>
                        <a:cs typeface="Times New Roman"/>
                      </a:endParaRPr>
                    </a:p>
                  </a:txBody>
                  <a:tcPr marL="68580" marR="68580" marT="0" marB="0"/>
                </a:tc>
                <a:tc hMerge="1">
                  <a:txBody>
                    <a:bodyPr/>
                    <a:lstStyle/>
                    <a:p>
                      <a:pPr>
                        <a:lnSpc>
                          <a:spcPct val="115000"/>
                        </a:lnSpc>
                        <a:spcAft>
                          <a:spcPts val="0"/>
                        </a:spcAft>
                      </a:pPr>
                      <a:endParaRPr lang="tr-TR" sz="1000" b="1" dirty="0">
                        <a:solidFill>
                          <a:schemeClr val="tx1"/>
                        </a:solidFill>
                        <a:latin typeface="Calibri"/>
                        <a:ea typeface="Calibri"/>
                        <a:cs typeface="Times New Roman"/>
                      </a:endParaRPr>
                    </a:p>
                  </a:txBody>
                  <a:tcPr marL="68580" marR="68580" marT="0" marB="0"/>
                </a:tc>
                <a:tc hMerge="1">
                  <a:txBody>
                    <a:bodyPr/>
                    <a:lstStyle/>
                    <a:p>
                      <a:pPr>
                        <a:lnSpc>
                          <a:spcPct val="115000"/>
                        </a:lnSpc>
                        <a:spcAft>
                          <a:spcPts val="0"/>
                        </a:spcAft>
                      </a:pPr>
                      <a:endParaRPr lang="tr-TR" sz="1000" b="1" dirty="0">
                        <a:solidFill>
                          <a:schemeClr val="tx1"/>
                        </a:solidFill>
                        <a:latin typeface="Calibri"/>
                        <a:ea typeface="Calibri"/>
                        <a:cs typeface="Times New Roman"/>
                      </a:endParaRPr>
                    </a:p>
                  </a:txBody>
                  <a:tcPr marL="68580" marR="68580" marT="0" marB="0"/>
                </a:tc>
                <a:extLst>
                  <a:ext uri="{0D108BD9-81ED-4DB2-BD59-A6C34878D82A}">
                    <a16:rowId xmlns="" xmlns:a16="http://schemas.microsoft.com/office/drawing/2014/main" val="10000"/>
                  </a:ext>
                </a:extLst>
              </a:tr>
              <a:tr h="214539">
                <a:tc>
                  <a:txBody>
                    <a:bodyPr/>
                    <a:lstStyle/>
                    <a:p>
                      <a:pPr>
                        <a:lnSpc>
                          <a:spcPct val="115000"/>
                        </a:lnSpc>
                        <a:spcAft>
                          <a:spcPts val="0"/>
                        </a:spcAft>
                      </a:pPr>
                      <a:r>
                        <a:rPr lang="tr-TR" sz="1000" b="1" dirty="0"/>
                        <a:t>1.</a:t>
                      </a:r>
                      <a:endParaRPr lang="tr-TR" sz="1000" b="1" dirty="0">
                        <a:solidFill>
                          <a:schemeClr val="tx1"/>
                        </a:solidFill>
                        <a:latin typeface="Calibri"/>
                        <a:ea typeface="Calibri"/>
                        <a:cs typeface="Times New Roman"/>
                      </a:endParaRPr>
                    </a:p>
                  </a:txBody>
                  <a:tcPr marL="68580" marR="68580" marT="0" marB="0"/>
                </a:tc>
                <a:tc>
                  <a:txBody>
                    <a:bodyPr/>
                    <a:lstStyle/>
                    <a:p>
                      <a:pPr>
                        <a:lnSpc>
                          <a:spcPct val="115000"/>
                        </a:lnSpc>
                        <a:spcAft>
                          <a:spcPts val="0"/>
                        </a:spcAft>
                      </a:pPr>
                      <a:r>
                        <a:rPr lang="tr-TR" sz="1000" b="1" dirty="0"/>
                        <a:t>Kapsam</a:t>
                      </a:r>
                      <a:endParaRPr lang="tr-TR" sz="1000" b="1" dirty="0">
                        <a:solidFill>
                          <a:schemeClr val="tx1"/>
                        </a:solidFill>
                        <a:latin typeface="Calibri"/>
                        <a:ea typeface="Calibri"/>
                        <a:cs typeface="Times New Roman"/>
                      </a:endParaRPr>
                    </a:p>
                  </a:txBody>
                  <a:tcPr marL="68580" marR="68580" marT="0" marB="0"/>
                </a:tc>
                <a:tc>
                  <a:txBody>
                    <a:bodyPr/>
                    <a:lstStyle/>
                    <a:p>
                      <a:pPr>
                        <a:lnSpc>
                          <a:spcPct val="115000"/>
                        </a:lnSpc>
                        <a:spcAft>
                          <a:spcPts val="0"/>
                        </a:spcAft>
                      </a:pPr>
                      <a:r>
                        <a:rPr lang="tr-TR" sz="1000" b="1" dirty="0"/>
                        <a:t>8.</a:t>
                      </a:r>
                      <a:endParaRPr lang="tr-TR" sz="1000" b="1" dirty="0">
                        <a:solidFill>
                          <a:schemeClr val="tx1"/>
                        </a:solidFill>
                        <a:latin typeface="Calibri"/>
                        <a:ea typeface="Calibri"/>
                        <a:cs typeface="Times New Roman"/>
                      </a:endParaRPr>
                    </a:p>
                  </a:txBody>
                  <a:tcPr marL="68580" marR="68580" marT="0" marB="0"/>
                </a:tc>
                <a:tc>
                  <a:txBody>
                    <a:bodyPr/>
                    <a:lstStyle/>
                    <a:p>
                      <a:pPr>
                        <a:lnSpc>
                          <a:spcPct val="115000"/>
                        </a:lnSpc>
                        <a:spcAft>
                          <a:spcPts val="0"/>
                        </a:spcAft>
                      </a:pPr>
                      <a:r>
                        <a:rPr lang="tr-TR" sz="1000" b="1"/>
                        <a:t>Operasyon</a:t>
                      </a:r>
                      <a:endParaRPr lang="tr-TR" sz="1000" b="1">
                        <a:solidFill>
                          <a:schemeClr val="tx1"/>
                        </a:solidFill>
                        <a:latin typeface="Calibri"/>
                        <a:ea typeface="Calibri"/>
                        <a:cs typeface="Times New Roman"/>
                      </a:endParaRPr>
                    </a:p>
                  </a:txBody>
                  <a:tcPr marL="68580" marR="68580" marT="0" marB="0"/>
                </a:tc>
                <a:extLst>
                  <a:ext uri="{0D108BD9-81ED-4DB2-BD59-A6C34878D82A}">
                    <a16:rowId xmlns="" xmlns:a16="http://schemas.microsoft.com/office/drawing/2014/main" val="10001"/>
                  </a:ext>
                </a:extLst>
              </a:tr>
              <a:tr h="214539">
                <a:tc>
                  <a:txBody>
                    <a:bodyPr/>
                    <a:lstStyle/>
                    <a:p>
                      <a:pPr>
                        <a:lnSpc>
                          <a:spcPct val="115000"/>
                        </a:lnSpc>
                        <a:spcAft>
                          <a:spcPts val="0"/>
                        </a:spcAft>
                      </a:pPr>
                      <a:r>
                        <a:rPr lang="tr-TR" sz="1000" b="1" dirty="0"/>
                        <a:t>2.</a:t>
                      </a:r>
                      <a:endParaRPr lang="tr-TR" sz="1000" b="1" dirty="0">
                        <a:solidFill>
                          <a:schemeClr val="tx1"/>
                        </a:solidFill>
                        <a:latin typeface="Calibri"/>
                        <a:ea typeface="Calibri"/>
                        <a:cs typeface="Times New Roman"/>
                      </a:endParaRPr>
                    </a:p>
                  </a:txBody>
                  <a:tcPr marL="68580" marR="68580" marT="0" marB="0"/>
                </a:tc>
                <a:tc>
                  <a:txBody>
                    <a:bodyPr/>
                    <a:lstStyle/>
                    <a:p>
                      <a:pPr>
                        <a:lnSpc>
                          <a:spcPct val="115000"/>
                        </a:lnSpc>
                        <a:spcAft>
                          <a:spcPts val="0"/>
                        </a:spcAft>
                      </a:pPr>
                      <a:r>
                        <a:rPr lang="tr-TR" sz="1000" b="1" kern="1200" dirty="0"/>
                        <a:t>Temel Alınan Referanslar</a:t>
                      </a:r>
                      <a:endParaRPr lang="tr-TR" sz="1000" b="1" dirty="0">
                        <a:solidFill>
                          <a:schemeClr val="tx1"/>
                        </a:solidFill>
                        <a:latin typeface="Calibri"/>
                        <a:ea typeface="Calibri"/>
                        <a:cs typeface="Times New Roman"/>
                      </a:endParaRPr>
                    </a:p>
                  </a:txBody>
                  <a:tcPr marL="68580" marR="68580" marT="0" marB="0"/>
                </a:tc>
                <a:tc>
                  <a:txBody>
                    <a:bodyPr/>
                    <a:lstStyle/>
                    <a:p>
                      <a:pPr>
                        <a:lnSpc>
                          <a:spcPct val="115000"/>
                        </a:lnSpc>
                        <a:spcAft>
                          <a:spcPts val="0"/>
                        </a:spcAft>
                      </a:pPr>
                      <a:r>
                        <a:rPr lang="tr-TR" sz="1000" b="1" dirty="0"/>
                        <a:t>8.1.</a:t>
                      </a:r>
                      <a:endParaRPr lang="tr-TR" sz="1000" b="1" dirty="0">
                        <a:solidFill>
                          <a:schemeClr val="tx1"/>
                        </a:solidFill>
                        <a:latin typeface="Calibri"/>
                        <a:ea typeface="Calibri"/>
                        <a:cs typeface="Times New Roman"/>
                      </a:endParaRPr>
                    </a:p>
                  </a:txBody>
                  <a:tcPr marL="68580" marR="68580" marT="0" marB="0"/>
                </a:tc>
                <a:tc>
                  <a:txBody>
                    <a:bodyPr/>
                    <a:lstStyle/>
                    <a:p>
                      <a:pPr>
                        <a:lnSpc>
                          <a:spcPct val="115000"/>
                        </a:lnSpc>
                        <a:spcAft>
                          <a:spcPts val="0"/>
                        </a:spcAft>
                      </a:pPr>
                      <a:r>
                        <a:rPr lang="tr-TR" sz="1000" b="1" kern="1200" dirty="0" err="1"/>
                        <a:t>Operasyonel</a:t>
                      </a:r>
                      <a:r>
                        <a:rPr lang="tr-TR" sz="1000" b="1" kern="1200" dirty="0"/>
                        <a:t> Planlama ve Kontrol</a:t>
                      </a:r>
                      <a:endParaRPr lang="tr-TR" sz="1000" b="1" dirty="0">
                        <a:solidFill>
                          <a:schemeClr val="tx1"/>
                        </a:solidFill>
                        <a:latin typeface="Calibri"/>
                        <a:ea typeface="Calibri"/>
                        <a:cs typeface="Times New Roman"/>
                      </a:endParaRPr>
                    </a:p>
                  </a:txBody>
                  <a:tcPr marL="68580" marR="68580" marT="0" marB="0"/>
                </a:tc>
                <a:extLst>
                  <a:ext uri="{0D108BD9-81ED-4DB2-BD59-A6C34878D82A}">
                    <a16:rowId xmlns="" xmlns:a16="http://schemas.microsoft.com/office/drawing/2014/main" val="10002"/>
                  </a:ext>
                </a:extLst>
              </a:tr>
              <a:tr h="176681">
                <a:tc>
                  <a:txBody>
                    <a:bodyPr/>
                    <a:lstStyle/>
                    <a:p>
                      <a:pPr>
                        <a:lnSpc>
                          <a:spcPct val="115000"/>
                        </a:lnSpc>
                        <a:spcAft>
                          <a:spcPts val="0"/>
                        </a:spcAft>
                      </a:pPr>
                      <a:r>
                        <a:rPr lang="tr-TR" sz="1000" b="1"/>
                        <a:t>3.</a:t>
                      </a:r>
                      <a:endParaRPr lang="tr-TR" sz="1000" b="1">
                        <a:solidFill>
                          <a:schemeClr val="tx1"/>
                        </a:solidFill>
                        <a:latin typeface="Calibri"/>
                        <a:ea typeface="Calibri"/>
                        <a:cs typeface="Times New Roman"/>
                      </a:endParaRPr>
                    </a:p>
                  </a:txBody>
                  <a:tcPr marL="68580" marR="68580" marT="0" marB="0"/>
                </a:tc>
                <a:tc>
                  <a:txBody>
                    <a:bodyPr/>
                    <a:lstStyle/>
                    <a:p>
                      <a:pPr>
                        <a:lnSpc>
                          <a:spcPct val="115000"/>
                        </a:lnSpc>
                        <a:spcAft>
                          <a:spcPts val="0"/>
                        </a:spcAft>
                      </a:pPr>
                      <a:r>
                        <a:rPr lang="tr-TR" sz="1000" b="1" kern="1200" dirty="0"/>
                        <a:t>Kavram ve tarifler</a:t>
                      </a:r>
                      <a:endParaRPr lang="tr-TR" sz="1000" b="1" dirty="0">
                        <a:solidFill>
                          <a:schemeClr val="tx1"/>
                        </a:solidFill>
                        <a:latin typeface="Calibri"/>
                        <a:ea typeface="Calibri"/>
                        <a:cs typeface="Times New Roman"/>
                      </a:endParaRPr>
                    </a:p>
                  </a:txBody>
                  <a:tcPr marL="68580" marR="68580" marT="0" marB="0"/>
                </a:tc>
                <a:tc>
                  <a:txBody>
                    <a:bodyPr/>
                    <a:lstStyle/>
                    <a:p>
                      <a:pPr>
                        <a:lnSpc>
                          <a:spcPct val="115000"/>
                        </a:lnSpc>
                        <a:spcAft>
                          <a:spcPts val="0"/>
                        </a:spcAft>
                      </a:pPr>
                      <a:r>
                        <a:rPr lang="tr-TR" sz="1000" b="1" dirty="0"/>
                        <a:t>8.2.</a:t>
                      </a:r>
                      <a:endParaRPr lang="tr-TR" sz="1000" b="1" dirty="0">
                        <a:solidFill>
                          <a:schemeClr val="tx1"/>
                        </a:solidFill>
                        <a:latin typeface="Calibri"/>
                        <a:ea typeface="Calibri"/>
                        <a:cs typeface="Times New Roman"/>
                      </a:endParaRPr>
                    </a:p>
                  </a:txBody>
                  <a:tcPr marL="68580" marR="68580" marT="0" marB="0"/>
                </a:tc>
                <a:tc>
                  <a:txBody>
                    <a:bodyPr/>
                    <a:lstStyle/>
                    <a:p>
                      <a:pPr>
                        <a:lnSpc>
                          <a:spcPct val="115000"/>
                        </a:lnSpc>
                        <a:spcAft>
                          <a:spcPts val="0"/>
                        </a:spcAft>
                      </a:pPr>
                      <a:r>
                        <a:rPr lang="tr-TR" sz="1000" b="1" kern="1200" dirty="0"/>
                        <a:t>Ürün ve Hizmet Gerçekleştirme İçin Gerekliliklerin Belirlenmesi</a:t>
                      </a:r>
                      <a:endParaRPr lang="tr-TR" sz="1000" b="1" dirty="0">
                        <a:solidFill>
                          <a:schemeClr val="tx1"/>
                        </a:solidFill>
                        <a:latin typeface="Calibri"/>
                        <a:ea typeface="Calibri"/>
                        <a:cs typeface="Times New Roman"/>
                      </a:endParaRPr>
                    </a:p>
                  </a:txBody>
                  <a:tcPr marL="68580" marR="68580" marT="0" marB="0"/>
                </a:tc>
                <a:extLst>
                  <a:ext uri="{0D108BD9-81ED-4DB2-BD59-A6C34878D82A}">
                    <a16:rowId xmlns="" xmlns:a16="http://schemas.microsoft.com/office/drawing/2014/main" val="10003"/>
                  </a:ext>
                </a:extLst>
              </a:tr>
              <a:tr h="214539">
                <a:tc>
                  <a:txBody>
                    <a:bodyPr/>
                    <a:lstStyle/>
                    <a:p>
                      <a:pPr>
                        <a:lnSpc>
                          <a:spcPct val="115000"/>
                        </a:lnSpc>
                        <a:spcAft>
                          <a:spcPts val="0"/>
                        </a:spcAft>
                      </a:pPr>
                      <a:r>
                        <a:rPr lang="tr-TR" sz="1000" b="1"/>
                        <a:t>4.</a:t>
                      </a:r>
                      <a:endParaRPr lang="tr-TR" sz="1000" b="1">
                        <a:solidFill>
                          <a:schemeClr val="tx1"/>
                        </a:solidFill>
                        <a:latin typeface="Calibri"/>
                        <a:ea typeface="Calibri"/>
                        <a:cs typeface="Times New Roman"/>
                      </a:endParaRPr>
                    </a:p>
                  </a:txBody>
                  <a:tcPr marL="68580" marR="68580" marT="0" marB="0"/>
                </a:tc>
                <a:tc>
                  <a:txBody>
                    <a:bodyPr/>
                    <a:lstStyle/>
                    <a:p>
                      <a:pPr>
                        <a:lnSpc>
                          <a:spcPct val="115000"/>
                        </a:lnSpc>
                        <a:spcAft>
                          <a:spcPts val="0"/>
                        </a:spcAft>
                      </a:pPr>
                      <a:r>
                        <a:rPr lang="tr-TR" sz="1000" b="1" kern="1200" dirty="0"/>
                        <a:t>Kuruluşun Çerçevesi</a:t>
                      </a:r>
                      <a:endParaRPr lang="tr-TR" sz="1000" b="1" dirty="0">
                        <a:solidFill>
                          <a:schemeClr val="tx1"/>
                        </a:solidFill>
                        <a:latin typeface="Calibri"/>
                        <a:ea typeface="Calibri"/>
                        <a:cs typeface="Times New Roman"/>
                      </a:endParaRPr>
                    </a:p>
                  </a:txBody>
                  <a:tcPr marL="68580" marR="68580" marT="0" marB="0"/>
                </a:tc>
                <a:tc>
                  <a:txBody>
                    <a:bodyPr/>
                    <a:lstStyle/>
                    <a:p>
                      <a:pPr>
                        <a:lnSpc>
                          <a:spcPct val="115000"/>
                        </a:lnSpc>
                        <a:spcAft>
                          <a:spcPts val="0"/>
                        </a:spcAft>
                      </a:pPr>
                      <a:r>
                        <a:rPr lang="tr-TR" sz="1000" b="1"/>
                        <a:t>8.3.</a:t>
                      </a:r>
                      <a:endParaRPr lang="tr-TR" sz="1000" b="1">
                        <a:solidFill>
                          <a:schemeClr val="tx1"/>
                        </a:solidFill>
                        <a:latin typeface="Calibri"/>
                        <a:ea typeface="Calibri"/>
                        <a:cs typeface="Times New Roman"/>
                      </a:endParaRPr>
                    </a:p>
                  </a:txBody>
                  <a:tcPr marL="68580" marR="68580" marT="0" marB="0"/>
                </a:tc>
                <a:tc>
                  <a:txBody>
                    <a:bodyPr/>
                    <a:lstStyle/>
                    <a:p>
                      <a:pPr>
                        <a:lnSpc>
                          <a:spcPct val="115000"/>
                        </a:lnSpc>
                        <a:spcAft>
                          <a:spcPts val="0"/>
                        </a:spcAft>
                      </a:pPr>
                      <a:r>
                        <a:rPr lang="tr-TR" sz="1000" b="1" kern="1200" dirty="0"/>
                        <a:t>Ürün ve Hizmetlerin Tasarım ve Geliştirilmesi</a:t>
                      </a:r>
                      <a:endParaRPr lang="tr-TR" sz="1000" b="1" dirty="0">
                        <a:solidFill>
                          <a:schemeClr val="tx1"/>
                        </a:solidFill>
                        <a:latin typeface="Calibri"/>
                        <a:ea typeface="Calibri"/>
                        <a:cs typeface="Times New Roman"/>
                      </a:endParaRPr>
                    </a:p>
                  </a:txBody>
                  <a:tcPr marL="68580" marR="68580" marT="0" marB="0"/>
                </a:tc>
                <a:extLst>
                  <a:ext uri="{0D108BD9-81ED-4DB2-BD59-A6C34878D82A}">
                    <a16:rowId xmlns="" xmlns:a16="http://schemas.microsoft.com/office/drawing/2014/main" val="10004"/>
                  </a:ext>
                </a:extLst>
              </a:tr>
              <a:tr h="214539">
                <a:tc>
                  <a:txBody>
                    <a:bodyPr/>
                    <a:lstStyle/>
                    <a:p>
                      <a:pPr>
                        <a:lnSpc>
                          <a:spcPct val="115000"/>
                        </a:lnSpc>
                        <a:spcAft>
                          <a:spcPts val="0"/>
                        </a:spcAft>
                      </a:pPr>
                      <a:r>
                        <a:rPr lang="tr-TR" sz="1000" b="1"/>
                        <a:t>4.1.</a:t>
                      </a:r>
                      <a:endParaRPr lang="tr-TR" sz="1000" b="1">
                        <a:solidFill>
                          <a:schemeClr val="tx1"/>
                        </a:solidFill>
                        <a:latin typeface="Calibri"/>
                        <a:ea typeface="Calibri"/>
                        <a:cs typeface="Times New Roman"/>
                      </a:endParaRPr>
                    </a:p>
                  </a:txBody>
                  <a:tcPr marL="68580" marR="68580" marT="0" marB="0"/>
                </a:tc>
                <a:tc>
                  <a:txBody>
                    <a:bodyPr/>
                    <a:lstStyle/>
                    <a:p>
                      <a:pPr>
                        <a:lnSpc>
                          <a:spcPct val="115000"/>
                        </a:lnSpc>
                        <a:spcAft>
                          <a:spcPts val="0"/>
                        </a:spcAft>
                      </a:pPr>
                      <a:r>
                        <a:rPr lang="tr-TR" sz="1000" b="1" kern="1200" dirty="0"/>
                        <a:t>Kuruluşun ve Onun Çerçevesinin Anlaşılması</a:t>
                      </a:r>
                      <a:endParaRPr lang="tr-TR" sz="1000" b="1" dirty="0">
                        <a:solidFill>
                          <a:schemeClr val="tx1"/>
                        </a:solidFill>
                        <a:latin typeface="Calibri"/>
                        <a:ea typeface="Calibri"/>
                        <a:cs typeface="Times New Roman"/>
                      </a:endParaRPr>
                    </a:p>
                  </a:txBody>
                  <a:tcPr marL="68580" marR="68580" marT="0" marB="0"/>
                </a:tc>
                <a:tc>
                  <a:txBody>
                    <a:bodyPr/>
                    <a:lstStyle/>
                    <a:p>
                      <a:pPr>
                        <a:lnSpc>
                          <a:spcPct val="115000"/>
                        </a:lnSpc>
                        <a:spcAft>
                          <a:spcPts val="0"/>
                        </a:spcAft>
                      </a:pPr>
                      <a:r>
                        <a:rPr lang="tr-TR" sz="1000" b="1"/>
                        <a:t>8.4.</a:t>
                      </a:r>
                      <a:endParaRPr lang="tr-TR" sz="1000" b="1">
                        <a:solidFill>
                          <a:schemeClr val="tx1"/>
                        </a:solidFill>
                        <a:latin typeface="Calibri"/>
                        <a:ea typeface="Calibri"/>
                        <a:cs typeface="Times New Roman"/>
                      </a:endParaRPr>
                    </a:p>
                  </a:txBody>
                  <a:tcPr marL="68580" marR="68580" marT="0" marB="0"/>
                </a:tc>
                <a:tc>
                  <a:txBody>
                    <a:bodyPr/>
                    <a:lstStyle/>
                    <a:p>
                      <a:pPr>
                        <a:lnSpc>
                          <a:spcPct val="115000"/>
                        </a:lnSpc>
                        <a:spcAft>
                          <a:spcPts val="0"/>
                        </a:spcAft>
                      </a:pPr>
                      <a:r>
                        <a:rPr lang="tr-TR" sz="1000" b="1" kern="1200" dirty="0"/>
                        <a:t>Dışarıdan Sağlanan Ürün ve Hizmetlerin Kontrolü</a:t>
                      </a:r>
                      <a:endParaRPr lang="tr-TR" sz="1000" b="1" dirty="0">
                        <a:solidFill>
                          <a:schemeClr val="tx1"/>
                        </a:solidFill>
                        <a:latin typeface="Calibri"/>
                        <a:ea typeface="Calibri"/>
                        <a:cs typeface="Times New Roman"/>
                      </a:endParaRPr>
                    </a:p>
                  </a:txBody>
                  <a:tcPr marL="68580" marR="68580" marT="0" marB="0"/>
                </a:tc>
                <a:extLst>
                  <a:ext uri="{0D108BD9-81ED-4DB2-BD59-A6C34878D82A}">
                    <a16:rowId xmlns="" xmlns:a16="http://schemas.microsoft.com/office/drawing/2014/main" val="10005"/>
                  </a:ext>
                </a:extLst>
              </a:tr>
              <a:tr h="214539">
                <a:tc>
                  <a:txBody>
                    <a:bodyPr/>
                    <a:lstStyle/>
                    <a:p>
                      <a:pPr>
                        <a:lnSpc>
                          <a:spcPct val="115000"/>
                        </a:lnSpc>
                        <a:spcAft>
                          <a:spcPts val="0"/>
                        </a:spcAft>
                      </a:pPr>
                      <a:r>
                        <a:rPr lang="tr-TR" sz="1000" b="1"/>
                        <a:t>4.2.</a:t>
                      </a:r>
                      <a:endParaRPr lang="tr-TR" sz="1000" b="1">
                        <a:solidFill>
                          <a:schemeClr val="tx1"/>
                        </a:solidFill>
                        <a:latin typeface="Calibri"/>
                        <a:ea typeface="Calibri"/>
                        <a:cs typeface="Times New Roman"/>
                      </a:endParaRPr>
                    </a:p>
                  </a:txBody>
                  <a:tcPr marL="68580" marR="68580" marT="0" marB="0"/>
                </a:tc>
                <a:tc>
                  <a:txBody>
                    <a:bodyPr/>
                    <a:lstStyle/>
                    <a:p>
                      <a:pPr>
                        <a:lnSpc>
                          <a:spcPct val="115000"/>
                        </a:lnSpc>
                        <a:spcAft>
                          <a:spcPts val="0"/>
                        </a:spcAft>
                      </a:pPr>
                      <a:r>
                        <a:rPr lang="tr-TR" sz="1000" b="1" kern="1200" dirty="0"/>
                        <a:t>İlgili Tarafların İhtiyaçlarının ve Beklentilerinin Anlaşılması</a:t>
                      </a:r>
                      <a:endParaRPr lang="tr-TR" sz="1000" b="1" dirty="0">
                        <a:solidFill>
                          <a:schemeClr val="tx1"/>
                        </a:solidFill>
                        <a:latin typeface="Calibri"/>
                        <a:ea typeface="Calibri"/>
                        <a:cs typeface="Times New Roman"/>
                      </a:endParaRPr>
                    </a:p>
                  </a:txBody>
                  <a:tcPr marL="68580" marR="68580" marT="0" marB="0"/>
                </a:tc>
                <a:tc>
                  <a:txBody>
                    <a:bodyPr/>
                    <a:lstStyle/>
                    <a:p>
                      <a:pPr>
                        <a:lnSpc>
                          <a:spcPct val="115000"/>
                        </a:lnSpc>
                        <a:spcAft>
                          <a:spcPts val="0"/>
                        </a:spcAft>
                      </a:pPr>
                      <a:r>
                        <a:rPr lang="tr-TR" sz="1000" b="1"/>
                        <a:t>8.5</a:t>
                      </a:r>
                      <a:endParaRPr lang="tr-TR" sz="1000" b="1">
                        <a:solidFill>
                          <a:schemeClr val="tx1"/>
                        </a:solidFill>
                        <a:latin typeface="Calibri"/>
                        <a:ea typeface="Calibri"/>
                        <a:cs typeface="Times New Roman"/>
                      </a:endParaRPr>
                    </a:p>
                  </a:txBody>
                  <a:tcPr marL="68580" marR="68580" marT="0" marB="0"/>
                </a:tc>
                <a:tc>
                  <a:txBody>
                    <a:bodyPr/>
                    <a:lstStyle/>
                    <a:p>
                      <a:pPr>
                        <a:lnSpc>
                          <a:spcPct val="115000"/>
                        </a:lnSpc>
                        <a:spcAft>
                          <a:spcPts val="0"/>
                        </a:spcAft>
                      </a:pPr>
                      <a:r>
                        <a:rPr lang="tr-TR" sz="1000" b="1" dirty="0"/>
                        <a:t>Üretim ve Hizmetin Temini</a:t>
                      </a:r>
                      <a:endParaRPr lang="tr-TR" sz="1000" b="1" dirty="0">
                        <a:solidFill>
                          <a:schemeClr val="tx1"/>
                        </a:solidFill>
                        <a:latin typeface="Calibri"/>
                        <a:ea typeface="Calibri"/>
                        <a:cs typeface="Times New Roman"/>
                      </a:endParaRPr>
                    </a:p>
                  </a:txBody>
                  <a:tcPr marL="68580" marR="68580" marT="0" marB="0"/>
                </a:tc>
                <a:extLst>
                  <a:ext uri="{0D108BD9-81ED-4DB2-BD59-A6C34878D82A}">
                    <a16:rowId xmlns="" xmlns:a16="http://schemas.microsoft.com/office/drawing/2014/main" val="10006"/>
                  </a:ext>
                </a:extLst>
              </a:tr>
              <a:tr h="214539">
                <a:tc>
                  <a:txBody>
                    <a:bodyPr/>
                    <a:lstStyle/>
                    <a:p>
                      <a:pPr>
                        <a:lnSpc>
                          <a:spcPct val="115000"/>
                        </a:lnSpc>
                        <a:spcAft>
                          <a:spcPts val="0"/>
                        </a:spcAft>
                      </a:pPr>
                      <a:r>
                        <a:rPr lang="tr-TR" sz="1000" b="1"/>
                        <a:t>4.3.</a:t>
                      </a:r>
                      <a:endParaRPr lang="tr-TR" sz="1000" b="1">
                        <a:solidFill>
                          <a:schemeClr val="tx1"/>
                        </a:solidFill>
                        <a:latin typeface="Calibri"/>
                        <a:ea typeface="Calibri"/>
                        <a:cs typeface="Times New Roman"/>
                      </a:endParaRPr>
                    </a:p>
                  </a:txBody>
                  <a:tcPr marL="68580" marR="68580" marT="0" marB="0"/>
                </a:tc>
                <a:tc>
                  <a:txBody>
                    <a:bodyPr/>
                    <a:lstStyle/>
                    <a:p>
                      <a:pPr>
                        <a:lnSpc>
                          <a:spcPct val="115000"/>
                        </a:lnSpc>
                        <a:spcAft>
                          <a:spcPts val="0"/>
                        </a:spcAft>
                      </a:pPr>
                      <a:r>
                        <a:rPr lang="tr-TR" sz="1000" b="1" kern="1200" dirty="0"/>
                        <a:t>Kalite Yönetim Sisteminin Kapsamının Belirlenmesi</a:t>
                      </a:r>
                      <a:endParaRPr lang="tr-TR" sz="1000" b="1" dirty="0">
                        <a:solidFill>
                          <a:schemeClr val="tx1"/>
                        </a:solidFill>
                        <a:latin typeface="Calibri"/>
                        <a:ea typeface="Calibri"/>
                        <a:cs typeface="Times New Roman"/>
                      </a:endParaRPr>
                    </a:p>
                  </a:txBody>
                  <a:tcPr marL="68580" marR="68580" marT="0" marB="0"/>
                </a:tc>
                <a:tc>
                  <a:txBody>
                    <a:bodyPr/>
                    <a:lstStyle/>
                    <a:p>
                      <a:pPr>
                        <a:lnSpc>
                          <a:spcPct val="115000"/>
                        </a:lnSpc>
                        <a:spcAft>
                          <a:spcPts val="0"/>
                        </a:spcAft>
                      </a:pPr>
                      <a:r>
                        <a:rPr lang="tr-TR" sz="1000" b="1" dirty="0"/>
                        <a:t>8.6.</a:t>
                      </a:r>
                      <a:endParaRPr lang="tr-TR" sz="1000" b="1" dirty="0">
                        <a:solidFill>
                          <a:schemeClr val="tx1"/>
                        </a:solidFill>
                        <a:latin typeface="Calibri"/>
                        <a:ea typeface="Calibri"/>
                        <a:cs typeface="Times New Roman"/>
                      </a:endParaRPr>
                    </a:p>
                  </a:txBody>
                  <a:tcPr marL="68580" marR="68580" marT="0" marB="0"/>
                </a:tc>
                <a:tc>
                  <a:txBody>
                    <a:bodyPr/>
                    <a:lstStyle/>
                    <a:p>
                      <a:pPr>
                        <a:lnSpc>
                          <a:spcPct val="115000"/>
                        </a:lnSpc>
                        <a:spcAft>
                          <a:spcPts val="0"/>
                        </a:spcAft>
                      </a:pPr>
                      <a:r>
                        <a:rPr lang="tr-TR" sz="1000" b="1" kern="1200" dirty="0"/>
                        <a:t>Ürünlerin ve Hizmetlerin Salıverilmesi</a:t>
                      </a:r>
                      <a:endParaRPr lang="tr-TR" sz="1000" b="1" dirty="0">
                        <a:solidFill>
                          <a:schemeClr val="tx1"/>
                        </a:solidFill>
                        <a:latin typeface="Calibri"/>
                        <a:ea typeface="Calibri"/>
                        <a:cs typeface="Times New Roman"/>
                      </a:endParaRPr>
                    </a:p>
                  </a:txBody>
                  <a:tcPr marL="68580" marR="68580" marT="0" marB="0"/>
                </a:tc>
                <a:extLst>
                  <a:ext uri="{0D108BD9-81ED-4DB2-BD59-A6C34878D82A}">
                    <a16:rowId xmlns="" xmlns:a16="http://schemas.microsoft.com/office/drawing/2014/main" val="10007"/>
                  </a:ext>
                </a:extLst>
              </a:tr>
              <a:tr h="214539">
                <a:tc>
                  <a:txBody>
                    <a:bodyPr/>
                    <a:lstStyle/>
                    <a:p>
                      <a:pPr>
                        <a:lnSpc>
                          <a:spcPct val="115000"/>
                        </a:lnSpc>
                        <a:spcAft>
                          <a:spcPts val="0"/>
                        </a:spcAft>
                      </a:pPr>
                      <a:endParaRPr lang="tr-TR" sz="1000" b="1" dirty="0">
                        <a:solidFill>
                          <a:srgbClr val="00B050"/>
                        </a:solidFill>
                        <a:latin typeface="Calibri"/>
                        <a:ea typeface="Calibri"/>
                        <a:cs typeface="Times New Roman"/>
                      </a:endParaRPr>
                    </a:p>
                  </a:txBody>
                  <a:tcPr marL="68580" marR="68580" marT="0" marB="0"/>
                </a:tc>
                <a:tc>
                  <a:txBody>
                    <a:bodyPr/>
                    <a:lstStyle/>
                    <a:p>
                      <a:pPr>
                        <a:lnSpc>
                          <a:spcPct val="115000"/>
                        </a:lnSpc>
                        <a:spcAft>
                          <a:spcPts val="0"/>
                        </a:spcAft>
                      </a:pPr>
                      <a:endParaRPr lang="tr-TR" sz="1000" b="1" dirty="0">
                        <a:solidFill>
                          <a:srgbClr val="00B050"/>
                        </a:solidFill>
                        <a:latin typeface="Calibri"/>
                        <a:ea typeface="Calibri"/>
                        <a:cs typeface="Times New Roman"/>
                      </a:endParaRPr>
                    </a:p>
                  </a:txBody>
                  <a:tcPr marL="68580" marR="68580" marT="0" marB="0"/>
                </a:tc>
                <a:tc>
                  <a:txBody>
                    <a:bodyPr/>
                    <a:lstStyle/>
                    <a:p>
                      <a:pPr>
                        <a:lnSpc>
                          <a:spcPct val="115000"/>
                        </a:lnSpc>
                        <a:spcAft>
                          <a:spcPts val="0"/>
                        </a:spcAft>
                      </a:pPr>
                      <a:endParaRPr lang="tr-TR" sz="1000" b="1" dirty="0">
                        <a:solidFill>
                          <a:srgbClr val="00B050"/>
                        </a:solidFill>
                        <a:latin typeface="Calibri"/>
                        <a:ea typeface="Calibri"/>
                        <a:cs typeface="Times New Roman"/>
                      </a:endParaRPr>
                    </a:p>
                  </a:txBody>
                  <a:tcPr marL="68580" marR="68580" marT="0" marB="0"/>
                </a:tc>
                <a:tc>
                  <a:txBody>
                    <a:bodyPr/>
                    <a:lstStyle/>
                    <a:p>
                      <a:pPr>
                        <a:lnSpc>
                          <a:spcPct val="115000"/>
                        </a:lnSpc>
                        <a:spcAft>
                          <a:spcPts val="0"/>
                        </a:spcAft>
                      </a:pPr>
                      <a:endParaRPr lang="tr-TR" sz="1000" b="1" dirty="0">
                        <a:solidFill>
                          <a:srgbClr val="00B050"/>
                        </a:solidFill>
                        <a:latin typeface="Calibri"/>
                        <a:ea typeface="Calibri"/>
                        <a:cs typeface="Times New Roman"/>
                      </a:endParaRPr>
                    </a:p>
                  </a:txBody>
                  <a:tcPr marL="68580" marR="68580" marT="0" marB="0"/>
                </a:tc>
                <a:extLst>
                  <a:ext uri="{0D108BD9-81ED-4DB2-BD59-A6C34878D82A}">
                    <a16:rowId xmlns="" xmlns:a16="http://schemas.microsoft.com/office/drawing/2014/main" val="10008"/>
                  </a:ext>
                </a:extLst>
              </a:tr>
              <a:tr h="214539">
                <a:tc>
                  <a:txBody>
                    <a:bodyPr/>
                    <a:lstStyle/>
                    <a:p>
                      <a:pPr>
                        <a:lnSpc>
                          <a:spcPct val="115000"/>
                        </a:lnSpc>
                        <a:spcAft>
                          <a:spcPts val="0"/>
                        </a:spcAft>
                      </a:pPr>
                      <a:r>
                        <a:rPr lang="tr-TR" sz="1000" b="1" dirty="0"/>
                        <a:t>5.</a:t>
                      </a:r>
                      <a:endParaRPr lang="tr-TR" sz="1000" b="1" dirty="0">
                        <a:solidFill>
                          <a:schemeClr val="tx1"/>
                        </a:solidFill>
                        <a:latin typeface="Calibri"/>
                        <a:ea typeface="Calibri"/>
                        <a:cs typeface="Times New Roman"/>
                      </a:endParaRPr>
                    </a:p>
                  </a:txBody>
                  <a:tcPr marL="68580" marR="68580" marT="0" marB="0"/>
                </a:tc>
                <a:tc>
                  <a:txBody>
                    <a:bodyPr/>
                    <a:lstStyle/>
                    <a:p>
                      <a:pPr>
                        <a:lnSpc>
                          <a:spcPct val="115000"/>
                        </a:lnSpc>
                        <a:spcAft>
                          <a:spcPts val="0"/>
                        </a:spcAft>
                      </a:pPr>
                      <a:r>
                        <a:rPr lang="tr-TR" sz="1000" b="1" kern="1200" dirty="0"/>
                        <a:t>Liderlik</a:t>
                      </a:r>
                      <a:endParaRPr lang="tr-TR" sz="1000" b="1" dirty="0">
                        <a:solidFill>
                          <a:schemeClr val="tx1"/>
                        </a:solidFill>
                        <a:latin typeface="Calibri"/>
                        <a:ea typeface="Calibri"/>
                        <a:cs typeface="Times New Roman"/>
                      </a:endParaRPr>
                    </a:p>
                  </a:txBody>
                  <a:tcPr marL="68580" marR="68580" marT="0" marB="0"/>
                </a:tc>
                <a:tc>
                  <a:txBody>
                    <a:bodyPr/>
                    <a:lstStyle/>
                    <a:p>
                      <a:pPr>
                        <a:lnSpc>
                          <a:spcPct val="115000"/>
                        </a:lnSpc>
                        <a:spcAft>
                          <a:spcPts val="0"/>
                        </a:spcAft>
                      </a:pPr>
                      <a:r>
                        <a:rPr lang="tr-TR" sz="1000" b="1" dirty="0"/>
                        <a:t>9.</a:t>
                      </a:r>
                      <a:endParaRPr lang="tr-TR" sz="1000" b="1" dirty="0">
                        <a:solidFill>
                          <a:schemeClr val="tx1"/>
                        </a:solidFill>
                        <a:latin typeface="Calibri"/>
                        <a:ea typeface="Calibri"/>
                        <a:cs typeface="Times New Roman"/>
                      </a:endParaRPr>
                    </a:p>
                  </a:txBody>
                  <a:tcPr marL="68580" marR="68580" marT="0" marB="0"/>
                </a:tc>
                <a:tc>
                  <a:txBody>
                    <a:bodyPr/>
                    <a:lstStyle/>
                    <a:p>
                      <a:pPr>
                        <a:lnSpc>
                          <a:spcPct val="115000"/>
                        </a:lnSpc>
                        <a:spcAft>
                          <a:spcPts val="0"/>
                        </a:spcAft>
                      </a:pPr>
                      <a:r>
                        <a:rPr lang="tr-TR" sz="1000" b="1" dirty="0"/>
                        <a:t>Performans Değerlendirme</a:t>
                      </a:r>
                      <a:endParaRPr lang="tr-TR" sz="1000" b="1" dirty="0">
                        <a:solidFill>
                          <a:schemeClr val="tx1"/>
                        </a:solidFill>
                        <a:latin typeface="Calibri"/>
                        <a:ea typeface="Calibri"/>
                        <a:cs typeface="Times New Roman"/>
                      </a:endParaRPr>
                    </a:p>
                  </a:txBody>
                  <a:tcPr marL="68580" marR="68580" marT="0" marB="0"/>
                </a:tc>
                <a:extLst>
                  <a:ext uri="{0D108BD9-81ED-4DB2-BD59-A6C34878D82A}">
                    <a16:rowId xmlns="" xmlns:a16="http://schemas.microsoft.com/office/drawing/2014/main" val="10009"/>
                  </a:ext>
                </a:extLst>
              </a:tr>
              <a:tr h="214539">
                <a:tc>
                  <a:txBody>
                    <a:bodyPr/>
                    <a:lstStyle/>
                    <a:p>
                      <a:pPr>
                        <a:lnSpc>
                          <a:spcPct val="115000"/>
                        </a:lnSpc>
                        <a:spcAft>
                          <a:spcPts val="0"/>
                        </a:spcAft>
                      </a:pPr>
                      <a:r>
                        <a:rPr lang="tr-TR" sz="1000" b="1"/>
                        <a:t>5.1.</a:t>
                      </a:r>
                      <a:endParaRPr lang="tr-TR" sz="1000" b="1">
                        <a:solidFill>
                          <a:schemeClr val="tx1"/>
                        </a:solidFill>
                        <a:latin typeface="Calibri"/>
                        <a:ea typeface="Calibri"/>
                        <a:cs typeface="Times New Roman"/>
                      </a:endParaRPr>
                    </a:p>
                  </a:txBody>
                  <a:tcPr marL="68580" marR="68580" marT="0" marB="0"/>
                </a:tc>
                <a:tc>
                  <a:txBody>
                    <a:bodyPr/>
                    <a:lstStyle/>
                    <a:p>
                      <a:pPr>
                        <a:lnSpc>
                          <a:spcPct val="115000"/>
                        </a:lnSpc>
                        <a:spcAft>
                          <a:spcPts val="0"/>
                        </a:spcAft>
                      </a:pPr>
                      <a:r>
                        <a:rPr lang="tr-TR" sz="1000" b="1" kern="1200" dirty="0"/>
                        <a:t>Liderlik ve Taahhüt</a:t>
                      </a:r>
                      <a:endParaRPr lang="tr-TR" sz="1000" b="1" dirty="0">
                        <a:solidFill>
                          <a:schemeClr val="tx1"/>
                        </a:solidFill>
                        <a:latin typeface="Calibri"/>
                        <a:ea typeface="Calibri"/>
                        <a:cs typeface="Times New Roman"/>
                      </a:endParaRPr>
                    </a:p>
                  </a:txBody>
                  <a:tcPr marL="68580" marR="68580" marT="0" marB="0"/>
                </a:tc>
                <a:tc>
                  <a:txBody>
                    <a:bodyPr/>
                    <a:lstStyle/>
                    <a:p>
                      <a:pPr>
                        <a:lnSpc>
                          <a:spcPct val="115000"/>
                        </a:lnSpc>
                        <a:spcAft>
                          <a:spcPts val="0"/>
                        </a:spcAft>
                      </a:pPr>
                      <a:r>
                        <a:rPr lang="tr-TR" sz="1000" b="1" dirty="0"/>
                        <a:t>9.1.</a:t>
                      </a:r>
                      <a:endParaRPr lang="tr-TR" sz="1000" b="1" dirty="0">
                        <a:solidFill>
                          <a:schemeClr val="tx1"/>
                        </a:solidFill>
                        <a:latin typeface="Calibri"/>
                        <a:ea typeface="Calibri"/>
                        <a:cs typeface="Times New Roman"/>
                      </a:endParaRPr>
                    </a:p>
                  </a:txBody>
                  <a:tcPr marL="68580" marR="68580" marT="0" marB="0"/>
                </a:tc>
                <a:tc>
                  <a:txBody>
                    <a:bodyPr/>
                    <a:lstStyle/>
                    <a:p>
                      <a:pPr>
                        <a:lnSpc>
                          <a:spcPct val="115000"/>
                        </a:lnSpc>
                        <a:spcAft>
                          <a:spcPts val="0"/>
                        </a:spcAft>
                      </a:pPr>
                      <a:r>
                        <a:rPr lang="tr-TR" sz="1000" b="1" kern="1200" dirty="0"/>
                        <a:t>İzleme, Ölçme, Analiz ve Değerlendirme</a:t>
                      </a:r>
                      <a:endParaRPr lang="tr-TR" sz="1000" b="1" dirty="0">
                        <a:solidFill>
                          <a:schemeClr val="tx1"/>
                        </a:solidFill>
                        <a:latin typeface="Calibri"/>
                        <a:ea typeface="Calibri"/>
                        <a:cs typeface="Times New Roman"/>
                      </a:endParaRPr>
                    </a:p>
                  </a:txBody>
                  <a:tcPr marL="68580" marR="68580" marT="0" marB="0"/>
                </a:tc>
                <a:extLst>
                  <a:ext uri="{0D108BD9-81ED-4DB2-BD59-A6C34878D82A}">
                    <a16:rowId xmlns="" xmlns:a16="http://schemas.microsoft.com/office/drawing/2014/main" val="10010"/>
                  </a:ext>
                </a:extLst>
              </a:tr>
              <a:tr h="214539">
                <a:tc>
                  <a:txBody>
                    <a:bodyPr/>
                    <a:lstStyle/>
                    <a:p>
                      <a:pPr>
                        <a:lnSpc>
                          <a:spcPct val="115000"/>
                        </a:lnSpc>
                        <a:spcAft>
                          <a:spcPts val="0"/>
                        </a:spcAft>
                      </a:pPr>
                      <a:r>
                        <a:rPr lang="tr-TR" sz="1000" b="1"/>
                        <a:t>5.2.</a:t>
                      </a:r>
                      <a:endParaRPr lang="tr-TR" sz="1000" b="1">
                        <a:solidFill>
                          <a:schemeClr val="tx1"/>
                        </a:solidFill>
                        <a:latin typeface="Calibri"/>
                        <a:ea typeface="Calibri"/>
                        <a:cs typeface="Times New Roman"/>
                      </a:endParaRPr>
                    </a:p>
                  </a:txBody>
                  <a:tcPr marL="68580" marR="68580" marT="0" marB="0"/>
                </a:tc>
                <a:tc>
                  <a:txBody>
                    <a:bodyPr/>
                    <a:lstStyle/>
                    <a:p>
                      <a:pPr>
                        <a:lnSpc>
                          <a:spcPct val="115000"/>
                        </a:lnSpc>
                        <a:spcAft>
                          <a:spcPts val="0"/>
                        </a:spcAft>
                      </a:pPr>
                      <a:r>
                        <a:rPr lang="tr-TR" sz="1000" b="1" kern="1200" dirty="0"/>
                        <a:t>Kalite Politikası</a:t>
                      </a:r>
                      <a:endParaRPr lang="tr-TR" sz="1000" b="1" dirty="0">
                        <a:solidFill>
                          <a:schemeClr val="tx1"/>
                        </a:solidFill>
                        <a:latin typeface="Calibri"/>
                        <a:ea typeface="Calibri"/>
                        <a:cs typeface="Times New Roman"/>
                      </a:endParaRPr>
                    </a:p>
                  </a:txBody>
                  <a:tcPr marL="68580" marR="68580" marT="0" marB="0"/>
                </a:tc>
                <a:tc>
                  <a:txBody>
                    <a:bodyPr/>
                    <a:lstStyle/>
                    <a:p>
                      <a:pPr>
                        <a:lnSpc>
                          <a:spcPct val="115000"/>
                        </a:lnSpc>
                        <a:spcAft>
                          <a:spcPts val="0"/>
                        </a:spcAft>
                      </a:pPr>
                      <a:r>
                        <a:rPr lang="tr-TR" sz="1000" b="1" dirty="0"/>
                        <a:t>9.2.</a:t>
                      </a:r>
                      <a:endParaRPr lang="tr-TR" sz="1000" b="1" dirty="0">
                        <a:solidFill>
                          <a:schemeClr val="tx1"/>
                        </a:solidFill>
                        <a:latin typeface="Calibri"/>
                        <a:ea typeface="Calibri"/>
                        <a:cs typeface="Times New Roman"/>
                      </a:endParaRPr>
                    </a:p>
                  </a:txBody>
                  <a:tcPr marL="68580" marR="68580" marT="0" marB="0"/>
                </a:tc>
                <a:tc>
                  <a:txBody>
                    <a:bodyPr/>
                    <a:lstStyle/>
                    <a:p>
                      <a:pPr>
                        <a:lnSpc>
                          <a:spcPct val="115000"/>
                        </a:lnSpc>
                        <a:spcAft>
                          <a:spcPts val="0"/>
                        </a:spcAft>
                      </a:pPr>
                      <a:r>
                        <a:rPr lang="tr-TR" sz="1000" b="1" dirty="0"/>
                        <a:t>İç Denetim</a:t>
                      </a:r>
                      <a:endParaRPr lang="tr-TR" sz="1000" b="1" dirty="0">
                        <a:solidFill>
                          <a:schemeClr val="tx1"/>
                        </a:solidFill>
                        <a:latin typeface="Calibri"/>
                        <a:ea typeface="Calibri"/>
                        <a:cs typeface="Times New Roman"/>
                      </a:endParaRPr>
                    </a:p>
                  </a:txBody>
                  <a:tcPr marL="68580" marR="68580" marT="0" marB="0"/>
                </a:tc>
                <a:extLst>
                  <a:ext uri="{0D108BD9-81ED-4DB2-BD59-A6C34878D82A}">
                    <a16:rowId xmlns="" xmlns:a16="http://schemas.microsoft.com/office/drawing/2014/main" val="10011"/>
                  </a:ext>
                </a:extLst>
              </a:tr>
              <a:tr h="214539">
                <a:tc>
                  <a:txBody>
                    <a:bodyPr/>
                    <a:lstStyle/>
                    <a:p>
                      <a:pPr>
                        <a:lnSpc>
                          <a:spcPct val="115000"/>
                        </a:lnSpc>
                        <a:spcAft>
                          <a:spcPts val="0"/>
                        </a:spcAft>
                      </a:pPr>
                      <a:r>
                        <a:rPr lang="tr-TR" sz="1000" b="1"/>
                        <a:t>5.3.</a:t>
                      </a:r>
                      <a:endParaRPr lang="tr-TR" sz="1000" b="1">
                        <a:solidFill>
                          <a:schemeClr val="tx1"/>
                        </a:solidFill>
                        <a:latin typeface="Calibri"/>
                        <a:ea typeface="Calibri"/>
                        <a:cs typeface="Times New Roman"/>
                      </a:endParaRPr>
                    </a:p>
                  </a:txBody>
                  <a:tcPr marL="68580" marR="68580" marT="0" marB="0"/>
                </a:tc>
                <a:tc>
                  <a:txBody>
                    <a:bodyPr/>
                    <a:lstStyle/>
                    <a:p>
                      <a:pPr>
                        <a:lnSpc>
                          <a:spcPct val="115000"/>
                        </a:lnSpc>
                        <a:spcAft>
                          <a:spcPts val="0"/>
                        </a:spcAft>
                      </a:pPr>
                      <a:r>
                        <a:rPr lang="tr-TR" sz="1000" b="1" kern="1200" dirty="0"/>
                        <a:t>Roller, Sorumluluklar ve Yetkiler</a:t>
                      </a:r>
                      <a:endParaRPr lang="tr-TR" sz="1000" b="1" dirty="0">
                        <a:solidFill>
                          <a:schemeClr val="tx1"/>
                        </a:solidFill>
                        <a:latin typeface="Calibri"/>
                        <a:ea typeface="Calibri"/>
                        <a:cs typeface="Times New Roman"/>
                      </a:endParaRPr>
                    </a:p>
                  </a:txBody>
                  <a:tcPr marL="68580" marR="68580" marT="0" marB="0"/>
                </a:tc>
                <a:tc>
                  <a:txBody>
                    <a:bodyPr/>
                    <a:lstStyle/>
                    <a:p>
                      <a:pPr>
                        <a:lnSpc>
                          <a:spcPct val="115000"/>
                        </a:lnSpc>
                        <a:spcAft>
                          <a:spcPts val="0"/>
                        </a:spcAft>
                      </a:pPr>
                      <a:endParaRPr lang="tr-TR" sz="1000" b="1" dirty="0">
                        <a:solidFill>
                          <a:schemeClr val="tx1"/>
                        </a:solidFill>
                        <a:latin typeface="Calibri"/>
                        <a:ea typeface="Calibri"/>
                        <a:cs typeface="Times New Roman"/>
                      </a:endParaRPr>
                    </a:p>
                  </a:txBody>
                  <a:tcPr marL="68580" marR="68580" marT="0" marB="0"/>
                </a:tc>
                <a:tc>
                  <a:txBody>
                    <a:bodyPr/>
                    <a:lstStyle/>
                    <a:p>
                      <a:pPr>
                        <a:lnSpc>
                          <a:spcPct val="115000"/>
                        </a:lnSpc>
                        <a:spcAft>
                          <a:spcPts val="0"/>
                        </a:spcAft>
                      </a:pPr>
                      <a:r>
                        <a:rPr lang="tr-TR" sz="1000" b="1" dirty="0"/>
                        <a:t>Yönetim Gözden Geçirmesi</a:t>
                      </a:r>
                      <a:endParaRPr lang="tr-TR" sz="1000" b="1" dirty="0">
                        <a:solidFill>
                          <a:schemeClr val="tx1"/>
                        </a:solidFill>
                        <a:latin typeface="Calibri"/>
                        <a:ea typeface="Calibri"/>
                        <a:cs typeface="Times New Roman"/>
                      </a:endParaRPr>
                    </a:p>
                  </a:txBody>
                  <a:tcPr marL="68580" marR="68580" marT="0" marB="0"/>
                </a:tc>
                <a:extLst>
                  <a:ext uri="{0D108BD9-81ED-4DB2-BD59-A6C34878D82A}">
                    <a16:rowId xmlns="" xmlns:a16="http://schemas.microsoft.com/office/drawing/2014/main" val="10012"/>
                  </a:ext>
                </a:extLst>
              </a:tr>
              <a:tr h="214539">
                <a:tc>
                  <a:txBody>
                    <a:bodyPr/>
                    <a:lstStyle/>
                    <a:p>
                      <a:pPr>
                        <a:lnSpc>
                          <a:spcPct val="115000"/>
                        </a:lnSpc>
                        <a:spcAft>
                          <a:spcPts val="0"/>
                        </a:spcAft>
                      </a:pPr>
                      <a:endParaRPr lang="tr-TR" sz="1000" b="1">
                        <a:solidFill>
                          <a:schemeClr val="tx1"/>
                        </a:solidFill>
                        <a:latin typeface="Calibri"/>
                        <a:ea typeface="Calibri"/>
                        <a:cs typeface="Times New Roman"/>
                      </a:endParaRPr>
                    </a:p>
                  </a:txBody>
                  <a:tcPr marL="68580" marR="68580" marT="0" marB="0"/>
                </a:tc>
                <a:tc>
                  <a:txBody>
                    <a:bodyPr/>
                    <a:lstStyle/>
                    <a:p>
                      <a:pPr>
                        <a:lnSpc>
                          <a:spcPct val="115000"/>
                        </a:lnSpc>
                        <a:spcAft>
                          <a:spcPts val="0"/>
                        </a:spcAft>
                      </a:pPr>
                      <a:endParaRPr lang="tr-TR" sz="1000" b="1" dirty="0">
                        <a:solidFill>
                          <a:schemeClr val="tx1"/>
                        </a:solidFill>
                        <a:latin typeface="Calibri"/>
                        <a:ea typeface="Calibri"/>
                        <a:cs typeface="Times New Roman"/>
                      </a:endParaRPr>
                    </a:p>
                  </a:txBody>
                  <a:tcPr marL="68580" marR="68580" marT="0" marB="0"/>
                </a:tc>
                <a:tc>
                  <a:txBody>
                    <a:bodyPr/>
                    <a:lstStyle/>
                    <a:p>
                      <a:pPr>
                        <a:lnSpc>
                          <a:spcPct val="115000"/>
                        </a:lnSpc>
                        <a:spcAft>
                          <a:spcPts val="0"/>
                        </a:spcAft>
                      </a:pPr>
                      <a:endParaRPr lang="tr-TR" sz="1000" b="1" dirty="0">
                        <a:solidFill>
                          <a:schemeClr val="tx1"/>
                        </a:solidFill>
                        <a:latin typeface="Calibri"/>
                        <a:ea typeface="Calibri"/>
                        <a:cs typeface="Times New Roman"/>
                      </a:endParaRPr>
                    </a:p>
                  </a:txBody>
                  <a:tcPr marL="68580" marR="68580" marT="0" marB="0"/>
                </a:tc>
                <a:tc>
                  <a:txBody>
                    <a:bodyPr/>
                    <a:lstStyle/>
                    <a:p>
                      <a:pPr>
                        <a:lnSpc>
                          <a:spcPct val="115000"/>
                        </a:lnSpc>
                        <a:spcAft>
                          <a:spcPts val="0"/>
                        </a:spcAft>
                      </a:pPr>
                      <a:endParaRPr lang="tr-TR" sz="1000" b="1" dirty="0">
                        <a:solidFill>
                          <a:schemeClr val="tx1"/>
                        </a:solidFill>
                        <a:latin typeface="Calibri"/>
                        <a:ea typeface="Calibri"/>
                        <a:cs typeface="Times New Roman"/>
                      </a:endParaRPr>
                    </a:p>
                  </a:txBody>
                  <a:tcPr marL="68580" marR="68580" marT="0" marB="0"/>
                </a:tc>
                <a:extLst>
                  <a:ext uri="{0D108BD9-81ED-4DB2-BD59-A6C34878D82A}">
                    <a16:rowId xmlns="" xmlns:a16="http://schemas.microsoft.com/office/drawing/2014/main" val="10013"/>
                  </a:ext>
                </a:extLst>
              </a:tr>
              <a:tr h="214539">
                <a:tc>
                  <a:txBody>
                    <a:bodyPr/>
                    <a:lstStyle/>
                    <a:p>
                      <a:pPr>
                        <a:lnSpc>
                          <a:spcPct val="115000"/>
                        </a:lnSpc>
                        <a:spcAft>
                          <a:spcPts val="0"/>
                        </a:spcAft>
                      </a:pPr>
                      <a:r>
                        <a:rPr lang="tr-TR" sz="1000" b="1" dirty="0"/>
                        <a:t>6.</a:t>
                      </a:r>
                      <a:endParaRPr lang="tr-TR" sz="1000" b="1" dirty="0">
                        <a:solidFill>
                          <a:schemeClr val="tx1"/>
                        </a:solidFill>
                        <a:latin typeface="Calibri"/>
                        <a:ea typeface="Calibri"/>
                        <a:cs typeface="Times New Roman"/>
                      </a:endParaRPr>
                    </a:p>
                  </a:txBody>
                  <a:tcPr marL="68580" marR="68580" marT="0" marB="0"/>
                </a:tc>
                <a:tc>
                  <a:txBody>
                    <a:bodyPr/>
                    <a:lstStyle/>
                    <a:p>
                      <a:pPr>
                        <a:lnSpc>
                          <a:spcPct val="115000"/>
                        </a:lnSpc>
                        <a:spcAft>
                          <a:spcPts val="0"/>
                        </a:spcAft>
                      </a:pPr>
                      <a:r>
                        <a:rPr lang="tr-TR" sz="1000" b="1" dirty="0"/>
                        <a:t>Kalite Yönetim Sisteminin Planlanması</a:t>
                      </a:r>
                      <a:endParaRPr lang="tr-TR" sz="1000" b="1" dirty="0">
                        <a:solidFill>
                          <a:schemeClr val="tx1"/>
                        </a:solidFill>
                        <a:latin typeface="Calibri"/>
                        <a:ea typeface="Calibri"/>
                        <a:cs typeface="Times New Roman"/>
                      </a:endParaRPr>
                    </a:p>
                  </a:txBody>
                  <a:tcPr marL="68580" marR="68580" marT="0" marB="0"/>
                </a:tc>
                <a:tc>
                  <a:txBody>
                    <a:bodyPr/>
                    <a:lstStyle/>
                    <a:p>
                      <a:pPr>
                        <a:lnSpc>
                          <a:spcPct val="115000"/>
                        </a:lnSpc>
                        <a:spcAft>
                          <a:spcPts val="0"/>
                        </a:spcAft>
                      </a:pPr>
                      <a:r>
                        <a:rPr lang="tr-TR" sz="1000" b="1" dirty="0"/>
                        <a:t>10.</a:t>
                      </a:r>
                      <a:endParaRPr lang="tr-TR" sz="1000" b="1" dirty="0">
                        <a:solidFill>
                          <a:schemeClr val="tx1"/>
                        </a:solidFill>
                        <a:latin typeface="Calibri"/>
                        <a:ea typeface="Calibri"/>
                        <a:cs typeface="Times New Roman"/>
                      </a:endParaRPr>
                    </a:p>
                  </a:txBody>
                  <a:tcPr marL="68580" marR="68580" marT="0" marB="0"/>
                </a:tc>
                <a:tc>
                  <a:txBody>
                    <a:bodyPr/>
                    <a:lstStyle/>
                    <a:p>
                      <a:pPr>
                        <a:lnSpc>
                          <a:spcPct val="115000"/>
                        </a:lnSpc>
                        <a:spcAft>
                          <a:spcPts val="0"/>
                        </a:spcAft>
                      </a:pPr>
                      <a:r>
                        <a:rPr lang="tr-TR" sz="1000" b="1" dirty="0"/>
                        <a:t>İyileştirme</a:t>
                      </a:r>
                      <a:endParaRPr lang="tr-TR" sz="1000" b="1" dirty="0">
                        <a:solidFill>
                          <a:schemeClr val="tx1"/>
                        </a:solidFill>
                        <a:latin typeface="Calibri"/>
                        <a:ea typeface="Calibri"/>
                        <a:cs typeface="Times New Roman"/>
                      </a:endParaRPr>
                    </a:p>
                  </a:txBody>
                  <a:tcPr marL="68580" marR="68580" marT="0" marB="0"/>
                </a:tc>
                <a:extLst>
                  <a:ext uri="{0D108BD9-81ED-4DB2-BD59-A6C34878D82A}">
                    <a16:rowId xmlns="" xmlns:a16="http://schemas.microsoft.com/office/drawing/2014/main" val="10014"/>
                  </a:ext>
                </a:extLst>
              </a:tr>
              <a:tr h="214539">
                <a:tc>
                  <a:txBody>
                    <a:bodyPr/>
                    <a:lstStyle/>
                    <a:p>
                      <a:pPr>
                        <a:lnSpc>
                          <a:spcPct val="115000"/>
                        </a:lnSpc>
                        <a:spcAft>
                          <a:spcPts val="0"/>
                        </a:spcAft>
                      </a:pPr>
                      <a:r>
                        <a:rPr lang="tr-TR" sz="1000" b="1"/>
                        <a:t>6.1.</a:t>
                      </a:r>
                      <a:endParaRPr lang="tr-TR" sz="1000" b="1">
                        <a:solidFill>
                          <a:schemeClr val="tx1"/>
                        </a:solidFill>
                        <a:latin typeface="Calibri"/>
                        <a:ea typeface="Calibri"/>
                        <a:cs typeface="Times New Roman"/>
                      </a:endParaRPr>
                    </a:p>
                  </a:txBody>
                  <a:tcPr marL="68580" marR="68580" marT="0" marB="0"/>
                </a:tc>
                <a:tc>
                  <a:txBody>
                    <a:bodyPr/>
                    <a:lstStyle/>
                    <a:p>
                      <a:pPr>
                        <a:lnSpc>
                          <a:spcPct val="115000"/>
                        </a:lnSpc>
                        <a:spcAft>
                          <a:spcPts val="0"/>
                        </a:spcAft>
                      </a:pPr>
                      <a:r>
                        <a:rPr lang="tr-TR" sz="1000" b="1" kern="1200" dirty="0"/>
                        <a:t>Risk ve Fırsatlara Yönelik Faaliyetler</a:t>
                      </a:r>
                      <a:endParaRPr lang="tr-TR" sz="1000" b="1" dirty="0">
                        <a:solidFill>
                          <a:schemeClr val="tx1"/>
                        </a:solidFill>
                        <a:latin typeface="Calibri"/>
                        <a:ea typeface="Calibri"/>
                        <a:cs typeface="Times New Roman"/>
                      </a:endParaRPr>
                    </a:p>
                  </a:txBody>
                  <a:tcPr marL="68580" marR="68580" marT="0" marB="0"/>
                </a:tc>
                <a:tc>
                  <a:txBody>
                    <a:bodyPr/>
                    <a:lstStyle/>
                    <a:p>
                      <a:pPr>
                        <a:lnSpc>
                          <a:spcPct val="115000"/>
                        </a:lnSpc>
                        <a:spcAft>
                          <a:spcPts val="0"/>
                        </a:spcAft>
                      </a:pPr>
                      <a:r>
                        <a:rPr lang="tr-TR" sz="1000" b="1" dirty="0"/>
                        <a:t>10.1.</a:t>
                      </a:r>
                      <a:endParaRPr lang="tr-TR" sz="1000" b="1" dirty="0">
                        <a:solidFill>
                          <a:schemeClr val="tx1"/>
                        </a:solidFill>
                        <a:latin typeface="Calibri"/>
                        <a:ea typeface="Calibri"/>
                        <a:cs typeface="Times New Roman"/>
                      </a:endParaRPr>
                    </a:p>
                  </a:txBody>
                  <a:tcPr marL="68580" marR="68580" marT="0" marB="0"/>
                </a:tc>
                <a:tc>
                  <a:txBody>
                    <a:bodyPr/>
                    <a:lstStyle/>
                    <a:p>
                      <a:pPr>
                        <a:lnSpc>
                          <a:spcPct val="115000"/>
                        </a:lnSpc>
                        <a:spcAft>
                          <a:spcPts val="0"/>
                        </a:spcAft>
                      </a:pPr>
                      <a:r>
                        <a:rPr lang="tr-TR" sz="1000" b="1" dirty="0"/>
                        <a:t>Genel</a:t>
                      </a:r>
                      <a:endParaRPr lang="tr-TR" sz="1000" b="1" dirty="0">
                        <a:solidFill>
                          <a:schemeClr val="tx1"/>
                        </a:solidFill>
                        <a:latin typeface="Calibri"/>
                        <a:ea typeface="Calibri"/>
                        <a:cs typeface="Times New Roman"/>
                      </a:endParaRPr>
                    </a:p>
                  </a:txBody>
                  <a:tcPr marL="68580" marR="68580" marT="0" marB="0"/>
                </a:tc>
                <a:extLst>
                  <a:ext uri="{0D108BD9-81ED-4DB2-BD59-A6C34878D82A}">
                    <a16:rowId xmlns="" xmlns:a16="http://schemas.microsoft.com/office/drawing/2014/main" val="10015"/>
                  </a:ext>
                </a:extLst>
              </a:tr>
              <a:tr h="214539">
                <a:tc>
                  <a:txBody>
                    <a:bodyPr/>
                    <a:lstStyle/>
                    <a:p>
                      <a:pPr>
                        <a:lnSpc>
                          <a:spcPct val="115000"/>
                        </a:lnSpc>
                        <a:spcAft>
                          <a:spcPts val="0"/>
                        </a:spcAft>
                      </a:pPr>
                      <a:r>
                        <a:rPr lang="tr-TR" sz="1000" b="1"/>
                        <a:t>6.2.</a:t>
                      </a:r>
                      <a:endParaRPr lang="tr-TR" sz="1000" b="1">
                        <a:solidFill>
                          <a:schemeClr val="tx1"/>
                        </a:solidFill>
                        <a:latin typeface="Calibri"/>
                        <a:ea typeface="Calibri"/>
                        <a:cs typeface="Times New Roman"/>
                      </a:endParaRPr>
                    </a:p>
                  </a:txBody>
                  <a:tcPr marL="68580" marR="68580" marT="0" marB="0"/>
                </a:tc>
                <a:tc>
                  <a:txBody>
                    <a:bodyPr/>
                    <a:lstStyle/>
                    <a:p>
                      <a:pPr>
                        <a:lnSpc>
                          <a:spcPct val="115000"/>
                        </a:lnSpc>
                        <a:spcAft>
                          <a:spcPts val="0"/>
                        </a:spcAft>
                      </a:pPr>
                      <a:r>
                        <a:rPr lang="tr-TR" sz="1000" b="1" kern="1200" dirty="0"/>
                        <a:t>Kalite Hedefleri ve Hedeflere Ulaşmak İçin Planlama</a:t>
                      </a:r>
                      <a:endParaRPr lang="tr-TR" sz="1000" b="1" dirty="0">
                        <a:solidFill>
                          <a:schemeClr val="tx1"/>
                        </a:solidFill>
                        <a:latin typeface="Calibri"/>
                        <a:ea typeface="Calibri"/>
                        <a:cs typeface="Times New Roman"/>
                      </a:endParaRPr>
                    </a:p>
                  </a:txBody>
                  <a:tcPr marL="68580" marR="68580" marT="0" marB="0"/>
                </a:tc>
                <a:tc>
                  <a:txBody>
                    <a:bodyPr/>
                    <a:lstStyle/>
                    <a:p>
                      <a:pPr>
                        <a:lnSpc>
                          <a:spcPct val="115000"/>
                        </a:lnSpc>
                        <a:spcAft>
                          <a:spcPts val="0"/>
                        </a:spcAft>
                      </a:pPr>
                      <a:r>
                        <a:rPr lang="tr-TR" sz="1000" b="1" dirty="0"/>
                        <a:t>10.2.</a:t>
                      </a:r>
                      <a:endParaRPr lang="tr-TR" sz="1000" b="1" dirty="0">
                        <a:solidFill>
                          <a:schemeClr val="tx1"/>
                        </a:solidFill>
                        <a:latin typeface="Calibri"/>
                        <a:ea typeface="Calibri"/>
                        <a:cs typeface="Times New Roman"/>
                      </a:endParaRPr>
                    </a:p>
                  </a:txBody>
                  <a:tcPr marL="68580" marR="68580" marT="0" marB="0"/>
                </a:tc>
                <a:tc>
                  <a:txBody>
                    <a:bodyPr/>
                    <a:lstStyle/>
                    <a:p>
                      <a:pPr>
                        <a:lnSpc>
                          <a:spcPct val="115000"/>
                        </a:lnSpc>
                        <a:spcAft>
                          <a:spcPts val="0"/>
                        </a:spcAft>
                      </a:pPr>
                      <a:r>
                        <a:rPr lang="tr-TR" sz="1000" b="1" dirty="0"/>
                        <a:t>Uygunsuzluk ve Düzeltici Faaliyetler</a:t>
                      </a:r>
                      <a:endParaRPr lang="tr-TR" sz="1000" b="1" dirty="0">
                        <a:solidFill>
                          <a:schemeClr val="tx1"/>
                        </a:solidFill>
                        <a:latin typeface="Calibri"/>
                        <a:ea typeface="Calibri"/>
                        <a:cs typeface="Times New Roman"/>
                      </a:endParaRPr>
                    </a:p>
                  </a:txBody>
                  <a:tcPr marL="68580" marR="68580" marT="0" marB="0"/>
                </a:tc>
                <a:extLst>
                  <a:ext uri="{0D108BD9-81ED-4DB2-BD59-A6C34878D82A}">
                    <a16:rowId xmlns="" xmlns:a16="http://schemas.microsoft.com/office/drawing/2014/main" val="10016"/>
                  </a:ext>
                </a:extLst>
              </a:tr>
              <a:tr h="214539">
                <a:tc>
                  <a:txBody>
                    <a:bodyPr/>
                    <a:lstStyle/>
                    <a:p>
                      <a:pPr>
                        <a:lnSpc>
                          <a:spcPct val="115000"/>
                        </a:lnSpc>
                        <a:spcAft>
                          <a:spcPts val="0"/>
                        </a:spcAft>
                      </a:pPr>
                      <a:r>
                        <a:rPr lang="tr-TR" sz="1000" b="1"/>
                        <a:t>6.3.</a:t>
                      </a:r>
                      <a:endParaRPr lang="tr-TR" sz="1000" b="1">
                        <a:solidFill>
                          <a:schemeClr val="tx1"/>
                        </a:solidFill>
                        <a:latin typeface="Calibri"/>
                        <a:ea typeface="Calibri"/>
                        <a:cs typeface="Times New Roman"/>
                      </a:endParaRPr>
                    </a:p>
                  </a:txBody>
                  <a:tcPr marL="68580" marR="68580" marT="0" marB="0"/>
                </a:tc>
                <a:tc>
                  <a:txBody>
                    <a:bodyPr/>
                    <a:lstStyle/>
                    <a:p>
                      <a:pPr>
                        <a:lnSpc>
                          <a:spcPct val="115000"/>
                        </a:lnSpc>
                        <a:spcAft>
                          <a:spcPts val="0"/>
                        </a:spcAft>
                      </a:pPr>
                      <a:r>
                        <a:rPr lang="tr-TR" sz="1000" b="1" kern="1200" dirty="0"/>
                        <a:t>Değişikliklerin Planlanması</a:t>
                      </a:r>
                      <a:endParaRPr lang="tr-TR" sz="1000" b="1" dirty="0">
                        <a:solidFill>
                          <a:schemeClr val="tx1"/>
                        </a:solidFill>
                        <a:latin typeface="Calibri"/>
                        <a:ea typeface="Calibri"/>
                        <a:cs typeface="Times New Roman"/>
                      </a:endParaRPr>
                    </a:p>
                  </a:txBody>
                  <a:tcPr marL="68580" marR="68580" marT="0" marB="0"/>
                </a:tc>
                <a:tc>
                  <a:txBody>
                    <a:bodyPr/>
                    <a:lstStyle/>
                    <a:p>
                      <a:pPr>
                        <a:lnSpc>
                          <a:spcPct val="115000"/>
                        </a:lnSpc>
                        <a:spcAft>
                          <a:spcPts val="0"/>
                        </a:spcAft>
                      </a:pPr>
                      <a:r>
                        <a:rPr lang="tr-TR" sz="1000" b="1" dirty="0"/>
                        <a:t>10.3</a:t>
                      </a:r>
                      <a:endParaRPr lang="tr-TR" sz="1000" b="1" dirty="0">
                        <a:solidFill>
                          <a:schemeClr val="tx1"/>
                        </a:solidFill>
                        <a:latin typeface="Calibri"/>
                        <a:ea typeface="Calibri"/>
                        <a:cs typeface="Times New Roman"/>
                      </a:endParaRPr>
                    </a:p>
                  </a:txBody>
                  <a:tcPr marL="68580" marR="68580" marT="0" marB="0"/>
                </a:tc>
                <a:tc>
                  <a:txBody>
                    <a:bodyPr/>
                    <a:lstStyle/>
                    <a:p>
                      <a:pPr>
                        <a:lnSpc>
                          <a:spcPct val="115000"/>
                        </a:lnSpc>
                        <a:spcAft>
                          <a:spcPts val="0"/>
                        </a:spcAft>
                      </a:pPr>
                      <a:r>
                        <a:rPr lang="tr-TR" sz="1000" b="1" dirty="0"/>
                        <a:t>Sürekli İyileştirme</a:t>
                      </a:r>
                      <a:endParaRPr lang="tr-TR" sz="1000" b="1" dirty="0">
                        <a:solidFill>
                          <a:schemeClr val="tx1"/>
                        </a:solidFill>
                        <a:latin typeface="Calibri"/>
                        <a:ea typeface="Calibri"/>
                        <a:cs typeface="Times New Roman"/>
                      </a:endParaRPr>
                    </a:p>
                  </a:txBody>
                  <a:tcPr marL="68580" marR="68580" marT="0" marB="0"/>
                </a:tc>
                <a:extLst>
                  <a:ext uri="{0D108BD9-81ED-4DB2-BD59-A6C34878D82A}">
                    <a16:rowId xmlns="" xmlns:a16="http://schemas.microsoft.com/office/drawing/2014/main" val="10017"/>
                  </a:ext>
                </a:extLst>
              </a:tr>
              <a:tr h="214539">
                <a:tc>
                  <a:txBody>
                    <a:bodyPr/>
                    <a:lstStyle/>
                    <a:p>
                      <a:pPr>
                        <a:lnSpc>
                          <a:spcPct val="115000"/>
                        </a:lnSpc>
                        <a:spcAft>
                          <a:spcPts val="0"/>
                        </a:spcAft>
                      </a:pPr>
                      <a:endParaRPr lang="tr-TR" sz="1000" b="1">
                        <a:solidFill>
                          <a:schemeClr val="tx1"/>
                        </a:solidFill>
                        <a:latin typeface="Calibri"/>
                        <a:ea typeface="Calibri"/>
                        <a:cs typeface="Times New Roman"/>
                      </a:endParaRPr>
                    </a:p>
                  </a:txBody>
                  <a:tcPr marL="68580" marR="68580" marT="0" marB="0"/>
                </a:tc>
                <a:tc>
                  <a:txBody>
                    <a:bodyPr/>
                    <a:lstStyle/>
                    <a:p>
                      <a:pPr>
                        <a:lnSpc>
                          <a:spcPct val="115000"/>
                        </a:lnSpc>
                        <a:spcAft>
                          <a:spcPts val="0"/>
                        </a:spcAft>
                      </a:pPr>
                      <a:endParaRPr lang="tr-TR" sz="1000" b="1" dirty="0">
                        <a:solidFill>
                          <a:schemeClr val="tx1"/>
                        </a:solidFill>
                        <a:latin typeface="Calibri"/>
                        <a:ea typeface="Calibri"/>
                        <a:cs typeface="Times New Roman"/>
                      </a:endParaRPr>
                    </a:p>
                  </a:txBody>
                  <a:tcPr marL="68580" marR="68580" marT="0" marB="0"/>
                </a:tc>
                <a:tc>
                  <a:txBody>
                    <a:bodyPr/>
                    <a:lstStyle/>
                    <a:p>
                      <a:pPr>
                        <a:lnSpc>
                          <a:spcPct val="115000"/>
                        </a:lnSpc>
                        <a:spcAft>
                          <a:spcPts val="0"/>
                        </a:spcAft>
                      </a:pPr>
                      <a:endParaRPr lang="tr-TR" sz="1000" b="1">
                        <a:solidFill>
                          <a:schemeClr val="tx1"/>
                        </a:solidFill>
                        <a:latin typeface="Calibri"/>
                        <a:ea typeface="Calibri"/>
                        <a:cs typeface="Times New Roman"/>
                      </a:endParaRPr>
                    </a:p>
                  </a:txBody>
                  <a:tcPr marL="68580" marR="68580" marT="0" marB="0"/>
                </a:tc>
                <a:tc>
                  <a:txBody>
                    <a:bodyPr/>
                    <a:lstStyle/>
                    <a:p>
                      <a:pPr>
                        <a:lnSpc>
                          <a:spcPct val="115000"/>
                        </a:lnSpc>
                        <a:spcAft>
                          <a:spcPts val="0"/>
                        </a:spcAft>
                      </a:pPr>
                      <a:endParaRPr lang="tr-TR" sz="1000" b="1" dirty="0">
                        <a:solidFill>
                          <a:schemeClr val="tx1"/>
                        </a:solidFill>
                        <a:latin typeface="Calibri"/>
                        <a:ea typeface="Calibri"/>
                        <a:cs typeface="Times New Roman"/>
                      </a:endParaRPr>
                    </a:p>
                  </a:txBody>
                  <a:tcPr marL="68580" marR="68580" marT="0" marB="0"/>
                </a:tc>
                <a:extLst>
                  <a:ext uri="{0D108BD9-81ED-4DB2-BD59-A6C34878D82A}">
                    <a16:rowId xmlns="" xmlns:a16="http://schemas.microsoft.com/office/drawing/2014/main" val="10018"/>
                  </a:ext>
                </a:extLst>
              </a:tr>
              <a:tr h="214539">
                <a:tc>
                  <a:txBody>
                    <a:bodyPr/>
                    <a:lstStyle/>
                    <a:p>
                      <a:pPr>
                        <a:lnSpc>
                          <a:spcPct val="115000"/>
                        </a:lnSpc>
                        <a:spcAft>
                          <a:spcPts val="0"/>
                        </a:spcAft>
                      </a:pPr>
                      <a:r>
                        <a:rPr lang="tr-TR" sz="1000" b="1" dirty="0"/>
                        <a:t>7.</a:t>
                      </a:r>
                      <a:endParaRPr lang="tr-TR" sz="1000" b="1" dirty="0">
                        <a:solidFill>
                          <a:schemeClr val="tx1"/>
                        </a:solidFill>
                        <a:latin typeface="Calibri"/>
                        <a:ea typeface="Calibri"/>
                        <a:cs typeface="Times New Roman"/>
                      </a:endParaRPr>
                    </a:p>
                  </a:txBody>
                  <a:tcPr marL="68580" marR="68580" marT="0" marB="0"/>
                </a:tc>
                <a:tc>
                  <a:txBody>
                    <a:bodyPr/>
                    <a:lstStyle/>
                    <a:p>
                      <a:pPr>
                        <a:lnSpc>
                          <a:spcPct val="115000"/>
                        </a:lnSpc>
                        <a:spcAft>
                          <a:spcPts val="0"/>
                        </a:spcAft>
                      </a:pPr>
                      <a:r>
                        <a:rPr lang="tr-TR" sz="1000" b="1" dirty="0"/>
                        <a:t>Destek</a:t>
                      </a:r>
                      <a:endParaRPr lang="tr-TR" sz="1000" b="1" dirty="0">
                        <a:solidFill>
                          <a:schemeClr val="tx1"/>
                        </a:solidFill>
                        <a:latin typeface="Calibri"/>
                        <a:ea typeface="Calibri"/>
                        <a:cs typeface="Times New Roman"/>
                      </a:endParaRPr>
                    </a:p>
                  </a:txBody>
                  <a:tcPr marL="68580" marR="68580" marT="0" marB="0"/>
                </a:tc>
                <a:tc>
                  <a:txBody>
                    <a:bodyPr/>
                    <a:lstStyle/>
                    <a:p>
                      <a:pPr>
                        <a:lnSpc>
                          <a:spcPct val="115000"/>
                        </a:lnSpc>
                        <a:spcAft>
                          <a:spcPts val="0"/>
                        </a:spcAft>
                      </a:pPr>
                      <a:r>
                        <a:rPr lang="tr-TR" sz="1000" b="1" dirty="0" err="1"/>
                        <a:t>Annex</a:t>
                      </a:r>
                      <a:r>
                        <a:rPr lang="tr-TR" sz="1000" b="1" dirty="0"/>
                        <a:t> A</a:t>
                      </a:r>
                      <a:endParaRPr lang="tr-TR" sz="1000" b="1" dirty="0">
                        <a:solidFill>
                          <a:schemeClr val="tx1"/>
                        </a:solidFill>
                        <a:latin typeface="Calibri"/>
                        <a:ea typeface="Calibri"/>
                        <a:cs typeface="Times New Roman"/>
                      </a:endParaRPr>
                    </a:p>
                  </a:txBody>
                  <a:tcPr marL="68580" marR="68580" marT="0" marB="0"/>
                </a:tc>
                <a:tc>
                  <a:txBody>
                    <a:bodyPr/>
                    <a:lstStyle/>
                    <a:p>
                      <a:pPr>
                        <a:lnSpc>
                          <a:spcPct val="115000"/>
                        </a:lnSpc>
                        <a:spcAft>
                          <a:spcPts val="0"/>
                        </a:spcAft>
                      </a:pPr>
                      <a:r>
                        <a:rPr lang="tr-TR" sz="1000" b="1" dirty="0"/>
                        <a:t>Kalite Yönetim Prensipleri</a:t>
                      </a:r>
                      <a:endParaRPr lang="tr-TR" sz="1000" b="1" dirty="0">
                        <a:solidFill>
                          <a:schemeClr val="tx1"/>
                        </a:solidFill>
                        <a:latin typeface="Calibri"/>
                        <a:ea typeface="Calibri"/>
                        <a:cs typeface="Times New Roman"/>
                      </a:endParaRPr>
                    </a:p>
                  </a:txBody>
                  <a:tcPr marL="68580" marR="68580" marT="0" marB="0"/>
                </a:tc>
                <a:extLst>
                  <a:ext uri="{0D108BD9-81ED-4DB2-BD59-A6C34878D82A}">
                    <a16:rowId xmlns="" xmlns:a16="http://schemas.microsoft.com/office/drawing/2014/main" val="10019"/>
                  </a:ext>
                </a:extLst>
              </a:tr>
              <a:tr h="214539">
                <a:tc>
                  <a:txBody>
                    <a:bodyPr/>
                    <a:lstStyle/>
                    <a:p>
                      <a:pPr>
                        <a:lnSpc>
                          <a:spcPct val="115000"/>
                        </a:lnSpc>
                        <a:spcAft>
                          <a:spcPts val="0"/>
                        </a:spcAft>
                      </a:pPr>
                      <a:r>
                        <a:rPr lang="tr-TR" sz="1000" b="1"/>
                        <a:t>7.2.</a:t>
                      </a:r>
                      <a:endParaRPr lang="tr-TR" sz="1000" b="1">
                        <a:solidFill>
                          <a:schemeClr val="tx1"/>
                        </a:solidFill>
                        <a:latin typeface="Calibri"/>
                        <a:ea typeface="Calibri"/>
                        <a:cs typeface="Times New Roman"/>
                      </a:endParaRPr>
                    </a:p>
                  </a:txBody>
                  <a:tcPr marL="68580" marR="68580" marT="0" marB="0"/>
                </a:tc>
                <a:tc>
                  <a:txBody>
                    <a:bodyPr/>
                    <a:lstStyle/>
                    <a:p>
                      <a:pPr>
                        <a:lnSpc>
                          <a:spcPct val="115000"/>
                        </a:lnSpc>
                        <a:spcAft>
                          <a:spcPts val="0"/>
                        </a:spcAft>
                      </a:pPr>
                      <a:r>
                        <a:rPr lang="tr-TR" sz="1000" b="1" kern="1200" dirty="0"/>
                        <a:t>Kaynaklar</a:t>
                      </a:r>
                      <a:endParaRPr lang="tr-TR" sz="1000" b="1" dirty="0">
                        <a:solidFill>
                          <a:schemeClr val="tx1"/>
                        </a:solidFill>
                        <a:latin typeface="Calibri"/>
                        <a:ea typeface="Calibri"/>
                        <a:cs typeface="Times New Roman"/>
                      </a:endParaRPr>
                    </a:p>
                  </a:txBody>
                  <a:tcPr marL="68580" marR="68580" marT="0" marB="0"/>
                </a:tc>
                <a:tc>
                  <a:txBody>
                    <a:bodyPr/>
                    <a:lstStyle/>
                    <a:p>
                      <a:pPr>
                        <a:lnSpc>
                          <a:spcPct val="115000"/>
                        </a:lnSpc>
                        <a:spcAft>
                          <a:spcPts val="0"/>
                        </a:spcAft>
                      </a:pPr>
                      <a:endParaRPr lang="tr-TR" sz="1000" b="1" dirty="0">
                        <a:solidFill>
                          <a:schemeClr val="tx1"/>
                        </a:solidFill>
                        <a:latin typeface="Calibri"/>
                        <a:ea typeface="Calibri"/>
                        <a:cs typeface="Times New Roman"/>
                      </a:endParaRPr>
                    </a:p>
                  </a:txBody>
                  <a:tcPr marL="68580" marR="68580" marT="0" marB="0"/>
                </a:tc>
                <a:tc>
                  <a:txBody>
                    <a:bodyPr/>
                    <a:lstStyle/>
                    <a:p>
                      <a:pPr>
                        <a:lnSpc>
                          <a:spcPct val="115000"/>
                        </a:lnSpc>
                        <a:spcAft>
                          <a:spcPts val="0"/>
                        </a:spcAft>
                      </a:pPr>
                      <a:r>
                        <a:rPr lang="tr-TR" sz="1000" b="1" dirty="0"/>
                        <a:t>Kaynaklar</a:t>
                      </a:r>
                      <a:endParaRPr lang="tr-TR" sz="1000" b="1" dirty="0">
                        <a:solidFill>
                          <a:schemeClr val="tx1"/>
                        </a:solidFill>
                        <a:latin typeface="Calibri"/>
                        <a:ea typeface="Calibri"/>
                        <a:cs typeface="Times New Roman"/>
                      </a:endParaRPr>
                    </a:p>
                  </a:txBody>
                  <a:tcPr marL="68580" marR="68580" marT="0" marB="0"/>
                </a:tc>
                <a:extLst>
                  <a:ext uri="{0D108BD9-81ED-4DB2-BD59-A6C34878D82A}">
                    <a16:rowId xmlns="" xmlns:a16="http://schemas.microsoft.com/office/drawing/2014/main" val="10020"/>
                  </a:ext>
                </a:extLst>
              </a:tr>
              <a:tr h="214539">
                <a:tc>
                  <a:txBody>
                    <a:bodyPr/>
                    <a:lstStyle/>
                    <a:p>
                      <a:pPr>
                        <a:lnSpc>
                          <a:spcPct val="115000"/>
                        </a:lnSpc>
                        <a:spcAft>
                          <a:spcPts val="0"/>
                        </a:spcAft>
                      </a:pPr>
                      <a:r>
                        <a:rPr lang="tr-TR" sz="1000" b="1"/>
                        <a:t>7.3.</a:t>
                      </a:r>
                      <a:endParaRPr lang="tr-TR" sz="1000" b="1">
                        <a:solidFill>
                          <a:schemeClr val="tx1"/>
                        </a:solidFill>
                        <a:latin typeface="Calibri"/>
                        <a:ea typeface="Calibri"/>
                        <a:cs typeface="Times New Roman"/>
                      </a:endParaRPr>
                    </a:p>
                  </a:txBody>
                  <a:tcPr marL="68580" marR="68580" marT="0" marB="0"/>
                </a:tc>
                <a:tc>
                  <a:txBody>
                    <a:bodyPr/>
                    <a:lstStyle/>
                    <a:p>
                      <a:pPr>
                        <a:lnSpc>
                          <a:spcPct val="115000"/>
                        </a:lnSpc>
                        <a:spcAft>
                          <a:spcPts val="0"/>
                        </a:spcAft>
                      </a:pPr>
                      <a:r>
                        <a:rPr lang="tr-TR" sz="1000" b="1" kern="1200"/>
                        <a:t>Farkındalık</a:t>
                      </a:r>
                      <a:endParaRPr lang="tr-TR" sz="1000" b="1">
                        <a:solidFill>
                          <a:schemeClr val="tx1"/>
                        </a:solidFill>
                        <a:latin typeface="Calibri"/>
                        <a:ea typeface="Calibri"/>
                        <a:cs typeface="Times New Roman"/>
                      </a:endParaRPr>
                    </a:p>
                  </a:txBody>
                  <a:tcPr marL="68580" marR="68580" marT="0" marB="0"/>
                </a:tc>
                <a:tc>
                  <a:txBody>
                    <a:bodyPr/>
                    <a:lstStyle/>
                    <a:p>
                      <a:pPr>
                        <a:lnSpc>
                          <a:spcPct val="115000"/>
                        </a:lnSpc>
                        <a:spcAft>
                          <a:spcPts val="0"/>
                        </a:spcAft>
                      </a:pPr>
                      <a:endParaRPr lang="tr-TR" sz="1000" b="1">
                        <a:solidFill>
                          <a:schemeClr val="tx1"/>
                        </a:solidFill>
                        <a:latin typeface="Calibri"/>
                        <a:ea typeface="Calibri"/>
                        <a:cs typeface="Times New Roman"/>
                      </a:endParaRPr>
                    </a:p>
                  </a:txBody>
                  <a:tcPr marL="68580" marR="68580" marT="0" marB="0"/>
                </a:tc>
                <a:tc>
                  <a:txBody>
                    <a:bodyPr/>
                    <a:lstStyle/>
                    <a:p>
                      <a:pPr>
                        <a:lnSpc>
                          <a:spcPct val="115000"/>
                        </a:lnSpc>
                        <a:spcAft>
                          <a:spcPts val="0"/>
                        </a:spcAft>
                      </a:pPr>
                      <a:endParaRPr lang="tr-TR" sz="1000" b="1" dirty="0">
                        <a:solidFill>
                          <a:schemeClr val="tx1"/>
                        </a:solidFill>
                        <a:latin typeface="Calibri"/>
                        <a:ea typeface="Calibri"/>
                        <a:cs typeface="Times New Roman"/>
                      </a:endParaRPr>
                    </a:p>
                  </a:txBody>
                  <a:tcPr marL="68580" marR="68580" marT="0" marB="0"/>
                </a:tc>
                <a:extLst>
                  <a:ext uri="{0D108BD9-81ED-4DB2-BD59-A6C34878D82A}">
                    <a16:rowId xmlns="" xmlns:a16="http://schemas.microsoft.com/office/drawing/2014/main" val="10021"/>
                  </a:ext>
                </a:extLst>
              </a:tr>
              <a:tr h="214539">
                <a:tc>
                  <a:txBody>
                    <a:bodyPr/>
                    <a:lstStyle/>
                    <a:p>
                      <a:pPr>
                        <a:lnSpc>
                          <a:spcPct val="115000"/>
                        </a:lnSpc>
                        <a:spcAft>
                          <a:spcPts val="0"/>
                        </a:spcAft>
                      </a:pPr>
                      <a:r>
                        <a:rPr lang="tr-TR" sz="1000" b="1"/>
                        <a:t>7.4.</a:t>
                      </a:r>
                      <a:endParaRPr lang="tr-TR" sz="1000" b="1">
                        <a:solidFill>
                          <a:schemeClr val="tx1"/>
                        </a:solidFill>
                        <a:latin typeface="Calibri"/>
                        <a:ea typeface="Calibri"/>
                        <a:cs typeface="Times New Roman"/>
                      </a:endParaRPr>
                    </a:p>
                  </a:txBody>
                  <a:tcPr marL="68580" marR="68580" marT="0" marB="0"/>
                </a:tc>
                <a:tc>
                  <a:txBody>
                    <a:bodyPr/>
                    <a:lstStyle/>
                    <a:p>
                      <a:pPr>
                        <a:lnSpc>
                          <a:spcPct val="115000"/>
                        </a:lnSpc>
                        <a:spcAft>
                          <a:spcPts val="0"/>
                        </a:spcAft>
                      </a:pPr>
                      <a:r>
                        <a:rPr lang="tr-TR" sz="1000" b="1" kern="1200"/>
                        <a:t>İletişim</a:t>
                      </a:r>
                      <a:endParaRPr lang="tr-TR" sz="1000" b="1">
                        <a:solidFill>
                          <a:schemeClr val="tx1"/>
                        </a:solidFill>
                        <a:latin typeface="Calibri"/>
                        <a:ea typeface="Calibri"/>
                        <a:cs typeface="Times New Roman"/>
                      </a:endParaRPr>
                    </a:p>
                  </a:txBody>
                  <a:tcPr marL="68580" marR="68580" marT="0" marB="0"/>
                </a:tc>
                <a:tc>
                  <a:txBody>
                    <a:bodyPr/>
                    <a:lstStyle/>
                    <a:p>
                      <a:pPr>
                        <a:lnSpc>
                          <a:spcPct val="115000"/>
                        </a:lnSpc>
                        <a:spcAft>
                          <a:spcPts val="0"/>
                        </a:spcAft>
                      </a:pPr>
                      <a:endParaRPr lang="tr-TR" sz="1000" b="1">
                        <a:solidFill>
                          <a:schemeClr val="tx1"/>
                        </a:solidFill>
                        <a:latin typeface="Calibri"/>
                        <a:ea typeface="Calibri"/>
                        <a:cs typeface="Times New Roman"/>
                      </a:endParaRPr>
                    </a:p>
                  </a:txBody>
                  <a:tcPr marL="68580" marR="68580" marT="0" marB="0"/>
                </a:tc>
                <a:tc>
                  <a:txBody>
                    <a:bodyPr/>
                    <a:lstStyle/>
                    <a:p>
                      <a:pPr>
                        <a:lnSpc>
                          <a:spcPct val="115000"/>
                        </a:lnSpc>
                        <a:spcAft>
                          <a:spcPts val="0"/>
                        </a:spcAft>
                      </a:pPr>
                      <a:endParaRPr lang="tr-TR" sz="1000" b="1" dirty="0">
                        <a:solidFill>
                          <a:schemeClr val="tx1"/>
                        </a:solidFill>
                        <a:latin typeface="Calibri"/>
                        <a:ea typeface="Calibri"/>
                        <a:cs typeface="Times New Roman"/>
                      </a:endParaRPr>
                    </a:p>
                  </a:txBody>
                  <a:tcPr marL="68580" marR="68580" marT="0" marB="0"/>
                </a:tc>
                <a:extLst>
                  <a:ext uri="{0D108BD9-81ED-4DB2-BD59-A6C34878D82A}">
                    <a16:rowId xmlns="" xmlns:a16="http://schemas.microsoft.com/office/drawing/2014/main" val="10022"/>
                  </a:ext>
                </a:extLst>
              </a:tr>
              <a:tr h="214539">
                <a:tc>
                  <a:txBody>
                    <a:bodyPr/>
                    <a:lstStyle/>
                    <a:p>
                      <a:pPr>
                        <a:lnSpc>
                          <a:spcPct val="115000"/>
                        </a:lnSpc>
                        <a:spcAft>
                          <a:spcPts val="0"/>
                        </a:spcAft>
                      </a:pPr>
                      <a:r>
                        <a:rPr lang="tr-TR" sz="1000" b="1"/>
                        <a:t>7.5.</a:t>
                      </a:r>
                      <a:endParaRPr lang="tr-TR" sz="1000" b="1">
                        <a:solidFill>
                          <a:schemeClr val="tx1"/>
                        </a:solidFill>
                        <a:latin typeface="Calibri"/>
                        <a:ea typeface="Calibri"/>
                        <a:cs typeface="Times New Roman"/>
                      </a:endParaRPr>
                    </a:p>
                  </a:txBody>
                  <a:tcPr marL="68580" marR="68580" marT="0" marB="0"/>
                </a:tc>
                <a:tc>
                  <a:txBody>
                    <a:bodyPr/>
                    <a:lstStyle/>
                    <a:p>
                      <a:pPr>
                        <a:lnSpc>
                          <a:spcPct val="115000"/>
                        </a:lnSpc>
                        <a:spcAft>
                          <a:spcPts val="0"/>
                        </a:spcAft>
                      </a:pPr>
                      <a:r>
                        <a:rPr lang="tr-TR" sz="1000" b="1" kern="1200"/>
                        <a:t>Belgelenmiş Bilgi</a:t>
                      </a:r>
                      <a:endParaRPr lang="tr-TR" sz="1000" b="1">
                        <a:solidFill>
                          <a:schemeClr val="tx1"/>
                        </a:solidFill>
                        <a:latin typeface="Calibri"/>
                        <a:ea typeface="Calibri"/>
                        <a:cs typeface="Times New Roman"/>
                      </a:endParaRPr>
                    </a:p>
                  </a:txBody>
                  <a:tcPr marL="68580" marR="68580" marT="0" marB="0"/>
                </a:tc>
                <a:tc>
                  <a:txBody>
                    <a:bodyPr/>
                    <a:lstStyle/>
                    <a:p>
                      <a:pPr>
                        <a:lnSpc>
                          <a:spcPct val="115000"/>
                        </a:lnSpc>
                        <a:spcAft>
                          <a:spcPts val="0"/>
                        </a:spcAft>
                      </a:pPr>
                      <a:endParaRPr lang="tr-TR" sz="1000" b="1">
                        <a:solidFill>
                          <a:schemeClr val="tx1"/>
                        </a:solidFill>
                        <a:latin typeface="Calibri"/>
                        <a:ea typeface="Calibri"/>
                        <a:cs typeface="Times New Roman"/>
                      </a:endParaRPr>
                    </a:p>
                  </a:txBody>
                  <a:tcPr marL="68580" marR="68580" marT="0" marB="0"/>
                </a:tc>
                <a:tc>
                  <a:txBody>
                    <a:bodyPr/>
                    <a:lstStyle/>
                    <a:p>
                      <a:pPr>
                        <a:lnSpc>
                          <a:spcPct val="115000"/>
                        </a:lnSpc>
                        <a:spcAft>
                          <a:spcPts val="0"/>
                        </a:spcAft>
                      </a:pPr>
                      <a:endParaRPr lang="tr-TR" sz="1000" b="1" dirty="0">
                        <a:solidFill>
                          <a:schemeClr val="tx1"/>
                        </a:solidFill>
                        <a:latin typeface="Calibri"/>
                        <a:ea typeface="Calibri"/>
                        <a:cs typeface="Times New Roman"/>
                      </a:endParaRPr>
                    </a:p>
                  </a:txBody>
                  <a:tcPr marL="68580" marR="68580" marT="0" marB="0"/>
                </a:tc>
                <a:extLst>
                  <a:ext uri="{0D108BD9-81ED-4DB2-BD59-A6C34878D82A}">
                    <a16:rowId xmlns="" xmlns:a16="http://schemas.microsoft.com/office/drawing/2014/main" val="10023"/>
                  </a:ext>
                </a:extLst>
              </a:tr>
            </a:tbl>
          </a:graphicData>
        </a:graphic>
      </p:graphicFrame>
    </p:spTree>
    <p:extLst>
      <p:ext uri="{BB962C8B-B14F-4D97-AF65-F5344CB8AC3E}">
        <p14:creationId xmlns:p14="http://schemas.microsoft.com/office/powerpoint/2010/main" val="1683936605"/>
      </p:ext>
    </p:extLst>
  </p:cSld>
  <p:clrMapOvr>
    <a:masterClrMapping/>
  </p:clrMapOvr>
  <p:transition spd="slow">
    <p:random/>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etin kutusu"/>
          <p:cNvSpPr txBox="1"/>
          <p:nvPr/>
        </p:nvSpPr>
        <p:spPr>
          <a:xfrm>
            <a:off x="1991544" y="1772816"/>
            <a:ext cx="7704856" cy="3970318"/>
          </a:xfrm>
          <a:prstGeom prst="rect">
            <a:avLst/>
          </a:prstGeom>
          <a:noFill/>
        </p:spPr>
        <p:txBody>
          <a:bodyPr wrap="square" rtlCol="0">
            <a:spAutoFit/>
          </a:bodyPr>
          <a:lstStyle/>
          <a:p>
            <a:r>
              <a:rPr lang="tr-TR" b="1" dirty="0"/>
              <a:t>4 Kuruluşun bağlamı</a:t>
            </a:r>
          </a:p>
          <a:p>
            <a:r>
              <a:rPr lang="tr-TR" b="1" dirty="0"/>
              <a:t>4.1 Kuruluş ve bağlamının anlaşılması</a:t>
            </a:r>
          </a:p>
          <a:p>
            <a:r>
              <a:rPr lang="tr-TR" dirty="0"/>
              <a:t>Kuruluş, amacı ve stratejik yönü ile ilgili olan ve kalite yönetim sistemlerinin amaçlanan sonucuna/sonuçlarına ulaşabilme yeteneğini etkileyen, iç ve dış hususları tayin etmelidir. </a:t>
            </a:r>
          </a:p>
          <a:p>
            <a:r>
              <a:rPr lang="tr-TR" dirty="0"/>
              <a:t/>
            </a:r>
            <a:br>
              <a:rPr lang="tr-TR" dirty="0"/>
            </a:br>
            <a:r>
              <a:rPr lang="tr-TR" dirty="0"/>
              <a:t>Kuruluş bu iç ve dış hususlarla ilgili bilgiyi izlemeli ve gözden geçirmelidir.</a:t>
            </a:r>
          </a:p>
          <a:p>
            <a:endParaRPr lang="tr-TR" dirty="0"/>
          </a:p>
          <a:p>
            <a:r>
              <a:rPr lang="tr-TR" b="1" dirty="0"/>
              <a:t>Not 1 – </a:t>
            </a:r>
            <a:r>
              <a:rPr lang="tr-TR" dirty="0"/>
              <a:t>Hususlar değerlendirme için olumlu veya olumsuz etkenleri içerebilir.</a:t>
            </a:r>
          </a:p>
          <a:p>
            <a:r>
              <a:rPr lang="tr-TR" b="1" dirty="0"/>
              <a:t>Not 2 – </a:t>
            </a:r>
            <a:r>
              <a:rPr lang="tr-TR" dirty="0"/>
              <a:t>Dış bağlamı anlamak; yasal, teknolojik, rekabetçi, pazar, kültürel, sosyal ve ekonomik çevrelerden (uluslararası, ulusal, bölgesel ve yerel olabilir) kaynaklanan hususların değerlendirilmesi ile yapılabilir.</a:t>
            </a:r>
          </a:p>
          <a:p>
            <a:r>
              <a:rPr lang="tr-TR" b="1" dirty="0"/>
              <a:t>Not 3 – </a:t>
            </a:r>
            <a:r>
              <a:rPr lang="tr-TR" dirty="0"/>
              <a:t>İç bağlamın anlaşılması; kuruluşun değerleri, kültürü, bilgisi ve performansı ile ilgili hususların değerlendirilmesi ile yapılabilir.</a:t>
            </a:r>
          </a:p>
        </p:txBody>
      </p:sp>
    </p:spTree>
    <p:extLst>
      <p:ext uri="{BB962C8B-B14F-4D97-AF65-F5344CB8AC3E}">
        <p14:creationId xmlns:p14="http://schemas.microsoft.com/office/powerpoint/2010/main" val="2325256287"/>
      </p:ext>
    </p:extLst>
  </p:cSld>
  <p:clrMapOvr>
    <a:masterClrMapping/>
  </p:clrMapOvr>
  <p:transition spd="slow">
    <p:random/>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etin kutusu"/>
          <p:cNvSpPr txBox="1"/>
          <p:nvPr/>
        </p:nvSpPr>
        <p:spPr>
          <a:xfrm>
            <a:off x="2567608" y="1412777"/>
            <a:ext cx="7704856" cy="3139321"/>
          </a:xfrm>
          <a:prstGeom prst="rect">
            <a:avLst/>
          </a:prstGeom>
          <a:noFill/>
        </p:spPr>
        <p:txBody>
          <a:bodyPr wrap="square" rtlCol="0">
            <a:spAutoFit/>
          </a:bodyPr>
          <a:lstStyle/>
          <a:p>
            <a:r>
              <a:rPr lang="tr-TR" b="1" dirty="0"/>
              <a:t>4.2 İlgili tarafların ihtiyaç ve beklentilerinin anlaşılması</a:t>
            </a:r>
          </a:p>
          <a:p>
            <a:r>
              <a:rPr lang="tr-TR" dirty="0"/>
              <a:t>Kuruluş, müşteri ve uygulanabilir birincil ve ikincil mevzuat hükümlerini karşılayan ürünleri ve hizmetleri düzenli olarak sağlama yeteneğine etkisi veya potansiyel etkisinden dolayı, aşağıdakileri belirlemelidir:</a:t>
            </a:r>
          </a:p>
          <a:p>
            <a:endParaRPr lang="tr-TR" dirty="0"/>
          </a:p>
          <a:p>
            <a:r>
              <a:rPr lang="pl-PL" dirty="0"/>
              <a:t>a) Kalite yönetim sistemi ile ilgili tarafları,</a:t>
            </a:r>
          </a:p>
          <a:p>
            <a:endParaRPr lang="tr-TR" dirty="0"/>
          </a:p>
          <a:p>
            <a:r>
              <a:rPr lang="tr-TR" dirty="0"/>
              <a:t>b) Bu ilgili tarafların kalite yönetim sistemi ile ilgili şartları,</a:t>
            </a:r>
          </a:p>
          <a:p>
            <a:endParaRPr lang="tr-TR" dirty="0"/>
          </a:p>
          <a:p>
            <a:r>
              <a:rPr lang="tr-TR" dirty="0"/>
              <a:t>Kuruluş, bu ilgili taraflar hakkındaki bilgileri ile bu tarafların şartlarını izlemeli ve gözden geçirmelidir.</a:t>
            </a:r>
          </a:p>
        </p:txBody>
      </p:sp>
    </p:spTree>
    <p:extLst>
      <p:ext uri="{BB962C8B-B14F-4D97-AF65-F5344CB8AC3E}">
        <p14:creationId xmlns:p14="http://schemas.microsoft.com/office/powerpoint/2010/main" val="3734022765"/>
      </p:ext>
    </p:extLst>
  </p:cSld>
  <p:clrMapOvr>
    <a:masterClrMapping/>
  </p:clrMapOvr>
  <p:transition spd="slow">
    <p:random/>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etin kutusu"/>
          <p:cNvSpPr txBox="1"/>
          <p:nvPr/>
        </p:nvSpPr>
        <p:spPr>
          <a:xfrm>
            <a:off x="2567608" y="1412777"/>
            <a:ext cx="7704856" cy="2585323"/>
          </a:xfrm>
          <a:prstGeom prst="rect">
            <a:avLst/>
          </a:prstGeom>
          <a:noFill/>
        </p:spPr>
        <p:txBody>
          <a:bodyPr wrap="square" rtlCol="0">
            <a:spAutoFit/>
          </a:bodyPr>
          <a:lstStyle/>
          <a:p>
            <a:r>
              <a:rPr lang="tr-TR" b="1" dirty="0"/>
              <a:t>4.3 Kalite yönetim sisteminin kapsamının belirlenmesi</a:t>
            </a:r>
          </a:p>
          <a:p>
            <a:r>
              <a:rPr lang="tr-TR" dirty="0"/>
              <a:t>Kuruluş, kapsamı belirlemek amacıyla, kalite yönetim sisteminin sınırlarını ve uygulanabilirliğini tayin etmelidir.</a:t>
            </a:r>
          </a:p>
          <a:p>
            <a:endParaRPr lang="tr-TR" dirty="0"/>
          </a:p>
          <a:p>
            <a:r>
              <a:rPr lang="tr-TR" dirty="0"/>
              <a:t>Bu kapsam belirlenirken, kuruluş aşağıdakileri değerlendirmelidir:</a:t>
            </a:r>
          </a:p>
          <a:p>
            <a:endParaRPr lang="tr-TR" dirty="0"/>
          </a:p>
          <a:p>
            <a:r>
              <a:rPr lang="tr-TR" dirty="0"/>
              <a:t>a) Madde 4.1’de atıf yapılan iç ve dış hususları,</a:t>
            </a:r>
          </a:p>
          <a:p>
            <a:r>
              <a:rPr lang="tr-TR" dirty="0"/>
              <a:t>b) Madde 4.2’de atıf yapılan ilgili tarafların şartlarını,</a:t>
            </a:r>
          </a:p>
          <a:p>
            <a:r>
              <a:rPr lang="tr-TR" dirty="0"/>
              <a:t>c) Kuruluşun, ürün ve hizmetlerini.</a:t>
            </a:r>
          </a:p>
        </p:txBody>
      </p:sp>
    </p:spTree>
    <p:extLst>
      <p:ext uri="{BB962C8B-B14F-4D97-AF65-F5344CB8AC3E}">
        <p14:creationId xmlns:p14="http://schemas.microsoft.com/office/powerpoint/2010/main" val="2161197668"/>
      </p:ext>
    </p:extLst>
  </p:cSld>
  <p:clrMapOvr>
    <a:masterClrMapping/>
  </p:clrMapOvr>
  <p:transition spd="slow">
    <p:random/>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2567608" y="1412777"/>
            <a:ext cx="7704856" cy="4247317"/>
          </a:xfrm>
          <a:prstGeom prst="rect">
            <a:avLst/>
          </a:prstGeom>
          <a:noFill/>
        </p:spPr>
        <p:txBody>
          <a:bodyPr wrap="square" rtlCol="0">
            <a:spAutoFit/>
          </a:bodyPr>
          <a:lstStyle/>
          <a:p>
            <a:r>
              <a:rPr lang="tr-TR" b="1" dirty="0"/>
              <a:t>4.3 Kalite yönetim sisteminin kapsamının belirlenmesi</a:t>
            </a:r>
          </a:p>
          <a:p>
            <a:endParaRPr lang="tr-TR" dirty="0"/>
          </a:p>
          <a:p>
            <a:r>
              <a:rPr lang="tr-TR" dirty="0"/>
              <a:t>Kuruluş, bu standardın şartlarından belirtilen kapsam dahilinde uygulanabilir olanların tamamını uygulamalıdır.</a:t>
            </a:r>
          </a:p>
          <a:p>
            <a:endParaRPr lang="tr-TR" dirty="0"/>
          </a:p>
          <a:p>
            <a:r>
              <a:rPr lang="tr-TR" dirty="0"/>
              <a:t>Kuruluşun kalite yönetim sisteminin kapsamı, </a:t>
            </a:r>
            <a:r>
              <a:rPr lang="tr-TR" dirty="0" err="1"/>
              <a:t>dokümante</a:t>
            </a:r>
            <a:r>
              <a:rPr lang="tr-TR" dirty="0"/>
              <a:t> edilmiş bilgi şeklinde bulunmalı ve muhafaza edilmelidir. Kapsam, kapsanan ürün ve hizmet tiplerini belirtmeli ve bu standardın herhangi bir şartının kuruluş tarafından kalite yönetim sistemi kapsamında uygulanabilir olmadığı tayin edilirse, gerekçesini ifade etmelidir.</a:t>
            </a:r>
          </a:p>
          <a:p>
            <a:endParaRPr lang="tr-TR" dirty="0"/>
          </a:p>
          <a:p>
            <a:r>
              <a:rPr lang="tr-TR" dirty="0"/>
              <a:t>Bu standarda uygunluk ancak, uygulanabilir olmayan olarak tayin edilen şartın, kuruluşun ürün ve hizmetlerinin uygunluğunu ve müşteri memnuniyetini artırmayı güvence altına alma yeteneği ve kabiliyetini etkilememesi durumunda söylenebilir.</a:t>
            </a:r>
          </a:p>
        </p:txBody>
      </p:sp>
    </p:spTree>
    <p:extLst>
      <p:ext uri="{BB962C8B-B14F-4D97-AF65-F5344CB8AC3E}">
        <p14:creationId xmlns:p14="http://schemas.microsoft.com/office/powerpoint/2010/main" val="3787479182"/>
      </p:ext>
    </p:extLst>
  </p:cSld>
  <p:clrMapOvr>
    <a:masterClrMapping/>
  </p:clrMapOvr>
  <p:transition spd="slow">
    <p:random/>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2567608" y="1412777"/>
            <a:ext cx="7704856" cy="3693319"/>
          </a:xfrm>
          <a:prstGeom prst="rect">
            <a:avLst/>
          </a:prstGeom>
          <a:noFill/>
        </p:spPr>
        <p:txBody>
          <a:bodyPr wrap="square" rtlCol="0">
            <a:spAutoFit/>
          </a:bodyPr>
          <a:lstStyle/>
          <a:p>
            <a:r>
              <a:rPr lang="tr-TR" b="1" dirty="0"/>
              <a:t>4.4 Kalite yönetim sistemi ve prosesleri</a:t>
            </a:r>
          </a:p>
          <a:p>
            <a:r>
              <a:rPr lang="tr-TR" b="1" dirty="0"/>
              <a:t>4.4.1 </a:t>
            </a:r>
            <a:r>
              <a:rPr lang="tr-TR" dirty="0"/>
              <a:t>Kuruluş, bu standardın şartlarına uygun olarak, ihtiyaç duyulan prosesler ve bunların birbiri ile etkileşimi dahil, bir kalite yönetim sistemi kurmalı, uygulamalı, sürekliliğini sağlamalı ve sürekli iyileştirmelidir.</a:t>
            </a:r>
          </a:p>
          <a:p>
            <a:endParaRPr lang="tr-TR" dirty="0"/>
          </a:p>
          <a:p>
            <a:r>
              <a:rPr lang="tr-TR" dirty="0"/>
              <a:t>Kuruluş, kalite yönetim sistemi için ihtiyaç duyulan prosesleri ve bunların kuruluşun tamamında uygulamalarını tayin etmeli ve:</a:t>
            </a:r>
          </a:p>
          <a:p>
            <a:endParaRPr lang="tr-TR" dirty="0"/>
          </a:p>
          <a:p>
            <a:r>
              <a:rPr lang="tr-TR" b="1" dirty="0"/>
              <a:t>a) </a:t>
            </a:r>
            <a:r>
              <a:rPr lang="tr-TR" dirty="0"/>
              <a:t>Bu proseslerin istenen girdileri ile beklenen çıktılarını tayin etmeli,</a:t>
            </a:r>
          </a:p>
          <a:p>
            <a:r>
              <a:rPr lang="tr-TR" b="1" dirty="0"/>
              <a:t>b) </a:t>
            </a:r>
            <a:r>
              <a:rPr lang="tr-TR" dirty="0"/>
              <a:t>Bu proseslerin sırası ve birbirleri ile etkileşimini tayin etmeli,</a:t>
            </a:r>
          </a:p>
          <a:p>
            <a:r>
              <a:rPr lang="tr-TR" b="1" dirty="0"/>
              <a:t>c) </a:t>
            </a:r>
            <a:r>
              <a:rPr lang="tr-TR" dirty="0"/>
              <a:t>Proseslerin etkili işletimi ve kontrolünü güvence altına almak için ihtiyaç duyulan kriter ve yöntemleri</a:t>
            </a:r>
          </a:p>
          <a:p>
            <a:r>
              <a:rPr lang="tr-TR" dirty="0"/>
              <a:t>(izleme, ölçme ve ilgili performans kriterleri dahil) tayin edilmeli ve uygulanmalı,</a:t>
            </a:r>
          </a:p>
        </p:txBody>
      </p:sp>
    </p:spTree>
    <p:extLst>
      <p:ext uri="{BB962C8B-B14F-4D97-AF65-F5344CB8AC3E}">
        <p14:creationId xmlns:p14="http://schemas.microsoft.com/office/powerpoint/2010/main" val="352912314"/>
      </p:ext>
    </p:extLst>
  </p:cSld>
  <p:clrMapOvr>
    <a:masterClrMapping/>
  </p:clrMapOvr>
  <p:transition spd="slow">
    <p:random/>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2567608" y="1412777"/>
            <a:ext cx="7704856" cy="3693319"/>
          </a:xfrm>
          <a:prstGeom prst="rect">
            <a:avLst/>
          </a:prstGeom>
          <a:noFill/>
        </p:spPr>
        <p:txBody>
          <a:bodyPr wrap="square" rtlCol="0">
            <a:spAutoFit/>
          </a:bodyPr>
          <a:lstStyle/>
          <a:p>
            <a:r>
              <a:rPr lang="tr-TR" b="1" dirty="0"/>
              <a:t>4.4 Kalite yönetim sistemi ve prosesleri</a:t>
            </a:r>
          </a:p>
          <a:p>
            <a:r>
              <a:rPr lang="tr-TR" b="1" dirty="0"/>
              <a:t>4.4.1</a:t>
            </a:r>
            <a:endParaRPr lang="tr-TR" dirty="0"/>
          </a:p>
          <a:p>
            <a:r>
              <a:rPr lang="tr-TR" dirty="0"/>
              <a:t>d) Bu prosesler için ihtiyaç duyulan kaynakları tayin etmeli ve varlığını güvence altına almalı,</a:t>
            </a:r>
          </a:p>
          <a:p>
            <a:endParaRPr lang="tr-TR" dirty="0"/>
          </a:p>
          <a:p>
            <a:r>
              <a:rPr lang="tr-TR" b="1" dirty="0"/>
              <a:t>e)</a:t>
            </a:r>
            <a:r>
              <a:rPr lang="tr-TR" dirty="0"/>
              <a:t> Bu prosesler için yetki ve sorumlulukları belirlemeli,</a:t>
            </a:r>
          </a:p>
          <a:p>
            <a:endParaRPr lang="tr-TR" dirty="0"/>
          </a:p>
          <a:p>
            <a:r>
              <a:rPr lang="tr-TR" b="1" dirty="0"/>
              <a:t>f) </a:t>
            </a:r>
            <a:r>
              <a:rPr lang="tr-TR" dirty="0"/>
              <a:t>Madde 6.1’in şartlarına göre tayin edilmiş risk ve fırsatları belirlemeli,</a:t>
            </a:r>
          </a:p>
          <a:p>
            <a:endParaRPr lang="tr-TR" dirty="0"/>
          </a:p>
          <a:p>
            <a:r>
              <a:rPr lang="tr-TR" b="1" dirty="0"/>
              <a:t>g)</a:t>
            </a:r>
            <a:r>
              <a:rPr lang="tr-TR" dirty="0"/>
              <a:t> Bu prosesleri değerlendirmeli ve bu proseslerin istenen sonuçlara erişmesini güvence altına almak için ihtiyaç duyulan herhangi bir değişikliği uygulamalı,</a:t>
            </a:r>
          </a:p>
          <a:p>
            <a:endParaRPr lang="tr-TR" dirty="0"/>
          </a:p>
          <a:p>
            <a:r>
              <a:rPr lang="tr-TR" b="1" dirty="0"/>
              <a:t>h)</a:t>
            </a:r>
            <a:r>
              <a:rPr lang="tr-TR" dirty="0"/>
              <a:t> Prosesleri ve kalite yönetim sistemini iyileştirmeli </a:t>
            </a:r>
            <a:r>
              <a:rPr lang="tr-TR" dirty="0" err="1"/>
              <a:t>dir</a:t>
            </a:r>
            <a:r>
              <a:rPr lang="tr-TR" dirty="0"/>
              <a:t>.</a:t>
            </a:r>
          </a:p>
        </p:txBody>
      </p:sp>
    </p:spTree>
    <p:extLst>
      <p:ext uri="{BB962C8B-B14F-4D97-AF65-F5344CB8AC3E}">
        <p14:creationId xmlns:p14="http://schemas.microsoft.com/office/powerpoint/2010/main" val="809111696"/>
      </p:ext>
    </p:extLst>
  </p:cSld>
  <p:clrMapOvr>
    <a:masterClrMapping/>
  </p:clrMapOvr>
  <p:transition spd="slow">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1919536" y="1268760"/>
            <a:ext cx="8153400" cy="5016500"/>
          </a:xfrm>
          <a:prstGeom prst="rect">
            <a:avLst/>
          </a:prstGeom>
          <a:noFill/>
          <a:ln w="12700">
            <a:noFill/>
            <a:miter lim="800000"/>
            <a:headEnd type="none" w="sm" len="sm"/>
            <a:tailEnd type="none" w="sm" len="sm"/>
          </a:ln>
        </p:spPr>
        <p:txBody>
          <a:bodyPr>
            <a:spAutoFit/>
          </a:bodyPr>
          <a:lstStyle/>
          <a:p>
            <a:pPr algn="l"/>
            <a:r>
              <a:rPr lang="tr-TR" sz="3200" b="1" dirty="0" err="1">
                <a:latin typeface="Calibri" pitchFamily="34" charset="0"/>
              </a:rPr>
              <a:t>Standartını</a:t>
            </a:r>
            <a:r>
              <a:rPr lang="tr-TR" sz="3200" b="1" dirty="0">
                <a:latin typeface="Calibri" pitchFamily="34" charset="0"/>
              </a:rPr>
              <a:t> belirlediği ürünler arasında;</a:t>
            </a:r>
          </a:p>
          <a:p>
            <a:pPr algn="l"/>
            <a:r>
              <a:rPr lang="tr-TR" sz="3200" b="1" dirty="0">
                <a:latin typeface="Calibri" pitchFamily="34" charset="0"/>
              </a:rPr>
              <a:t>tuz, </a:t>
            </a:r>
          </a:p>
          <a:p>
            <a:pPr algn="l"/>
            <a:r>
              <a:rPr lang="tr-TR" sz="3200" b="1" dirty="0">
                <a:latin typeface="Calibri" pitchFamily="34" charset="0"/>
              </a:rPr>
              <a:t>ekmek,</a:t>
            </a:r>
          </a:p>
          <a:p>
            <a:pPr algn="l"/>
            <a:r>
              <a:rPr lang="tr-TR" sz="3200" b="1" dirty="0">
                <a:latin typeface="Calibri" pitchFamily="34" charset="0"/>
              </a:rPr>
              <a:t>sebzeler,</a:t>
            </a:r>
          </a:p>
          <a:p>
            <a:pPr algn="l"/>
            <a:r>
              <a:rPr lang="tr-TR" sz="3200" b="1" dirty="0">
                <a:latin typeface="Calibri" pitchFamily="34" charset="0"/>
              </a:rPr>
              <a:t>et, yumurta, süt, yoğurt, peynir,</a:t>
            </a:r>
          </a:p>
          <a:p>
            <a:pPr algn="l"/>
            <a:r>
              <a:rPr lang="tr-TR" sz="3200" b="1" dirty="0">
                <a:latin typeface="Calibri" pitchFamily="34" charset="0"/>
              </a:rPr>
              <a:t>tekstil ürünleri, </a:t>
            </a:r>
          </a:p>
          <a:p>
            <a:pPr algn="l"/>
            <a:r>
              <a:rPr lang="tr-TR" sz="3200" b="1" dirty="0">
                <a:latin typeface="Calibri" pitchFamily="34" charset="0"/>
              </a:rPr>
              <a:t>mücevherat, </a:t>
            </a:r>
          </a:p>
          <a:p>
            <a:pPr algn="l"/>
            <a:r>
              <a:rPr lang="tr-TR" sz="3200" b="1" dirty="0">
                <a:latin typeface="Calibri" pitchFamily="34" charset="0"/>
              </a:rPr>
              <a:t>mutfak eşyaları,</a:t>
            </a:r>
          </a:p>
          <a:p>
            <a:pPr algn="l"/>
            <a:r>
              <a:rPr lang="tr-TR" sz="3200" b="1" dirty="0">
                <a:latin typeface="Calibri" pitchFamily="34" charset="0"/>
              </a:rPr>
              <a:t>deri ve deri mamulleri, </a:t>
            </a:r>
          </a:p>
          <a:p>
            <a:pPr algn="l"/>
            <a:r>
              <a:rPr lang="tr-TR" sz="3200" b="1" dirty="0">
                <a:latin typeface="Calibri" pitchFamily="34" charset="0"/>
              </a:rPr>
              <a:t>kürk ve ayakkabılar gibi ürünler geliyor. </a:t>
            </a:r>
          </a:p>
        </p:txBody>
      </p:sp>
      <p:sp>
        <p:nvSpPr>
          <p:cNvPr id="46083" name="3 Slayt Numarası Yer Tutucusu"/>
          <p:cNvSpPr>
            <a:spLocks noGrp="1"/>
          </p:cNvSpPr>
          <p:nvPr>
            <p:ph type="sldNum" sz="quarter" idx="12"/>
          </p:nvPr>
        </p:nvSpPr>
        <p:spPr bwMode="auto">
          <a:noFill/>
          <a:ln>
            <a:miter lim="800000"/>
            <a:headEnd/>
            <a:tailEnd/>
          </a:ln>
        </p:spPr>
        <p:txBody>
          <a:bodyPr vert="horz" wrap="square" lIns="91440" tIns="45720" rIns="91440" bIns="45720" numCol="1" rtlCol="0" anchor="t" anchorCtr="0" compatLnSpc="1">
            <a:prstTxWarp prst="textNoShape">
              <a:avLst/>
            </a:prstTxWarp>
          </a:bodyPr>
          <a:lstStyle/>
          <a:p>
            <a:fld id="{8901398A-2F16-468C-9B68-FA44A1535973}" type="slidenum">
              <a:rPr lang="tr-TR" smtClean="0"/>
              <a:pPr/>
              <a:t>11</a:t>
            </a:fld>
            <a:endParaRPr lang="tr-TR" smtClean="0"/>
          </a:p>
        </p:txBody>
      </p:sp>
    </p:spTree>
    <p:extLst>
      <p:ext uri="{BB962C8B-B14F-4D97-AF65-F5344CB8AC3E}">
        <p14:creationId xmlns:p14="http://schemas.microsoft.com/office/powerpoint/2010/main" val="12834477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2567608" y="1412776"/>
            <a:ext cx="7704856" cy="2308324"/>
          </a:xfrm>
          <a:prstGeom prst="rect">
            <a:avLst/>
          </a:prstGeom>
          <a:noFill/>
        </p:spPr>
        <p:txBody>
          <a:bodyPr wrap="square" rtlCol="0">
            <a:spAutoFit/>
          </a:bodyPr>
          <a:lstStyle/>
          <a:p>
            <a:r>
              <a:rPr lang="tr-TR" b="1" dirty="0"/>
              <a:t>4.4 Kalite yönetim sistemi ve prosesleri</a:t>
            </a:r>
          </a:p>
          <a:p>
            <a:r>
              <a:rPr lang="tr-TR" b="1" dirty="0"/>
              <a:t>4.4.2 </a:t>
            </a:r>
            <a:r>
              <a:rPr lang="tr-TR" dirty="0"/>
              <a:t>Kuruluş, ihtiyaç duyulan ölçüde:</a:t>
            </a:r>
          </a:p>
          <a:p>
            <a:endParaRPr lang="tr-TR" dirty="0"/>
          </a:p>
          <a:p>
            <a:r>
              <a:rPr lang="tr-TR" b="1" dirty="0"/>
              <a:t>a)</a:t>
            </a:r>
            <a:r>
              <a:rPr lang="tr-TR" dirty="0"/>
              <a:t> Bu proseslerin işletimini desteklemek için </a:t>
            </a:r>
            <a:r>
              <a:rPr lang="tr-TR" dirty="0" err="1"/>
              <a:t>dokümante</a:t>
            </a:r>
            <a:r>
              <a:rPr lang="tr-TR" dirty="0"/>
              <a:t> edilmiş bilgiyi muhafaza etmeli,</a:t>
            </a:r>
          </a:p>
          <a:p>
            <a:endParaRPr lang="tr-TR" dirty="0"/>
          </a:p>
          <a:p>
            <a:r>
              <a:rPr lang="tr-TR" b="1" dirty="0"/>
              <a:t>b)</a:t>
            </a:r>
            <a:r>
              <a:rPr lang="tr-TR" dirty="0"/>
              <a:t> Proseslerin planlanan şekilde yürütüldüğünden emin olmak için </a:t>
            </a:r>
            <a:r>
              <a:rPr lang="tr-TR" dirty="0" err="1"/>
              <a:t>dokümante</a:t>
            </a:r>
            <a:r>
              <a:rPr lang="tr-TR" dirty="0"/>
              <a:t> edilmiş bilgiyi sürdürmelidir.</a:t>
            </a:r>
          </a:p>
        </p:txBody>
      </p:sp>
    </p:spTree>
    <p:extLst>
      <p:ext uri="{BB962C8B-B14F-4D97-AF65-F5344CB8AC3E}">
        <p14:creationId xmlns:p14="http://schemas.microsoft.com/office/powerpoint/2010/main" val="669594627"/>
      </p:ext>
    </p:extLst>
  </p:cSld>
  <p:clrMapOvr>
    <a:masterClrMapping/>
  </p:clrMapOvr>
  <p:transition spd="slow">
    <p:random/>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2567608" y="1412776"/>
            <a:ext cx="7704856" cy="3416320"/>
          </a:xfrm>
          <a:prstGeom prst="rect">
            <a:avLst/>
          </a:prstGeom>
          <a:noFill/>
        </p:spPr>
        <p:txBody>
          <a:bodyPr wrap="square" rtlCol="0">
            <a:spAutoFit/>
          </a:bodyPr>
          <a:lstStyle/>
          <a:p>
            <a:r>
              <a:rPr lang="tr-TR" b="1" dirty="0"/>
              <a:t>5 Liderlik</a:t>
            </a:r>
          </a:p>
          <a:p>
            <a:r>
              <a:rPr lang="tr-TR" b="1" dirty="0"/>
              <a:t>5.1 Liderlik ve taahhüt</a:t>
            </a:r>
          </a:p>
          <a:p>
            <a:r>
              <a:rPr lang="tr-TR" b="1" dirty="0"/>
              <a:t>5.1.1 Genel</a:t>
            </a:r>
          </a:p>
          <a:p>
            <a:r>
              <a:rPr lang="tr-TR" dirty="0"/>
              <a:t>Üst yönetim, aşağıdakiler vasıtasıyla kalite yönetim sistemi için liderlik ve taahhüt göstermelidir:</a:t>
            </a:r>
          </a:p>
          <a:p>
            <a:endParaRPr lang="tr-TR" b="1" dirty="0"/>
          </a:p>
          <a:p>
            <a:r>
              <a:rPr lang="tr-TR" b="1" dirty="0"/>
              <a:t>a)</a:t>
            </a:r>
            <a:r>
              <a:rPr lang="tr-TR" dirty="0"/>
              <a:t> Kalite yönetim sisteminin etkinliği için hesap verilebilirliği,</a:t>
            </a:r>
            <a:br>
              <a:rPr lang="tr-TR" dirty="0"/>
            </a:br>
            <a:r>
              <a:rPr lang="tr-TR" b="1" dirty="0"/>
              <a:t>b)</a:t>
            </a:r>
            <a:r>
              <a:rPr lang="tr-TR" dirty="0"/>
              <a:t> Kalite politikası ve kalite amaçlarının oluşturulduğu ve bunların kuruluşun stratejik yönü ve bağlamı ile uyumluluğunun güvence altına alınması,</a:t>
            </a:r>
            <a:br>
              <a:rPr lang="tr-TR" dirty="0"/>
            </a:br>
            <a:r>
              <a:rPr lang="tr-TR" b="1" dirty="0"/>
              <a:t>c)</a:t>
            </a:r>
            <a:r>
              <a:rPr lang="tr-TR" dirty="0"/>
              <a:t> Kalite yönetim sistemi şartlarının, kuruluşun iş prosesleri ile entegre olduğunun güvence altına alınması,</a:t>
            </a:r>
            <a:br>
              <a:rPr lang="tr-TR" dirty="0"/>
            </a:br>
            <a:r>
              <a:rPr lang="tr-TR" b="1" dirty="0"/>
              <a:t>d)</a:t>
            </a:r>
            <a:r>
              <a:rPr lang="tr-TR" dirty="0"/>
              <a:t> Proses yaklaşımı ve risk temelli düşünmenin kullanımının teşvik edilmesi,</a:t>
            </a:r>
            <a:endParaRPr lang="tr-TR" b="1" dirty="0"/>
          </a:p>
        </p:txBody>
      </p:sp>
    </p:spTree>
    <p:extLst>
      <p:ext uri="{BB962C8B-B14F-4D97-AF65-F5344CB8AC3E}">
        <p14:creationId xmlns:p14="http://schemas.microsoft.com/office/powerpoint/2010/main" val="504488209"/>
      </p:ext>
    </p:extLst>
  </p:cSld>
  <p:clrMapOvr>
    <a:masterClrMapping/>
  </p:clrMapOvr>
  <p:transition spd="slow">
    <p:random/>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2567608" y="1412776"/>
            <a:ext cx="7704856" cy="3416320"/>
          </a:xfrm>
          <a:prstGeom prst="rect">
            <a:avLst/>
          </a:prstGeom>
          <a:noFill/>
        </p:spPr>
        <p:txBody>
          <a:bodyPr wrap="square" rtlCol="0">
            <a:spAutoFit/>
          </a:bodyPr>
          <a:lstStyle/>
          <a:p>
            <a:r>
              <a:rPr lang="tr-TR" b="1" dirty="0"/>
              <a:t>5.1.1 Genel</a:t>
            </a:r>
          </a:p>
          <a:p>
            <a:r>
              <a:rPr lang="tr-TR" b="1" dirty="0"/>
              <a:t>e)</a:t>
            </a:r>
            <a:r>
              <a:rPr lang="tr-TR" dirty="0"/>
              <a:t> Kalite yönetim sistemi için gerekli kaynakların varlığının güvence altına alınması,</a:t>
            </a:r>
            <a:br>
              <a:rPr lang="tr-TR" dirty="0"/>
            </a:br>
            <a:r>
              <a:rPr lang="tr-TR" b="1" dirty="0"/>
              <a:t>f) </a:t>
            </a:r>
            <a:r>
              <a:rPr lang="tr-TR" dirty="0"/>
              <a:t>Etkin kalite yönetimi ve kalite yönetim sistem şartlarına uygunluğun öneminin paylaşılması,</a:t>
            </a:r>
            <a:br>
              <a:rPr lang="tr-TR" dirty="0"/>
            </a:br>
            <a:r>
              <a:rPr lang="tr-TR" b="1" dirty="0"/>
              <a:t>g)</a:t>
            </a:r>
            <a:r>
              <a:rPr lang="tr-TR" dirty="0"/>
              <a:t> Kalite yönetim sisteminin amaçlanan çıktılarına ulaşmasının güvence altına alınması,</a:t>
            </a:r>
            <a:br>
              <a:rPr lang="tr-TR" dirty="0"/>
            </a:br>
            <a:r>
              <a:rPr lang="tr-TR" b="1" dirty="0"/>
              <a:t>h)</a:t>
            </a:r>
            <a:r>
              <a:rPr lang="tr-TR" dirty="0"/>
              <a:t> Kalite yönetim sisteminin etkinliğine katkı sağlayacak kişilerin, işe alınması, yönlendirilmesi ve desteklenmesi,</a:t>
            </a:r>
            <a:br>
              <a:rPr lang="tr-TR" dirty="0"/>
            </a:br>
            <a:r>
              <a:rPr lang="tr-TR" b="1" dirty="0"/>
              <a:t>i) </a:t>
            </a:r>
            <a:r>
              <a:rPr lang="tr-TR" dirty="0"/>
              <a:t>İyileştirmenin teşvik edilmesi,</a:t>
            </a:r>
            <a:br>
              <a:rPr lang="tr-TR" dirty="0"/>
            </a:br>
            <a:r>
              <a:rPr lang="tr-TR" b="1" dirty="0"/>
              <a:t>j) </a:t>
            </a:r>
            <a:r>
              <a:rPr lang="tr-TR" dirty="0"/>
              <a:t>Diğer ilgili yönetim görevlilerinin (kendi sorumluluk alanlarına uygulanması bakımından) liderliğini göstermek için desteklenmesi.</a:t>
            </a:r>
            <a:endParaRPr lang="tr-TR" b="1" dirty="0"/>
          </a:p>
        </p:txBody>
      </p:sp>
    </p:spTree>
    <p:extLst>
      <p:ext uri="{BB962C8B-B14F-4D97-AF65-F5344CB8AC3E}">
        <p14:creationId xmlns:p14="http://schemas.microsoft.com/office/powerpoint/2010/main" val="1515117192"/>
      </p:ext>
    </p:extLst>
  </p:cSld>
  <p:clrMapOvr>
    <a:masterClrMapping/>
  </p:clrMapOvr>
  <p:transition spd="slow">
    <p:random/>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2567608" y="1412776"/>
            <a:ext cx="7704856" cy="3416320"/>
          </a:xfrm>
          <a:prstGeom prst="rect">
            <a:avLst/>
          </a:prstGeom>
          <a:noFill/>
        </p:spPr>
        <p:txBody>
          <a:bodyPr wrap="square" rtlCol="0">
            <a:spAutoFit/>
          </a:bodyPr>
          <a:lstStyle/>
          <a:p>
            <a:r>
              <a:rPr lang="tr-TR" b="1" dirty="0"/>
              <a:t>5.1.2 Müşteri odağı</a:t>
            </a:r>
          </a:p>
          <a:p>
            <a:endParaRPr lang="tr-TR" b="1" dirty="0"/>
          </a:p>
          <a:p>
            <a:r>
              <a:rPr lang="tr-TR" dirty="0"/>
              <a:t>Üst yönetim, aşağıdakileri güvence altına alarak, müşteri odaklılıkla ilgili liderlik ve taahhüt göstermelidir:</a:t>
            </a:r>
          </a:p>
          <a:p>
            <a:endParaRPr lang="tr-TR" dirty="0"/>
          </a:p>
          <a:p>
            <a:r>
              <a:rPr lang="tr-TR" dirty="0"/>
              <a:t>a) Müşteri ihtiyaçlarının ve uygulanabilir birincil ve ikincil mevzuat şartlarının tayin edildiği, anlaşıldığı ve düzenli olarak karşılandığını,</a:t>
            </a:r>
          </a:p>
          <a:p>
            <a:endParaRPr lang="tr-TR" dirty="0"/>
          </a:p>
          <a:p>
            <a:r>
              <a:rPr lang="tr-TR" dirty="0"/>
              <a:t>b) Ürün ve hizmetlerin uygunluğunu etkileyebilecek risk ve fırsatlar ile müşteri memnuniyetinin artırılması için yeteneğin tayin edilmesi ve belirlenmesini,</a:t>
            </a:r>
          </a:p>
          <a:p>
            <a:endParaRPr lang="tr-TR" dirty="0"/>
          </a:p>
          <a:p>
            <a:r>
              <a:rPr lang="tr-TR" dirty="0"/>
              <a:t>c) Müşteri memnuniyetinin artırılması odağının sürdürülmesini.</a:t>
            </a:r>
            <a:endParaRPr lang="tr-TR" b="1" dirty="0"/>
          </a:p>
        </p:txBody>
      </p:sp>
    </p:spTree>
    <p:extLst>
      <p:ext uri="{BB962C8B-B14F-4D97-AF65-F5344CB8AC3E}">
        <p14:creationId xmlns:p14="http://schemas.microsoft.com/office/powerpoint/2010/main" val="2405529245"/>
      </p:ext>
    </p:extLst>
  </p:cSld>
  <p:clrMapOvr>
    <a:masterClrMapping/>
  </p:clrMapOvr>
  <p:transition spd="slow">
    <p:random/>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2567608" y="1412777"/>
            <a:ext cx="7704856" cy="3693319"/>
          </a:xfrm>
          <a:prstGeom prst="rect">
            <a:avLst/>
          </a:prstGeom>
          <a:noFill/>
        </p:spPr>
        <p:txBody>
          <a:bodyPr wrap="square" rtlCol="0">
            <a:spAutoFit/>
          </a:bodyPr>
          <a:lstStyle/>
          <a:p>
            <a:r>
              <a:rPr lang="tr-TR" b="1" dirty="0"/>
              <a:t>5.2 Politika</a:t>
            </a:r>
          </a:p>
          <a:p>
            <a:r>
              <a:rPr lang="tr-TR" b="1" dirty="0"/>
              <a:t>5.2.1 Kalite politikasının oluşturulması</a:t>
            </a:r>
          </a:p>
          <a:p>
            <a:endParaRPr lang="tr-TR" b="1" dirty="0"/>
          </a:p>
          <a:p>
            <a:r>
              <a:rPr lang="tr-TR" dirty="0"/>
              <a:t>Üst yönetim, aşağıdakileri karşılayan bir kalite politikasını oluşturmalı, uygulamalı ve sürekliliğini sağlamalıdır:</a:t>
            </a:r>
          </a:p>
          <a:p>
            <a:endParaRPr lang="tr-TR" dirty="0"/>
          </a:p>
          <a:p>
            <a:r>
              <a:rPr lang="tr-TR" dirty="0"/>
              <a:t>a) Kuruluşun amaç ve bağlamına uygun ve stratejik istikametini destekleyen,</a:t>
            </a:r>
          </a:p>
          <a:p>
            <a:endParaRPr lang="tr-TR" dirty="0"/>
          </a:p>
          <a:p>
            <a:r>
              <a:rPr lang="tr-TR" dirty="0"/>
              <a:t>b) Kalite amaçlarının belirlenmesi için bir çerçeve sağlayan,</a:t>
            </a:r>
            <a:br>
              <a:rPr lang="tr-TR" dirty="0"/>
            </a:br>
            <a:endParaRPr lang="tr-TR" dirty="0"/>
          </a:p>
          <a:p>
            <a:r>
              <a:rPr lang="tr-TR" dirty="0"/>
              <a:t>c) Uygulanabilir şartları yerine getirme için bir taahhüt içeren,</a:t>
            </a:r>
            <a:br>
              <a:rPr lang="tr-TR" dirty="0"/>
            </a:br>
            <a:endParaRPr lang="tr-TR" dirty="0"/>
          </a:p>
          <a:p>
            <a:r>
              <a:rPr lang="tr-TR" dirty="0"/>
              <a:t>d) Kalite yönetim sisteminin sürekli iyileştirilmesi için bir taahhüt içeren.</a:t>
            </a:r>
            <a:endParaRPr lang="tr-TR" b="1" dirty="0"/>
          </a:p>
        </p:txBody>
      </p:sp>
    </p:spTree>
    <p:extLst>
      <p:ext uri="{BB962C8B-B14F-4D97-AF65-F5344CB8AC3E}">
        <p14:creationId xmlns:p14="http://schemas.microsoft.com/office/powerpoint/2010/main" val="799145973"/>
      </p:ext>
    </p:extLst>
  </p:cSld>
  <p:clrMapOvr>
    <a:masterClrMapping/>
  </p:clrMapOvr>
  <p:transition spd="slow">
    <p:random/>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2567608" y="1412776"/>
            <a:ext cx="7704856" cy="2308324"/>
          </a:xfrm>
          <a:prstGeom prst="rect">
            <a:avLst/>
          </a:prstGeom>
          <a:noFill/>
        </p:spPr>
        <p:txBody>
          <a:bodyPr wrap="square" rtlCol="0">
            <a:spAutoFit/>
          </a:bodyPr>
          <a:lstStyle/>
          <a:p>
            <a:r>
              <a:rPr lang="tr-TR" b="1" dirty="0"/>
              <a:t>5.2.2 Kalite politikasının duyurulması</a:t>
            </a:r>
          </a:p>
          <a:p>
            <a:r>
              <a:rPr lang="tr-TR" dirty="0"/>
              <a:t>Kalite politikası:</a:t>
            </a:r>
            <a:br>
              <a:rPr lang="tr-TR" dirty="0"/>
            </a:br>
            <a:endParaRPr lang="tr-TR" dirty="0"/>
          </a:p>
          <a:p>
            <a:r>
              <a:rPr lang="tr-TR" dirty="0"/>
              <a:t>a) </a:t>
            </a:r>
            <a:r>
              <a:rPr lang="tr-TR" dirty="0" err="1"/>
              <a:t>Dokümante</a:t>
            </a:r>
            <a:r>
              <a:rPr lang="tr-TR" dirty="0"/>
              <a:t> edilmiş bilgi olarak var olmalı ve sürekliliği sağlanmalı,</a:t>
            </a:r>
            <a:br>
              <a:rPr lang="tr-TR" dirty="0"/>
            </a:br>
            <a:endParaRPr lang="tr-TR" dirty="0"/>
          </a:p>
          <a:p>
            <a:r>
              <a:rPr lang="tr-TR" dirty="0"/>
              <a:t>b) Kuruluş içerisinde duyurulmalı, anlaşılmalı ve uygulanmalı,</a:t>
            </a:r>
            <a:br>
              <a:rPr lang="tr-TR" dirty="0"/>
            </a:br>
            <a:endParaRPr lang="tr-TR" dirty="0"/>
          </a:p>
          <a:p>
            <a:r>
              <a:rPr lang="tr-TR" dirty="0"/>
              <a:t>c) İlgili tarafların erişimine uygun şekilde açık olmalıdır.</a:t>
            </a:r>
            <a:endParaRPr lang="tr-TR" b="1" dirty="0"/>
          </a:p>
        </p:txBody>
      </p:sp>
    </p:spTree>
    <p:extLst>
      <p:ext uri="{BB962C8B-B14F-4D97-AF65-F5344CB8AC3E}">
        <p14:creationId xmlns:p14="http://schemas.microsoft.com/office/powerpoint/2010/main" val="150123772"/>
      </p:ext>
    </p:extLst>
  </p:cSld>
  <p:clrMapOvr>
    <a:masterClrMapping/>
  </p:clrMapOvr>
  <p:transition spd="slow">
    <p:random/>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2567608" y="1412776"/>
            <a:ext cx="7704856" cy="3970318"/>
          </a:xfrm>
          <a:prstGeom prst="rect">
            <a:avLst/>
          </a:prstGeom>
          <a:noFill/>
        </p:spPr>
        <p:txBody>
          <a:bodyPr wrap="square" rtlCol="0">
            <a:spAutoFit/>
          </a:bodyPr>
          <a:lstStyle/>
          <a:p>
            <a:r>
              <a:rPr lang="tr-TR" b="1" dirty="0"/>
              <a:t>5.3 Kurumsal görev, yetki ve sorumluluklar</a:t>
            </a:r>
          </a:p>
          <a:p>
            <a:r>
              <a:rPr lang="tr-TR" dirty="0"/>
              <a:t>Üst yönetim, ilgili görevler için yetki ve sorumlulukların belirlendiği ve kuruluş içerisinde duyurulduğunu güvence altına almalıdır.</a:t>
            </a:r>
          </a:p>
          <a:p>
            <a:r>
              <a:rPr lang="tr-TR" dirty="0"/>
              <a:t>Üst yönetim aşağıdakiler için yetki ve sorumlulukları belirlemelidir:</a:t>
            </a:r>
            <a:br>
              <a:rPr lang="tr-TR" dirty="0"/>
            </a:br>
            <a:endParaRPr lang="tr-TR" dirty="0"/>
          </a:p>
          <a:p>
            <a:r>
              <a:rPr lang="tr-TR" dirty="0"/>
              <a:t>a) Kalite yönetim sisteminin, bu standardın şartlarını karşılamasının güvence altına alınması,</a:t>
            </a:r>
          </a:p>
          <a:p>
            <a:r>
              <a:rPr lang="tr-TR" dirty="0"/>
              <a:t>b) Proseslerin istenen sonuçları ortaya çıkarmasının güvence altına alınması,</a:t>
            </a:r>
          </a:p>
          <a:p>
            <a:r>
              <a:rPr lang="tr-TR" dirty="0"/>
              <a:t>c) Kalite yönetim sisteminin performansı ve iyileştirme (bk. Madde 10.1) için fırsatlar ile ilgili raporlama (özellikle üst yönetime raporlama),</a:t>
            </a:r>
          </a:p>
          <a:p>
            <a:r>
              <a:rPr lang="tr-TR" dirty="0"/>
              <a:t>d) Kuruluşun tamamında müşteri odaklılığın teşvik edilmesinin güvence altına alınması,</a:t>
            </a:r>
          </a:p>
          <a:p>
            <a:r>
              <a:rPr lang="tr-TR" dirty="0"/>
              <a:t>e) Kalite yönetim sistemindeki değişiklikler planlanır ve uygulanırken, kalite yönetim sisteminin bütünlüğünün güvence altına alınması.</a:t>
            </a:r>
            <a:endParaRPr lang="tr-TR" b="1" dirty="0"/>
          </a:p>
        </p:txBody>
      </p:sp>
    </p:spTree>
    <p:extLst>
      <p:ext uri="{BB962C8B-B14F-4D97-AF65-F5344CB8AC3E}">
        <p14:creationId xmlns:p14="http://schemas.microsoft.com/office/powerpoint/2010/main" val="3426210167"/>
      </p:ext>
    </p:extLst>
  </p:cSld>
  <p:clrMapOvr>
    <a:masterClrMapping/>
  </p:clrMapOvr>
  <p:transition spd="slow">
    <p:random/>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2567608" y="1412776"/>
            <a:ext cx="7704856" cy="3970318"/>
          </a:xfrm>
          <a:prstGeom prst="rect">
            <a:avLst/>
          </a:prstGeom>
          <a:noFill/>
        </p:spPr>
        <p:txBody>
          <a:bodyPr wrap="square" rtlCol="0">
            <a:spAutoFit/>
          </a:bodyPr>
          <a:lstStyle/>
          <a:p>
            <a:r>
              <a:rPr lang="tr-TR" b="1" dirty="0"/>
              <a:t>6 Planlama</a:t>
            </a:r>
          </a:p>
          <a:p>
            <a:r>
              <a:rPr lang="tr-TR" b="1" dirty="0"/>
              <a:t>6.1 Risk ve fırsatları belirleme faaliyetleri</a:t>
            </a:r>
          </a:p>
          <a:p>
            <a:r>
              <a:rPr lang="tr-TR" b="1" dirty="0"/>
              <a:t>6.1.1</a:t>
            </a:r>
            <a:r>
              <a:rPr lang="tr-TR" dirty="0"/>
              <a:t> Kuruluş, kalite yönetim sistemini planlarken, Madde 4.1’de atıf yapılan hususları, Madde 4.2’de atıf yapılan şartları ve aşağıdakilere atıfta bulunması gereken risk ve fırsatların tayinini değerlendirmelidir:</a:t>
            </a:r>
            <a:br>
              <a:rPr lang="tr-TR" dirty="0"/>
            </a:br>
            <a:endParaRPr lang="tr-TR" dirty="0"/>
          </a:p>
          <a:p>
            <a:r>
              <a:rPr lang="tr-TR" dirty="0"/>
              <a:t>a) Kalite yönetim sisteminin amaçlanan çıktısına/çıktılarına ulaşabileceğine güvence vermek;</a:t>
            </a:r>
            <a:br>
              <a:rPr lang="tr-TR" dirty="0"/>
            </a:br>
            <a:endParaRPr lang="tr-TR" dirty="0"/>
          </a:p>
          <a:p>
            <a:r>
              <a:rPr lang="tr-TR" dirty="0"/>
              <a:t>b) İstenen etkileri geliştirmek,</a:t>
            </a:r>
            <a:br>
              <a:rPr lang="tr-TR" dirty="0"/>
            </a:br>
            <a:endParaRPr lang="tr-TR" dirty="0"/>
          </a:p>
          <a:p>
            <a:r>
              <a:rPr lang="tr-TR" dirty="0"/>
              <a:t>c) İstenmeyen etkileri önlemek veya azaltmak,</a:t>
            </a:r>
            <a:br>
              <a:rPr lang="tr-TR" dirty="0"/>
            </a:br>
            <a:endParaRPr lang="tr-TR" dirty="0"/>
          </a:p>
          <a:p>
            <a:r>
              <a:rPr lang="tr-TR" dirty="0"/>
              <a:t>d) İyileşmeye erişim.</a:t>
            </a:r>
            <a:endParaRPr lang="tr-TR" b="1" dirty="0"/>
          </a:p>
        </p:txBody>
      </p:sp>
    </p:spTree>
    <p:extLst>
      <p:ext uri="{BB962C8B-B14F-4D97-AF65-F5344CB8AC3E}">
        <p14:creationId xmlns:p14="http://schemas.microsoft.com/office/powerpoint/2010/main" val="328577452"/>
      </p:ext>
    </p:extLst>
  </p:cSld>
  <p:clrMapOvr>
    <a:masterClrMapping/>
  </p:clrMapOvr>
  <p:transition spd="slow">
    <p:random/>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2567608" y="692697"/>
            <a:ext cx="7704856" cy="5078313"/>
          </a:xfrm>
          <a:prstGeom prst="rect">
            <a:avLst/>
          </a:prstGeom>
          <a:noFill/>
        </p:spPr>
        <p:txBody>
          <a:bodyPr wrap="square" rtlCol="0">
            <a:spAutoFit/>
          </a:bodyPr>
          <a:lstStyle/>
          <a:p>
            <a:r>
              <a:rPr lang="tr-TR" b="1" dirty="0"/>
              <a:t>6.1.2 Kuruluş aşağıdakileri planlamalıdır:</a:t>
            </a:r>
          </a:p>
          <a:p>
            <a:endParaRPr lang="tr-TR" b="1" dirty="0"/>
          </a:p>
          <a:p>
            <a:r>
              <a:rPr lang="tr-TR" dirty="0"/>
              <a:t>a) Bu risk ve fırsatları belirleme faaliyetlerini,</a:t>
            </a:r>
          </a:p>
          <a:p>
            <a:r>
              <a:rPr lang="tr-TR" dirty="0"/>
              <a:t>b) Aşağıdakileri nasıl yapacağını:</a:t>
            </a:r>
          </a:p>
          <a:p>
            <a:endParaRPr lang="tr-TR" dirty="0"/>
          </a:p>
          <a:p>
            <a:r>
              <a:rPr lang="tr-TR" dirty="0"/>
              <a:t>1) Faaliyetleri kalite yönetim sistem prosesleri içerisine nasıl entegre edeceği ve uygulayacağını,</a:t>
            </a:r>
          </a:p>
          <a:p>
            <a:r>
              <a:rPr lang="tr-TR" dirty="0"/>
              <a:t>2) Bu faaliyetlerin etkinliğini nasıl değerlendireceğini.</a:t>
            </a:r>
          </a:p>
          <a:p>
            <a:r>
              <a:rPr lang="tr-TR" dirty="0"/>
              <a:t>Risk ve fırsatları ele alma faaliyetleri, ürün ve hizmetlerin uygunluğuna potansiyel etkisi ile orantılı olmalıdır.</a:t>
            </a:r>
          </a:p>
          <a:p>
            <a:endParaRPr lang="tr-TR" dirty="0"/>
          </a:p>
          <a:p>
            <a:r>
              <a:rPr lang="tr-TR" b="1" dirty="0"/>
              <a:t>Not 1 – </a:t>
            </a:r>
            <a:r>
              <a:rPr lang="tr-TR" dirty="0"/>
              <a:t>Risk belirleme seçenekleri; riskten kaçınma, fırsat kovalarken risk alma, risk kaynağının yok edilmesi, gerçekleşme veya sonuçların değiştirilmesi, risk paylaşımı veya bilgiye dayanan karar ile risk tespiti.</a:t>
            </a:r>
          </a:p>
          <a:p>
            <a:r>
              <a:rPr lang="tr-TR" b="1" dirty="0"/>
              <a:t>Not 2 – </a:t>
            </a:r>
            <a:r>
              <a:rPr lang="tr-TR" dirty="0"/>
              <a:t>Fırsatlar, yeni uygulamaların adapte edilmesi, yeni ürünlerin </a:t>
            </a:r>
            <a:r>
              <a:rPr lang="tr-TR" dirty="0" err="1"/>
              <a:t>lansmanını</a:t>
            </a:r>
            <a:r>
              <a:rPr lang="tr-TR" dirty="0"/>
              <a:t> yapma, yeni pazarlara erişim, yeni müşterilerin belirlenmesi, ortaklıklar kurma, yeni teknoloji kullanımı ve kuruluşun veya müşterilerinin ihtiyaçlarını belirten diğer istenen ve uygulanabilir olasılıklara yol açabilir.</a:t>
            </a:r>
          </a:p>
        </p:txBody>
      </p:sp>
    </p:spTree>
    <p:extLst>
      <p:ext uri="{BB962C8B-B14F-4D97-AF65-F5344CB8AC3E}">
        <p14:creationId xmlns:p14="http://schemas.microsoft.com/office/powerpoint/2010/main" val="1557962375"/>
      </p:ext>
    </p:extLst>
  </p:cSld>
  <p:clrMapOvr>
    <a:masterClrMapping/>
  </p:clrMapOvr>
  <p:transition spd="slow">
    <p:random/>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2567608" y="1412776"/>
            <a:ext cx="7704856" cy="3970318"/>
          </a:xfrm>
          <a:prstGeom prst="rect">
            <a:avLst/>
          </a:prstGeom>
          <a:noFill/>
        </p:spPr>
        <p:txBody>
          <a:bodyPr wrap="square" rtlCol="0">
            <a:spAutoFit/>
          </a:bodyPr>
          <a:lstStyle/>
          <a:p>
            <a:r>
              <a:rPr lang="tr-TR" b="1" dirty="0"/>
              <a:t>6.2 Kalite amaçları ve bunlara erişmek için planlama</a:t>
            </a:r>
          </a:p>
          <a:p>
            <a:r>
              <a:rPr lang="tr-TR" b="1" dirty="0"/>
              <a:t>6.2.1 </a:t>
            </a:r>
            <a:r>
              <a:rPr lang="tr-TR" dirty="0"/>
              <a:t>Kuruluş, kalite yönetim sistemi için ihtiyaç duyulan ilgili fonksiyon, seviye ve proseslerde kalite amaçlarını oluşturmalıdır.</a:t>
            </a:r>
          </a:p>
          <a:p>
            <a:endParaRPr lang="tr-TR" dirty="0"/>
          </a:p>
          <a:p>
            <a:r>
              <a:rPr lang="tr-TR" b="1" dirty="0"/>
              <a:t>Kalite amaçları:</a:t>
            </a:r>
          </a:p>
          <a:p>
            <a:r>
              <a:rPr lang="tr-TR" dirty="0"/>
              <a:t>a) Kalite politikası ile uyumlu olmalı,</a:t>
            </a:r>
          </a:p>
          <a:p>
            <a:r>
              <a:rPr lang="tr-TR" dirty="0"/>
              <a:t>b) Ölçülebilir olmalı,</a:t>
            </a:r>
          </a:p>
          <a:p>
            <a:r>
              <a:rPr lang="tr-TR" dirty="0"/>
              <a:t>c) Uygulanabilir şartları dikkate almalı,</a:t>
            </a:r>
          </a:p>
          <a:p>
            <a:r>
              <a:rPr lang="tr-TR" dirty="0"/>
              <a:t>d) Ürün ve hizmetlerin uygunluğu ve müşteri memnuniyetini arttırmaya uygun olmalı,</a:t>
            </a:r>
          </a:p>
          <a:p>
            <a:r>
              <a:rPr lang="tr-TR" dirty="0"/>
              <a:t>e) İzlenmeli,</a:t>
            </a:r>
          </a:p>
          <a:p>
            <a:r>
              <a:rPr lang="tr-TR" dirty="0"/>
              <a:t>f) Duyurulmalı,</a:t>
            </a:r>
          </a:p>
          <a:p>
            <a:r>
              <a:rPr lang="tr-TR" dirty="0"/>
              <a:t>g) Uygun şekilde güncellenmelidir.</a:t>
            </a:r>
          </a:p>
          <a:p>
            <a:r>
              <a:rPr lang="tr-TR" dirty="0"/>
              <a:t>Kuruluş, kalite amaçlarını </a:t>
            </a:r>
            <a:r>
              <a:rPr lang="tr-TR" dirty="0" err="1"/>
              <a:t>dokümante</a:t>
            </a:r>
            <a:r>
              <a:rPr lang="tr-TR" dirty="0"/>
              <a:t> edilmiş bilgi olarak muhafaza etmelidir.</a:t>
            </a:r>
            <a:endParaRPr lang="tr-TR" b="1" dirty="0"/>
          </a:p>
        </p:txBody>
      </p:sp>
    </p:spTree>
    <p:extLst>
      <p:ext uri="{BB962C8B-B14F-4D97-AF65-F5344CB8AC3E}">
        <p14:creationId xmlns:p14="http://schemas.microsoft.com/office/powerpoint/2010/main" val="678447519"/>
      </p:ext>
    </p:extLst>
  </p:cSld>
  <p:clrMapOvr>
    <a:masterClrMapping/>
  </p:clrMapOvr>
  <p:transition spd="slow">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2166938" y="2000250"/>
            <a:ext cx="8153400" cy="2185988"/>
          </a:xfrm>
          <a:prstGeom prst="rect">
            <a:avLst/>
          </a:prstGeom>
          <a:noFill/>
          <a:ln w="12700">
            <a:noFill/>
            <a:miter lim="800000"/>
            <a:headEnd type="none" w="sm" len="sm"/>
            <a:tailEnd type="none" w="sm" len="sm"/>
          </a:ln>
        </p:spPr>
        <p:txBody>
          <a:bodyPr>
            <a:spAutoFit/>
          </a:bodyPr>
          <a:lstStyle/>
          <a:p>
            <a:pPr algn="l"/>
            <a:r>
              <a:rPr lang="tr-TR" sz="3400" b="1">
                <a:latin typeface="Calibri" pitchFamily="34" charset="0"/>
              </a:rPr>
              <a:t>Orijinal metni İstanbul Topkapı Sarayı'nda bulunan Kanunname'nin, dünyadaki ilk yazılı standart belirleme belgesi olduğu ve bu nedenle öneminin büyük olduğu bildirildi </a:t>
            </a:r>
          </a:p>
        </p:txBody>
      </p:sp>
      <p:sp>
        <p:nvSpPr>
          <p:cNvPr id="47107" name="3 Slayt Numarası Yer Tutucusu"/>
          <p:cNvSpPr>
            <a:spLocks noGrp="1"/>
          </p:cNvSpPr>
          <p:nvPr>
            <p:ph type="sldNum" sz="quarter" idx="12"/>
          </p:nvPr>
        </p:nvSpPr>
        <p:spPr bwMode="auto">
          <a:noFill/>
          <a:ln>
            <a:miter lim="800000"/>
            <a:headEnd/>
            <a:tailEnd/>
          </a:ln>
        </p:spPr>
        <p:txBody>
          <a:bodyPr vert="horz" wrap="square" lIns="91440" tIns="45720" rIns="91440" bIns="45720" numCol="1" rtlCol="0" anchor="t" anchorCtr="0" compatLnSpc="1">
            <a:prstTxWarp prst="textNoShape">
              <a:avLst/>
            </a:prstTxWarp>
          </a:bodyPr>
          <a:lstStyle/>
          <a:p>
            <a:fld id="{16C9AE6C-C448-4E6D-8622-6719C235F772}" type="slidenum">
              <a:rPr lang="tr-TR" smtClean="0"/>
              <a:pPr/>
              <a:t>12</a:t>
            </a:fld>
            <a:endParaRPr lang="tr-TR" smtClean="0"/>
          </a:p>
        </p:txBody>
      </p:sp>
    </p:spTree>
    <p:extLst>
      <p:ext uri="{BB962C8B-B14F-4D97-AF65-F5344CB8AC3E}">
        <p14:creationId xmlns:p14="http://schemas.microsoft.com/office/powerpoint/2010/main" val="34407690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2567608" y="1412777"/>
            <a:ext cx="7704856" cy="4247317"/>
          </a:xfrm>
          <a:prstGeom prst="rect">
            <a:avLst/>
          </a:prstGeom>
          <a:noFill/>
        </p:spPr>
        <p:txBody>
          <a:bodyPr wrap="square" rtlCol="0">
            <a:spAutoFit/>
          </a:bodyPr>
          <a:lstStyle/>
          <a:p>
            <a:r>
              <a:rPr lang="tr-TR" b="1" dirty="0"/>
              <a:t>6.2.2 Kalite amaçlarına ulaşmak için planlama yaparken, kuruluş:</a:t>
            </a:r>
          </a:p>
          <a:p>
            <a:r>
              <a:rPr lang="tr-TR" dirty="0"/>
              <a:t>a) Ne yapılacağını,</a:t>
            </a:r>
          </a:p>
          <a:p>
            <a:r>
              <a:rPr lang="tr-TR" dirty="0"/>
              <a:t>b) Hangi kaynakların gerekeceğini,</a:t>
            </a:r>
          </a:p>
          <a:p>
            <a:r>
              <a:rPr lang="tr-TR" dirty="0"/>
              <a:t>c) Kimin sorumlu olacağını,</a:t>
            </a:r>
          </a:p>
          <a:p>
            <a:r>
              <a:rPr lang="tr-TR" dirty="0"/>
              <a:t>d) Ne zaman tamamlanacağını,</a:t>
            </a:r>
          </a:p>
          <a:p>
            <a:r>
              <a:rPr lang="tr-TR" dirty="0"/>
              <a:t>e) Sonuçların nasıl değerlendirileceğini tayin etmelidir.</a:t>
            </a:r>
          </a:p>
          <a:p>
            <a:endParaRPr lang="tr-TR" b="1" dirty="0"/>
          </a:p>
          <a:p>
            <a:r>
              <a:rPr lang="tr-TR" b="1" dirty="0"/>
              <a:t>6.3 Değişikliklerin planlanması</a:t>
            </a:r>
          </a:p>
          <a:p>
            <a:r>
              <a:rPr lang="tr-TR" dirty="0"/>
              <a:t>Kuruluş kalite yönetim sisteminde değişiklik ihtiyacı tespit ederse, değişiklikler planlı şekilde gerçekleştirilmelidir (bk. Madde 4.4).</a:t>
            </a:r>
          </a:p>
          <a:p>
            <a:r>
              <a:rPr lang="tr-TR" dirty="0"/>
              <a:t>Kuruluş aşağıdakileri değerlendirmelidir:</a:t>
            </a:r>
          </a:p>
          <a:p>
            <a:r>
              <a:rPr lang="tr-TR" dirty="0"/>
              <a:t>a) Değişikliklerin amaçları ve potansiyel sonuçlarını,</a:t>
            </a:r>
          </a:p>
          <a:p>
            <a:r>
              <a:rPr lang="tr-TR" dirty="0"/>
              <a:t>b) Kalite yönetim sistemini bütünlüğünü,</a:t>
            </a:r>
          </a:p>
          <a:p>
            <a:r>
              <a:rPr lang="tr-TR" dirty="0"/>
              <a:t>c) Kaynakların varlığını,</a:t>
            </a:r>
          </a:p>
          <a:p>
            <a:r>
              <a:rPr lang="tr-TR" dirty="0"/>
              <a:t>d) Yetki ve sorumlulukların belirlenmesi veya yeniden belirlenmesini.</a:t>
            </a:r>
            <a:endParaRPr lang="tr-TR" b="1" dirty="0"/>
          </a:p>
        </p:txBody>
      </p:sp>
    </p:spTree>
    <p:extLst>
      <p:ext uri="{BB962C8B-B14F-4D97-AF65-F5344CB8AC3E}">
        <p14:creationId xmlns:p14="http://schemas.microsoft.com/office/powerpoint/2010/main" val="2960438789"/>
      </p:ext>
    </p:extLst>
  </p:cSld>
  <p:clrMapOvr>
    <a:masterClrMapping/>
  </p:clrMapOvr>
  <p:transition spd="slow">
    <p:random/>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2567608" y="1412777"/>
            <a:ext cx="7704856" cy="3693319"/>
          </a:xfrm>
          <a:prstGeom prst="rect">
            <a:avLst/>
          </a:prstGeom>
          <a:noFill/>
        </p:spPr>
        <p:txBody>
          <a:bodyPr wrap="square" rtlCol="0">
            <a:spAutoFit/>
          </a:bodyPr>
          <a:lstStyle/>
          <a:p>
            <a:r>
              <a:rPr lang="tr-TR" b="1" dirty="0"/>
              <a:t>7 Destek</a:t>
            </a:r>
          </a:p>
          <a:p>
            <a:r>
              <a:rPr lang="tr-TR" b="1" dirty="0"/>
              <a:t>7.1 Kaynaklar</a:t>
            </a:r>
          </a:p>
          <a:p>
            <a:r>
              <a:rPr lang="tr-TR" b="1" dirty="0"/>
              <a:t>7.1.1 Genel</a:t>
            </a:r>
          </a:p>
          <a:p>
            <a:r>
              <a:rPr lang="tr-TR" dirty="0"/>
              <a:t>Kuruluş, kalite yönetim sisteminin oluşturulması, uygulanması, sürekliliğinin sağlanması ve sürekli iyileştirilmesi için ihtiyaç duyulan kaynakları tayin etmeli ve sağlamalıdır.</a:t>
            </a:r>
          </a:p>
          <a:p>
            <a:r>
              <a:rPr lang="tr-TR" dirty="0"/>
              <a:t>Kuruluş aşağıdakileri değerlendirmelidir:</a:t>
            </a:r>
          </a:p>
          <a:p>
            <a:r>
              <a:rPr lang="tr-TR" dirty="0"/>
              <a:t>a) Var olan iç kaynakların yetenekleri ve kısıtlamalarını,</a:t>
            </a:r>
          </a:p>
          <a:p>
            <a:r>
              <a:rPr lang="tr-TR" dirty="0"/>
              <a:t>b) Dış tedarikçilerden neyin tedarik edileceğini.</a:t>
            </a:r>
            <a:br>
              <a:rPr lang="tr-TR" dirty="0"/>
            </a:br>
            <a:endParaRPr lang="tr-TR" dirty="0"/>
          </a:p>
          <a:p>
            <a:r>
              <a:rPr lang="tr-TR" b="1" dirty="0"/>
              <a:t>7.1.2 Kişiler</a:t>
            </a:r>
          </a:p>
          <a:p>
            <a:r>
              <a:rPr lang="tr-TR" dirty="0"/>
              <a:t>Kuruluş, kalite yönetim sisteminin etkili şekilde işletilmesi ile proseslerin işletilmesi ve kontrolü için gerekli personeli tayin ve tedarik etmelidir.</a:t>
            </a:r>
            <a:endParaRPr lang="tr-TR" b="1" dirty="0"/>
          </a:p>
        </p:txBody>
      </p:sp>
    </p:spTree>
    <p:extLst>
      <p:ext uri="{BB962C8B-B14F-4D97-AF65-F5344CB8AC3E}">
        <p14:creationId xmlns:p14="http://schemas.microsoft.com/office/powerpoint/2010/main" val="172911519"/>
      </p:ext>
    </p:extLst>
  </p:cSld>
  <p:clrMapOvr>
    <a:masterClrMapping/>
  </p:clrMapOvr>
  <p:transition spd="slow">
    <p:random/>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2567608" y="1412776"/>
            <a:ext cx="7704856" cy="2308324"/>
          </a:xfrm>
          <a:prstGeom prst="rect">
            <a:avLst/>
          </a:prstGeom>
          <a:noFill/>
        </p:spPr>
        <p:txBody>
          <a:bodyPr wrap="square" rtlCol="0">
            <a:spAutoFit/>
          </a:bodyPr>
          <a:lstStyle/>
          <a:p>
            <a:r>
              <a:rPr lang="tr-TR" b="1" dirty="0"/>
              <a:t>7.1.3 Altyapı</a:t>
            </a:r>
          </a:p>
          <a:p>
            <a:r>
              <a:rPr lang="tr-TR" dirty="0"/>
              <a:t>Kuruluş, proseslerin işletilmesi, ürün ve hizmetlerin uygunluğunu elde etmek için gerekli altyapıyı, tayin etmeli, tedarik etmeli ve sürekliliğini sağlamalıdır.</a:t>
            </a:r>
          </a:p>
          <a:p>
            <a:r>
              <a:rPr lang="tr-TR" b="1" dirty="0"/>
              <a:t>Not – Altyapı aşağıdakileri içerebilir:</a:t>
            </a:r>
          </a:p>
          <a:p>
            <a:r>
              <a:rPr lang="it-IT" dirty="0"/>
              <a:t>a) Binalar ve ilgili müştemilatı,</a:t>
            </a:r>
          </a:p>
          <a:p>
            <a:r>
              <a:rPr lang="tr-TR" dirty="0"/>
              <a:t>b) Donanım ve yazılım dahil makine teçhizatı,</a:t>
            </a:r>
          </a:p>
          <a:p>
            <a:r>
              <a:rPr lang="tr-TR" dirty="0"/>
              <a:t>c) Taşıma kaynakları,</a:t>
            </a:r>
          </a:p>
          <a:p>
            <a:r>
              <a:rPr lang="tr-TR" dirty="0"/>
              <a:t>d) Bilgi ve iletişim teknolojisi.</a:t>
            </a:r>
            <a:endParaRPr lang="tr-TR" b="1" dirty="0"/>
          </a:p>
        </p:txBody>
      </p:sp>
    </p:spTree>
    <p:extLst>
      <p:ext uri="{BB962C8B-B14F-4D97-AF65-F5344CB8AC3E}">
        <p14:creationId xmlns:p14="http://schemas.microsoft.com/office/powerpoint/2010/main" val="2868183652"/>
      </p:ext>
    </p:extLst>
  </p:cSld>
  <p:clrMapOvr>
    <a:masterClrMapping/>
  </p:clrMapOvr>
  <p:transition spd="slow">
    <p:random/>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2567608" y="1412776"/>
            <a:ext cx="7704856" cy="3416320"/>
          </a:xfrm>
          <a:prstGeom prst="rect">
            <a:avLst/>
          </a:prstGeom>
          <a:noFill/>
        </p:spPr>
        <p:txBody>
          <a:bodyPr wrap="square" rtlCol="0">
            <a:spAutoFit/>
          </a:bodyPr>
          <a:lstStyle/>
          <a:p>
            <a:r>
              <a:rPr lang="tr-TR" b="1" dirty="0"/>
              <a:t>7.1.4 Proseslerin işletimi için çevre</a:t>
            </a:r>
          </a:p>
          <a:p>
            <a:r>
              <a:rPr lang="tr-TR" dirty="0"/>
              <a:t>Kuruluş, proseslerin işletilmesi ile ürün ve hizmetlerin uygunluğa erişimi için gerekli çevreyi tayin etmeli, tedarik etmeli ve sürekliliğini sağlamalıdır.</a:t>
            </a:r>
            <a:br>
              <a:rPr lang="tr-TR" dirty="0"/>
            </a:br>
            <a:endParaRPr lang="tr-TR" dirty="0"/>
          </a:p>
          <a:p>
            <a:r>
              <a:rPr lang="tr-TR" b="1" dirty="0"/>
              <a:t>Not – Uygun bir çevre, aşağıdakiler gibi beşeri ve fiziki unsurların birleşimi olabilir:</a:t>
            </a:r>
            <a:br>
              <a:rPr lang="tr-TR" b="1" dirty="0"/>
            </a:br>
            <a:endParaRPr lang="tr-TR" b="1" dirty="0"/>
          </a:p>
          <a:p>
            <a:r>
              <a:rPr lang="tr-TR" dirty="0"/>
              <a:t>a) Sosyal (örneğin, ayrımcılık yapmayan, sakin, cepheleşmemiş),</a:t>
            </a:r>
          </a:p>
          <a:p>
            <a:r>
              <a:rPr lang="tr-TR" dirty="0"/>
              <a:t>b) Psikolojik (örneğin, stresi azaltan, tükenmişliği önleyen, duygusal olarak koruyucu),</a:t>
            </a:r>
          </a:p>
          <a:p>
            <a:r>
              <a:rPr lang="tr-TR" dirty="0"/>
              <a:t>c) Fiziksel (örneğin, sıcaklık, ısı, nem, ışık, ortamın havası, hijyen, gürültü).</a:t>
            </a:r>
          </a:p>
          <a:p>
            <a:r>
              <a:rPr lang="tr-TR" dirty="0"/>
              <a:t>Bu unsurlar, tedarik edilen ürün ve hizmetlere göre farklılık gösterebilir.</a:t>
            </a:r>
            <a:endParaRPr lang="tr-TR" b="1" dirty="0"/>
          </a:p>
        </p:txBody>
      </p:sp>
    </p:spTree>
    <p:extLst>
      <p:ext uri="{BB962C8B-B14F-4D97-AF65-F5344CB8AC3E}">
        <p14:creationId xmlns:p14="http://schemas.microsoft.com/office/powerpoint/2010/main" val="4121553151"/>
      </p:ext>
    </p:extLst>
  </p:cSld>
  <p:clrMapOvr>
    <a:masterClrMapping/>
  </p:clrMapOvr>
  <p:transition spd="slow">
    <p:random/>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2567608" y="1412777"/>
            <a:ext cx="7704856" cy="3693319"/>
          </a:xfrm>
          <a:prstGeom prst="rect">
            <a:avLst/>
          </a:prstGeom>
          <a:noFill/>
        </p:spPr>
        <p:txBody>
          <a:bodyPr wrap="square" rtlCol="0">
            <a:spAutoFit/>
          </a:bodyPr>
          <a:lstStyle/>
          <a:p>
            <a:r>
              <a:rPr lang="tr-TR" b="1" dirty="0"/>
              <a:t>7.1.5 Kaynakların izlenmesi ve ölçümü</a:t>
            </a:r>
          </a:p>
          <a:p>
            <a:r>
              <a:rPr lang="tr-TR" b="1" dirty="0"/>
              <a:t>7.1.5.1 Genel</a:t>
            </a:r>
          </a:p>
          <a:p>
            <a:r>
              <a:rPr lang="tr-TR" dirty="0"/>
              <a:t>Kuruluş, ürün ve hizmetlerin şartlara uygunluğunu doğrulamak amacıyla izleme ve ölçme kullandığı zaman, geçerli ve güvenilir sonuçları güvence altına almak için ihtiyaç duyulan kaynakları tayin ve tedarik etmelidir.</a:t>
            </a:r>
          </a:p>
          <a:p>
            <a:endParaRPr lang="tr-TR" dirty="0"/>
          </a:p>
          <a:p>
            <a:r>
              <a:rPr lang="tr-TR" dirty="0"/>
              <a:t>Kuruluş, sağlanan kaynaklarla ilgili aşağıdakileri güvence altına almalıdır:</a:t>
            </a:r>
          </a:p>
          <a:p>
            <a:r>
              <a:rPr lang="tr-TR" dirty="0"/>
              <a:t>a) Gerçekleştirilen belirli izleme ve ölçme faaliyet tipleri için uygun olduğunu,</a:t>
            </a:r>
          </a:p>
          <a:p>
            <a:r>
              <a:rPr lang="tr-TR" dirty="0"/>
              <a:t>b) Amaçlarına sürekli uygunluğu güvence altına almak için sürdürülebilir olduğunu.</a:t>
            </a:r>
          </a:p>
          <a:p>
            <a:endParaRPr lang="tr-TR" dirty="0"/>
          </a:p>
          <a:p>
            <a:r>
              <a:rPr lang="tr-TR" dirty="0"/>
              <a:t>Kuruluş, uygun </a:t>
            </a:r>
            <a:r>
              <a:rPr lang="tr-TR" dirty="0" err="1"/>
              <a:t>dokümante</a:t>
            </a:r>
            <a:r>
              <a:rPr lang="tr-TR" dirty="0"/>
              <a:t> edilmiş bilgiyi, izleme ve ölçüm kaynaklarının amaca uygunluğunun kanıtı olarak muhafaza etmelidir.</a:t>
            </a:r>
            <a:endParaRPr lang="tr-TR" b="1" dirty="0"/>
          </a:p>
        </p:txBody>
      </p:sp>
    </p:spTree>
    <p:extLst>
      <p:ext uri="{BB962C8B-B14F-4D97-AF65-F5344CB8AC3E}">
        <p14:creationId xmlns:p14="http://schemas.microsoft.com/office/powerpoint/2010/main" val="1605411405"/>
      </p:ext>
    </p:extLst>
  </p:cSld>
  <p:clrMapOvr>
    <a:masterClrMapping/>
  </p:clrMapOvr>
  <p:transition spd="slow">
    <p:random/>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2567608" y="1412777"/>
            <a:ext cx="7704856" cy="4247317"/>
          </a:xfrm>
          <a:prstGeom prst="rect">
            <a:avLst/>
          </a:prstGeom>
          <a:noFill/>
        </p:spPr>
        <p:txBody>
          <a:bodyPr wrap="square" rtlCol="0">
            <a:spAutoFit/>
          </a:bodyPr>
          <a:lstStyle/>
          <a:p>
            <a:r>
              <a:rPr lang="tr-TR" b="1" dirty="0"/>
              <a:t>7.1.5.2 Ölçüm izlenebilirliği</a:t>
            </a:r>
          </a:p>
          <a:p>
            <a:r>
              <a:rPr lang="tr-TR" dirty="0"/>
              <a:t>Ölçüm izlenebilirliği istendiğinde ya da kuruluş tarafından ölçüm sonuçlarının geçerliliği açısından uygunluk sağlamanın önemli bir parçası olarak görüldüğünde, ölçüm teçhizatı:</a:t>
            </a:r>
            <a:br>
              <a:rPr lang="tr-TR" dirty="0"/>
            </a:br>
            <a:endParaRPr lang="tr-TR" dirty="0"/>
          </a:p>
          <a:p>
            <a:r>
              <a:rPr lang="tr-TR" dirty="0"/>
              <a:t>a) Uluslararası ve ulusal ölçüm </a:t>
            </a:r>
            <a:r>
              <a:rPr lang="tr-TR" dirty="0" err="1"/>
              <a:t>standardlarına</a:t>
            </a:r>
            <a:r>
              <a:rPr lang="tr-TR" dirty="0"/>
              <a:t> izlenebilir ölçüm </a:t>
            </a:r>
            <a:r>
              <a:rPr lang="tr-TR" dirty="0" err="1"/>
              <a:t>standardlarına</a:t>
            </a:r>
            <a:r>
              <a:rPr lang="tr-TR" dirty="0"/>
              <a:t> karşı, belirlenmiş aralıklarda veya kullanımdan önce kalibre edilmeli veya doğrulanmalı ya da her ikisi birden yapılmalı,</a:t>
            </a:r>
          </a:p>
          <a:p>
            <a:r>
              <a:rPr lang="tr-TR" dirty="0"/>
              <a:t>b) Durumlarını tayin etmek için tanımlanmalı,</a:t>
            </a:r>
          </a:p>
          <a:p>
            <a:r>
              <a:rPr lang="tr-TR" dirty="0"/>
              <a:t>c) Kalibrasyon durumu ve sonraki ölçüm sonuçlarını geçersiz kılacak şekilde ayarlamadan, hasardan ve bozulmadan korunmalıdır.</a:t>
            </a:r>
          </a:p>
          <a:p>
            <a:endParaRPr lang="tr-TR" dirty="0"/>
          </a:p>
          <a:p>
            <a:r>
              <a:rPr lang="tr-TR" dirty="0"/>
              <a:t>Kuruluş, ölçüm teçhizatının istenen amaç için uygun olmadığı zaman, önceki ölçüm sonuçlarının geçerliliğinin olumsuz şekilde etkilendiğini tayin etmeli ve gerekli uygun faaliyetleri gerçekleştirmelidir.</a:t>
            </a:r>
            <a:endParaRPr lang="tr-TR" b="1" dirty="0"/>
          </a:p>
        </p:txBody>
      </p:sp>
    </p:spTree>
    <p:extLst>
      <p:ext uri="{BB962C8B-B14F-4D97-AF65-F5344CB8AC3E}">
        <p14:creationId xmlns:p14="http://schemas.microsoft.com/office/powerpoint/2010/main" val="3261314939"/>
      </p:ext>
    </p:extLst>
  </p:cSld>
  <p:clrMapOvr>
    <a:masterClrMapping/>
  </p:clrMapOvr>
  <p:transition spd="slow">
    <p:random/>
  </p:transition>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2567608" y="1412777"/>
            <a:ext cx="7704856" cy="2585323"/>
          </a:xfrm>
          <a:prstGeom prst="rect">
            <a:avLst/>
          </a:prstGeom>
          <a:noFill/>
        </p:spPr>
        <p:txBody>
          <a:bodyPr wrap="square" rtlCol="0">
            <a:spAutoFit/>
          </a:bodyPr>
          <a:lstStyle/>
          <a:p>
            <a:r>
              <a:rPr lang="tr-TR" b="1" dirty="0"/>
              <a:t>7.1.6 Kurumsal bilgi</a:t>
            </a:r>
          </a:p>
          <a:p>
            <a:r>
              <a:rPr lang="tr-TR" dirty="0"/>
              <a:t>Kuruluş, proseslerinin işletilmesi, ürün ve hizmetlerinin uygunluğa erişmesi için ihtiyaç duyulan bilgiyi tayin etmelidir.</a:t>
            </a:r>
            <a:br>
              <a:rPr lang="tr-TR" dirty="0"/>
            </a:br>
            <a:endParaRPr lang="tr-TR" dirty="0"/>
          </a:p>
          <a:p>
            <a:r>
              <a:rPr lang="tr-TR" dirty="0"/>
              <a:t>Bu bilgi sürdürülebilir olmalı ve gerekli şekilde ulaşılabilir olmalıdır.</a:t>
            </a:r>
          </a:p>
          <a:p>
            <a:r>
              <a:rPr lang="tr-TR" dirty="0"/>
              <a:t>Değişiklik ihtiyacı ve eğilimleri ele alındığı zaman, kuruluş; mevcut bilgi birikimini değerlendirmeli ve ihtiyaç duyulan herhangi bir ilave bilgiyi ve gerekli güncellemeleri nasıl kazanacağı veya bunlara nasıl erişebileceğini</a:t>
            </a:r>
          </a:p>
          <a:p>
            <a:r>
              <a:rPr lang="tr-TR" dirty="0"/>
              <a:t>tayin etmelidir.</a:t>
            </a:r>
          </a:p>
        </p:txBody>
      </p:sp>
    </p:spTree>
    <p:extLst>
      <p:ext uri="{BB962C8B-B14F-4D97-AF65-F5344CB8AC3E}">
        <p14:creationId xmlns:p14="http://schemas.microsoft.com/office/powerpoint/2010/main" val="1018946498"/>
      </p:ext>
    </p:extLst>
  </p:cSld>
  <p:clrMapOvr>
    <a:masterClrMapping/>
  </p:clrMapOvr>
  <p:transition spd="slow">
    <p:random/>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2567608" y="1412776"/>
            <a:ext cx="7704856" cy="3970318"/>
          </a:xfrm>
          <a:prstGeom prst="rect">
            <a:avLst/>
          </a:prstGeom>
          <a:noFill/>
        </p:spPr>
        <p:txBody>
          <a:bodyPr wrap="square" rtlCol="0">
            <a:spAutoFit/>
          </a:bodyPr>
          <a:lstStyle/>
          <a:p>
            <a:r>
              <a:rPr lang="tr-TR" b="1" dirty="0"/>
              <a:t>7.1.6 Kurumsal bilgi</a:t>
            </a:r>
          </a:p>
          <a:p>
            <a:endParaRPr lang="tr-TR" b="1" dirty="0"/>
          </a:p>
          <a:p>
            <a:r>
              <a:rPr lang="tr-TR" b="1" dirty="0"/>
              <a:t>Not 1 – </a:t>
            </a:r>
            <a:r>
              <a:rPr lang="tr-TR" dirty="0"/>
              <a:t>Kurumsal bilgi, kuruluşa özel bilgi olup genellikle tecrübe ile kazanılmıştır. Bu, kuruluşun amaçlarına erişmek için kullandığı ve paylaştığı bilgidir.</a:t>
            </a:r>
            <a:br>
              <a:rPr lang="tr-TR" dirty="0"/>
            </a:br>
            <a:endParaRPr lang="tr-TR" dirty="0"/>
          </a:p>
          <a:p>
            <a:r>
              <a:rPr lang="tr-TR" b="1" dirty="0"/>
              <a:t>Not 2 – </a:t>
            </a:r>
            <a:r>
              <a:rPr lang="tr-TR" dirty="0"/>
              <a:t>Kurumsal bilgi aşağıdakileri temel alabilir:</a:t>
            </a:r>
            <a:r>
              <a:rPr lang="tr-TR" b="1" dirty="0"/>
              <a:t/>
            </a:r>
            <a:br>
              <a:rPr lang="tr-TR" b="1" dirty="0"/>
            </a:br>
            <a:r>
              <a:rPr lang="tr-TR" b="1" dirty="0"/>
              <a:t/>
            </a:r>
            <a:br>
              <a:rPr lang="tr-TR" b="1" dirty="0"/>
            </a:br>
            <a:r>
              <a:rPr lang="tr-TR" dirty="0"/>
              <a:t>a) İç kaynaklar (örneğin; fikri mülkiyet, tecrübelerden kazanılan bilgi,  başarısızlıklar ve başarılı projelerden alınan dersler, </a:t>
            </a:r>
            <a:r>
              <a:rPr lang="tr-TR" dirty="0" err="1"/>
              <a:t>dokümante</a:t>
            </a:r>
            <a:r>
              <a:rPr lang="tr-TR" dirty="0"/>
              <a:t> edilmemiş bilgi ve tecrübelerin yakalanması ve paylaşılması, proses, ürün ve hizmetlerdeki iyileştirmelerin sonuçları),</a:t>
            </a:r>
          </a:p>
          <a:p>
            <a:endParaRPr lang="tr-TR" b="1" dirty="0"/>
          </a:p>
          <a:p>
            <a:r>
              <a:rPr lang="tr-TR" dirty="0"/>
              <a:t>b) Dış kaynaklar (örneğin; </a:t>
            </a:r>
            <a:r>
              <a:rPr lang="tr-TR" dirty="0" err="1"/>
              <a:t>standardlar</a:t>
            </a:r>
            <a:r>
              <a:rPr lang="tr-TR" dirty="0"/>
              <a:t>, akademik çevreler, konferanslar, müşteri ve dış tedarikçilerden derlenen bilgi).</a:t>
            </a:r>
            <a:endParaRPr lang="tr-TR" b="1" dirty="0"/>
          </a:p>
        </p:txBody>
      </p:sp>
    </p:spTree>
    <p:extLst>
      <p:ext uri="{BB962C8B-B14F-4D97-AF65-F5344CB8AC3E}">
        <p14:creationId xmlns:p14="http://schemas.microsoft.com/office/powerpoint/2010/main" val="631915427"/>
      </p:ext>
    </p:extLst>
  </p:cSld>
  <p:clrMapOvr>
    <a:masterClrMapping/>
  </p:clrMapOvr>
  <p:transition spd="slow">
    <p:random/>
  </p:transition>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2567608" y="1412776"/>
            <a:ext cx="7848872" cy="3970318"/>
          </a:xfrm>
          <a:prstGeom prst="rect">
            <a:avLst/>
          </a:prstGeom>
          <a:noFill/>
        </p:spPr>
        <p:txBody>
          <a:bodyPr wrap="square" rtlCol="0">
            <a:spAutoFit/>
          </a:bodyPr>
          <a:lstStyle/>
          <a:p>
            <a:r>
              <a:rPr lang="tr-TR" b="1" dirty="0"/>
              <a:t>7.2 Yeterlilik</a:t>
            </a:r>
          </a:p>
          <a:p>
            <a:endParaRPr lang="tr-TR" b="1" dirty="0"/>
          </a:p>
          <a:p>
            <a:r>
              <a:rPr lang="tr-TR" dirty="0"/>
              <a:t>Kuruluş:</a:t>
            </a:r>
          </a:p>
          <a:p>
            <a:r>
              <a:rPr lang="tr-TR" dirty="0"/>
              <a:t>a) Kalite yönetim sisteminin performansını ve etkinliğini etkileyen kendi kontrolü altında çalışan kişi/kişilerin gerekli yeterliliğini belirlemeli,</a:t>
            </a:r>
          </a:p>
          <a:p>
            <a:r>
              <a:rPr lang="tr-TR" dirty="0"/>
              <a:t>b) Bu kişilerin, uygun eğitim, öğretim ve tecrübelerini dikkate alarak yeterliliklerini güvence altına almalı,</a:t>
            </a:r>
          </a:p>
          <a:p>
            <a:r>
              <a:rPr lang="tr-TR" dirty="0"/>
              <a:t>c) Uygulanabildiğinde, ihtiyaç duyulan yeterliliği kazanması için gerekli faaliyetleri yapmalı ve bu faaliyetlerin etkinliğini değerlendirmeli,</a:t>
            </a:r>
          </a:p>
          <a:p>
            <a:r>
              <a:rPr lang="tr-TR" dirty="0"/>
              <a:t>d) Uygun </a:t>
            </a:r>
            <a:r>
              <a:rPr lang="tr-TR" dirty="0" err="1"/>
              <a:t>dokümante</a:t>
            </a:r>
            <a:r>
              <a:rPr lang="tr-TR" dirty="0"/>
              <a:t> edilmiş bilgiyi yeterliliğin kanıtı olarak muhafaza etmelidir.</a:t>
            </a:r>
          </a:p>
          <a:p>
            <a:endParaRPr lang="tr-TR" b="1" dirty="0"/>
          </a:p>
          <a:p>
            <a:r>
              <a:rPr lang="tr-TR" b="1" dirty="0"/>
              <a:t>Not – </a:t>
            </a:r>
            <a:r>
              <a:rPr lang="tr-TR" dirty="0"/>
              <a:t>Uygulanabilir faaliyetler; mevcut çalışan personelin eğitime tabi tutulmasını, bunlara </a:t>
            </a:r>
            <a:r>
              <a:rPr lang="tr-TR" dirty="0" err="1"/>
              <a:t>mentörlük</a:t>
            </a:r>
            <a:r>
              <a:rPr lang="tr-TR" dirty="0"/>
              <a:t> verilmesini veya görev yeri değiştirilmesini ya da yeterli personelin kiralanmasını veya sözleşmeli olarak çalıştırılmasını kapsayabilir.</a:t>
            </a:r>
            <a:endParaRPr lang="tr-TR" b="1" dirty="0"/>
          </a:p>
        </p:txBody>
      </p:sp>
    </p:spTree>
    <p:extLst>
      <p:ext uri="{BB962C8B-B14F-4D97-AF65-F5344CB8AC3E}">
        <p14:creationId xmlns:p14="http://schemas.microsoft.com/office/powerpoint/2010/main" val="2128670008"/>
      </p:ext>
    </p:extLst>
  </p:cSld>
  <p:clrMapOvr>
    <a:masterClrMapping/>
  </p:clrMapOvr>
  <p:transition spd="slow">
    <p:random/>
  </p:transition>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2567608" y="1412776"/>
            <a:ext cx="7704856" cy="3970318"/>
          </a:xfrm>
          <a:prstGeom prst="rect">
            <a:avLst/>
          </a:prstGeom>
          <a:noFill/>
        </p:spPr>
        <p:txBody>
          <a:bodyPr wrap="square" rtlCol="0">
            <a:spAutoFit/>
          </a:bodyPr>
          <a:lstStyle/>
          <a:p>
            <a:r>
              <a:rPr lang="tr-TR" b="1" dirty="0"/>
              <a:t>7.3 </a:t>
            </a:r>
            <a:r>
              <a:rPr lang="tr-TR" b="1" dirty="0" err="1"/>
              <a:t>Farkındalık</a:t>
            </a:r>
            <a:endParaRPr lang="tr-TR" b="1" dirty="0"/>
          </a:p>
          <a:p>
            <a:endParaRPr lang="tr-TR" b="1" dirty="0"/>
          </a:p>
          <a:p>
            <a:r>
              <a:rPr lang="tr-TR" dirty="0"/>
              <a:t>Kuruluş, kontrolü altında çalışan kişilerin aşağıdakilerin farkında olduğunu güvence altına almalıdır:</a:t>
            </a:r>
            <a:br>
              <a:rPr lang="tr-TR" dirty="0"/>
            </a:br>
            <a:endParaRPr lang="tr-TR" dirty="0"/>
          </a:p>
          <a:p>
            <a:r>
              <a:rPr lang="tr-TR" dirty="0"/>
              <a:t>a) Kalite politikası,</a:t>
            </a:r>
            <a:br>
              <a:rPr lang="tr-TR" dirty="0"/>
            </a:br>
            <a:endParaRPr lang="tr-TR" dirty="0"/>
          </a:p>
          <a:p>
            <a:r>
              <a:rPr lang="tr-TR" dirty="0"/>
              <a:t>b) İlgili kalite amaçları,</a:t>
            </a:r>
            <a:br>
              <a:rPr lang="tr-TR" dirty="0"/>
            </a:br>
            <a:endParaRPr lang="tr-TR" dirty="0"/>
          </a:p>
          <a:p>
            <a:r>
              <a:rPr lang="tr-TR" dirty="0"/>
              <a:t>c) İyileştirilmiş performansın faydaları dahil, kendilerinin kalite yönetim sisteminin etkinliğine katkıları,</a:t>
            </a:r>
            <a:br>
              <a:rPr lang="tr-TR" dirty="0"/>
            </a:br>
            <a:endParaRPr lang="tr-TR" dirty="0"/>
          </a:p>
          <a:p>
            <a:r>
              <a:rPr lang="tr-TR" dirty="0"/>
              <a:t>d) Kalite yönetim sistemi şartlarının yerine getirilmediği durumlarda müdahil olmak.</a:t>
            </a:r>
            <a:endParaRPr lang="tr-TR" b="1" dirty="0"/>
          </a:p>
        </p:txBody>
      </p:sp>
    </p:spTree>
    <p:extLst>
      <p:ext uri="{BB962C8B-B14F-4D97-AF65-F5344CB8AC3E}">
        <p14:creationId xmlns:p14="http://schemas.microsoft.com/office/powerpoint/2010/main" val="1419181725"/>
      </p:ext>
    </p:extLst>
  </p:cSld>
  <p:clrMapOvr>
    <a:masterClrMapping/>
  </p:clrMapOvr>
  <p:transition spd="slow">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bwMode="auto">
          <a:xfrm>
            <a:off x="1703512" y="1523926"/>
            <a:ext cx="5848350" cy="785812"/>
          </a:xfrm>
          <a:prstGeom prst="rect">
            <a:avLst/>
          </a:prstGeom>
          <a:noFill/>
          <a:ln>
            <a:miter lim="800000"/>
            <a:headEnd/>
            <a:tailEnd/>
          </a:ln>
        </p:spPr>
        <p:txBody>
          <a:bodyPr/>
          <a:lstStyle/>
          <a:p>
            <a:pPr>
              <a:lnSpc>
                <a:spcPct val="93000"/>
              </a:lnSpc>
              <a:buClr>
                <a:srgbClr val="000000"/>
              </a:buClr>
              <a:buSzPct val="100000"/>
              <a:buFont typeface="Times New Roman" pitchFamily="18" charset="0"/>
              <a:buNone/>
              <a:defRPr/>
            </a:pPr>
            <a:r>
              <a:rPr lang="tr-TR" sz="4400" b="1" kern="0" dirty="0">
                <a:solidFill>
                  <a:srgbClr val="000000"/>
                </a:solidFill>
                <a:latin typeface="Calibri" pitchFamily="34" charset="0"/>
                <a:ea typeface="+mj-ea"/>
                <a:cs typeface="Calibri" pitchFamily="34" charset="0"/>
              </a:rPr>
              <a:t>Akreditasyon Nedir?</a:t>
            </a:r>
            <a:r>
              <a:rPr lang="tr-TR" sz="4400" kern="0" dirty="0">
                <a:solidFill>
                  <a:srgbClr val="000000"/>
                </a:solidFill>
                <a:latin typeface="Calibri" pitchFamily="34" charset="0"/>
                <a:ea typeface="+mj-ea"/>
                <a:cs typeface="Calibri" pitchFamily="34" charset="0"/>
              </a:rPr>
              <a:t> </a:t>
            </a:r>
          </a:p>
        </p:txBody>
      </p:sp>
      <p:sp>
        <p:nvSpPr>
          <p:cNvPr id="48131" name="Rectangle 3"/>
          <p:cNvSpPr txBox="1">
            <a:spLocks noChangeArrowheads="1"/>
          </p:cNvSpPr>
          <p:nvPr/>
        </p:nvSpPr>
        <p:spPr bwMode="auto">
          <a:xfrm>
            <a:off x="1552422" y="1916833"/>
            <a:ext cx="8572500" cy="5072063"/>
          </a:xfrm>
          <a:prstGeom prst="rect">
            <a:avLst/>
          </a:prstGeom>
          <a:noFill/>
          <a:ln w="9525">
            <a:noFill/>
            <a:miter lim="800000"/>
            <a:headEnd/>
            <a:tailEnd/>
          </a:ln>
        </p:spPr>
        <p:txBody>
          <a:bodyPr/>
          <a:lstStyle/>
          <a:p>
            <a:endParaRPr lang="tr-TR" sz="3600" dirty="0">
              <a:latin typeface="Calibri" pitchFamily="34" charset="0"/>
            </a:endParaRPr>
          </a:p>
          <a:p>
            <a:r>
              <a:rPr lang="tr-TR" sz="3600" b="1" dirty="0">
                <a:latin typeface="Calibri" pitchFamily="34" charset="0"/>
              </a:rPr>
              <a:t>Akreditasyon, ulusal veya uluslar arası kuruluşlar tarafından; </a:t>
            </a:r>
            <a:r>
              <a:rPr lang="tr-TR" sz="3600" b="1" dirty="0" err="1">
                <a:latin typeface="Calibri" pitchFamily="34" charset="0"/>
              </a:rPr>
              <a:t>laboratuarların</a:t>
            </a:r>
            <a:r>
              <a:rPr lang="tr-TR" sz="3600" b="1" dirty="0">
                <a:latin typeface="Calibri" pitchFamily="34" charset="0"/>
              </a:rPr>
              <a:t>, muayene ve belgelendirme kuruluşlarının ulusal ve uluslar arası kabul görmüş teknik kriterlere göre değerlendirilmesi, yeterliliğinin onaylanması ve düzenli aralıklarla denetlenmesidir.</a:t>
            </a:r>
          </a:p>
        </p:txBody>
      </p:sp>
      <p:sp>
        <p:nvSpPr>
          <p:cNvPr id="48132" name="4 Slayt Numarası Yer Tutucusu"/>
          <p:cNvSpPr>
            <a:spLocks noGrp="1"/>
          </p:cNvSpPr>
          <p:nvPr>
            <p:ph type="sldNum" sz="quarter" idx="12"/>
          </p:nvPr>
        </p:nvSpPr>
        <p:spPr bwMode="auto">
          <a:noFill/>
          <a:ln>
            <a:miter lim="800000"/>
            <a:headEnd/>
            <a:tailEnd/>
          </a:ln>
        </p:spPr>
        <p:txBody>
          <a:bodyPr vert="horz" wrap="square" lIns="91440" tIns="45720" rIns="91440" bIns="45720" numCol="1" rtlCol="0" anchor="t" anchorCtr="0" compatLnSpc="1">
            <a:prstTxWarp prst="textNoShape">
              <a:avLst/>
            </a:prstTxWarp>
          </a:bodyPr>
          <a:lstStyle/>
          <a:p>
            <a:fld id="{B07F9DC2-92B4-42BC-8F1E-9898A6E35758}" type="slidenum">
              <a:rPr lang="tr-TR" smtClean="0"/>
              <a:pPr/>
              <a:t>13</a:t>
            </a:fld>
            <a:endParaRPr lang="tr-TR" smtClean="0"/>
          </a:p>
        </p:txBody>
      </p:sp>
    </p:spTree>
    <p:extLst>
      <p:ext uri="{BB962C8B-B14F-4D97-AF65-F5344CB8AC3E}">
        <p14:creationId xmlns:p14="http://schemas.microsoft.com/office/powerpoint/2010/main" val="35909038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2567608" y="1412777"/>
            <a:ext cx="7704856" cy="2585323"/>
          </a:xfrm>
          <a:prstGeom prst="rect">
            <a:avLst/>
          </a:prstGeom>
          <a:noFill/>
        </p:spPr>
        <p:txBody>
          <a:bodyPr wrap="square" rtlCol="0">
            <a:spAutoFit/>
          </a:bodyPr>
          <a:lstStyle/>
          <a:p>
            <a:r>
              <a:rPr lang="tr-TR" b="1" dirty="0"/>
              <a:t>7.4 İletişim</a:t>
            </a:r>
          </a:p>
          <a:p>
            <a:r>
              <a:rPr lang="tr-TR" dirty="0"/>
              <a:t>Kuruluş; aşağıdaki hususlar dahil olmak üzere kalite yönetim sistemi ile ilgili gerekli olan iç ve dış iletişimleri belirlemelidir:</a:t>
            </a:r>
            <a:br>
              <a:rPr lang="tr-TR" dirty="0"/>
            </a:br>
            <a:endParaRPr lang="tr-TR" dirty="0"/>
          </a:p>
          <a:p>
            <a:r>
              <a:rPr lang="tr-TR" dirty="0"/>
              <a:t>a) Neyle ilgili iletişim kuracağını,</a:t>
            </a:r>
          </a:p>
          <a:p>
            <a:r>
              <a:rPr lang="pl-PL" dirty="0"/>
              <a:t>b) Ne zaman iletişim kuracağını,</a:t>
            </a:r>
          </a:p>
          <a:p>
            <a:r>
              <a:rPr lang="tr-TR" dirty="0"/>
              <a:t>c) Kiminle iletişim kuracağını,</a:t>
            </a:r>
          </a:p>
          <a:p>
            <a:r>
              <a:rPr lang="tr-TR" dirty="0"/>
              <a:t>d) Nasıl iletişim kuracağını,</a:t>
            </a:r>
          </a:p>
          <a:p>
            <a:r>
              <a:rPr lang="tr-TR" dirty="0"/>
              <a:t>e) Kimin iletişim kuracağını.</a:t>
            </a:r>
            <a:endParaRPr lang="tr-TR" b="1" dirty="0"/>
          </a:p>
        </p:txBody>
      </p:sp>
    </p:spTree>
    <p:extLst>
      <p:ext uri="{BB962C8B-B14F-4D97-AF65-F5344CB8AC3E}">
        <p14:creationId xmlns:p14="http://schemas.microsoft.com/office/powerpoint/2010/main" val="417850706"/>
      </p:ext>
    </p:extLst>
  </p:cSld>
  <p:clrMapOvr>
    <a:masterClrMapping/>
  </p:clrMapOvr>
  <p:transition spd="slow">
    <p:random/>
  </p:transition>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2567608" y="1124745"/>
            <a:ext cx="7704856" cy="4524315"/>
          </a:xfrm>
          <a:prstGeom prst="rect">
            <a:avLst/>
          </a:prstGeom>
          <a:noFill/>
        </p:spPr>
        <p:txBody>
          <a:bodyPr wrap="square" rtlCol="0">
            <a:spAutoFit/>
          </a:bodyPr>
          <a:lstStyle/>
          <a:p>
            <a:r>
              <a:rPr lang="tr-TR" b="1" dirty="0"/>
              <a:t>7.5 </a:t>
            </a:r>
            <a:r>
              <a:rPr lang="tr-TR" b="1" dirty="0" err="1"/>
              <a:t>Dokümante</a:t>
            </a:r>
            <a:r>
              <a:rPr lang="tr-TR" b="1" dirty="0"/>
              <a:t> edilmiş bilgi</a:t>
            </a:r>
          </a:p>
          <a:p>
            <a:r>
              <a:rPr lang="tr-TR" b="1" dirty="0"/>
              <a:t>7.5.1 Genel</a:t>
            </a:r>
          </a:p>
          <a:p>
            <a:r>
              <a:rPr lang="tr-TR" dirty="0"/>
              <a:t>Kuruluşun kalite yönetim sistemi aşağıdakileri içermelidir:</a:t>
            </a:r>
          </a:p>
          <a:p>
            <a:r>
              <a:rPr lang="tr-TR" dirty="0"/>
              <a:t>a) Bu </a:t>
            </a:r>
            <a:r>
              <a:rPr lang="tr-TR" dirty="0" err="1"/>
              <a:t>standardda</a:t>
            </a:r>
            <a:r>
              <a:rPr lang="tr-TR" dirty="0"/>
              <a:t> istenen </a:t>
            </a:r>
            <a:r>
              <a:rPr lang="tr-TR" dirty="0" err="1"/>
              <a:t>dokümante</a:t>
            </a:r>
            <a:r>
              <a:rPr lang="tr-TR" dirty="0"/>
              <a:t> edilmiş bilgiyi,</a:t>
            </a:r>
          </a:p>
          <a:p>
            <a:r>
              <a:rPr lang="tr-TR" dirty="0"/>
              <a:t>b) Kuruluş tarafından, kalite yönetim sisteminin etkinliğini artırmak için belirlenen </a:t>
            </a:r>
            <a:r>
              <a:rPr lang="tr-TR" dirty="0" err="1"/>
              <a:t>dokümante</a:t>
            </a:r>
            <a:r>
              <a:rPr lang="tr-TR" dirty="0"/>
              <a:t> edilmiş bilgiyi.</a:t>
            </a:r>
            <a:br>
              <a:rPr lang="tr-TR" dirty="0"/>
            </a:br>
            <a:endParaRPr lang="tr-TR" dirty="0"/>
          </a:p>
          <a:p>
            <a:r>
              <a:rPr lang="tr-TR" b="1" dirty="0"/>
              <a:t>Not </a:t>
            </a:r>
            <a:r>
              <a:rPr lang="tr-TR" dirty="0"/>
              <a:t>– Bir kalite yönetim sistemi için </a:t>
            </a:r>
            <a:r>
              <a:rPr lang="tr-TR" dirty="0" err="1"/>
              <a:t>dokümante</a:t>
            </a:r>
            <a:r>
              <a:rPr lang="tr-TR" dirty="0"/>
              <a:t> edilmiş bilginin boyutu, bir kuruluştan diğer kuruluşa aşağıdaki sebeplerle değişebilir:</a:t>
            </a:r>
          </a:p>
          <a:p>
            <a:endParaRPr lang="tr-TR" dirty="0"/>
          </a:p>
          <a:p>
            <a:pPr>
              <a:buFontTx/>
              <a:buChar char="-"/>
            </a:pPr>
            <a:r>
              <a:rPr lang="tr-TR" dirty="0"/>
              <a:t>Kuruluşun büyüklüğüne, faaliyetlerinin türüne, proseslerine, ürün ve hizmetlerine,</a:t>
            </a:r>
          </a:p>
          <a:p>
            <a:pPr>
              <a:buFontTx/>
              <a:buChar char="-"/>
            </a:pPr>
            <a:endParaRPr lang="tr-TR" dirty="0"/>
          </a:p>
          <a:p>
            <a:pPr>
              <a:buFontTx/>
              <a:buChar char="-"/>
            </a:pPr>
            <a:r>
              <a:rPr lang="tr-TR" dirty="0"/>
              <a:t>Proseslerin ve bunların birbiri ile etkileşimlerinin karmaşıklığına,</a:t>
            </a:r>
          </a:p>
          <a:p>
            <a:pPr>
              <a:buFontTx/>
              <a:buChar char="-"/>
            </a:pPr>
            <a:endParaRPr lang="tr-TR" dirty="0"/>
          </a:p>
          <a:p>
            <a:r>
              <a:rPr lang="tr-TR" dirty="0"/>
              <a:t>- Kişilerin yeterliliğine.</a:t>
            </a:r>
            <a:endParaRPr lang="tr-TR" b="1" dirty="0"/>
          </a:p>
        </p:txBody>
      </p:sp>
    </p:spTree>
    <p:extLst>
      <p:ext uri="{BB962C8B-B14F-4D97-AF65-F5344CB8AC3E}">
        <p14:creationId xmlns:p14="http://schemas.microsoft.com/office/powerpoint/2010/main" val="36789214"/>
      </p:ext>
    </p:extLst>
  </p:cSld>
  <p:clrMapOvr>
    <a:masterClrMapping/>
  </p:clrMapOvr>
  <p:transition spd="slow">
    <p:random/>
  </p:transition>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2567608" y="1412777"/>
            <a:ext cx="7704856" cy="3139321"/>
          </a:xfrm>
          <a:prstGeom prst="rect">
            <a:avLst/>
          </a:prstGeom>
          <a:noFill/>
        </p:spPr>
        <p:txBody>
          <a:bodyPr wrap="square" rtlCol="0">
            <a:spAutoFit/>
          </a:bodyPr>
          <a:lstStyle/>
          <a:p>
            <a:r>
              <a:rPr lang="tr-TR" b="1" dirty="0"/>
              <a:t>7.5.2 Oluşturma ve güncelleme</a:t>
            </a:r>
          </a:p>
          <a:p>
            <a:r>
              <a:rPr lang="tr-TR" dirty="0"/>
              <a:t>Kuruluş; </a:t>
            </a:r>
            <a:r>
              <a:rPr lang="tr-TR" dirty="0" err="1"/>
              <a:t>dokümante</a:t>
            </a:r>
            <a:r>
              <a:rPr lang="tr-TR" dirty="0"/>
              <a:t> edilmiş bilgileri oluştururken ve güncellerken aşağıdakileri uygun şekilde güvence altına almalıdır:</a:t>
            </a:r>
            <a:br>
              <a:rPr lang="tr-TR" dirty="0"/>
            </a:br>
            <a:endParaRPr lang="tr-TR" dirty="0"/>
          </a:p>
          <a:p>
            <a:r>
              <a:rPr lang="tr-TR" dirty="0"/>
              <a:t>a) Tanımlama ve açıklama (örneğin, bir başlık, tarih, yazar veya referans numarası),</a:t>
            </a:r>
            <a:br>
              <a:rPr lang="tr-TR" dirty="0"/>
            </a:br>
            <a:endParaRPr lang="tr-TR" dirty="0"/>
          </a:p>
          <a:p>
            <a:r>
              <a:rPr lang="tr-TR" dirty="0"/>
              <a:t>b) Format (örneğin, dil, yazılım sürümü, grafikler) ve ortam (örneğin, kâğıt, elektronik),</a:t>
            </a:r>
            <a:br>
              <a:rPr lang="tr-TR" dirty="0"/>
            </a:br>
            <a:endParaRPr lang="tr-TR" dirty="0"/>
          </a:p>
          <a:p>
            <a:r>
              <a:rPr lang="tr-TR" dirty="0"/>
              <a:t>c) Uygunluk ve kifayeti için gözden geçirme ve onay.</a:t>
            </a:r>
            <a:endParaRPr lang="tr-TR" b="1" dirty="0"/>
          </a:p>
        </p:txBody>
      </p:sp>
    </p:spTree>
    <p:extLst>
      <p:ext uri="{BB962C8B-B14F-4D97-AF65-F5344CB8AC3E}">
        <p14:creationId xmlns:p14="http://schemas.microsoft.com/office/powerpoint/2010/main" val="2014691705"/>
      </p:ext>
    </p:extLst>
  </p:cSld>
  <p:clrMapOvr>
    <a:masterClrMapping/>
  </p:clrMapOvr>
  <p:transition spd="slow">
    <p:random/>
  </p:transition>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2567608" y="1412776"/>
            <a:ext cx="7704856" cy="2308324"/>
          </a:xfrm>
          <a:prstGeom prst="rect">
            <a:avLst/>
          </a:prstGeom>
          <a:noFill/>
        </p:spPr>
        <p:txBody>
          <a:bodyPr wrap="square" rtlCol="0">
            <a:spAutoFit/>
          </a:bodyPr>
          <a:lstStyle/>
          <a:p>
            <a:r>
              <a:rPr lang="tr-TR" b="1" dirty="0"/>
              <a:t>7.5.3 </a:t>
            </a:r>
            <a:r>
              <a:rPr lang="tr-TR" b="1" dirty="0" err="1"/>
              <a:t>Dokümante</a:t>
            </a:r>
            <a:r>
              <a:rPr lang="tr-TR" b="1" dirty="0"/>
              <a:t> edilmiş bilginin kontrolü</a:t>
            </a:r>
          </a:p>
          <a:p>
            <a:r>
              <a:rPr lang="tr-TR" b="1" dirty="0"/>
              <a:t>7.5.3.1 </a:t>
            </a:r>
            <a:r>
              <a:rPr lang="tr-TR" dirty="0"/>
              <a:t>Kalite yönetim sistemi ve bu </a:t>
            </a:r>
            <a:r>
              <a:rPr lang="tr-TR" dirty="0" err="1"/>
              <a:t>standard</a:t>
            </a:r>
            <a:r>
              <a:rPr lang="tr-TR" dirty="0"/>
              <a:t> tarafından istenen </a:t>
            </a:r>
            <a:r>
              <a:rPr lang="tr-TR" dirty="0" err="1"/>
              <a:t>dokümante</a:t>
            </a:r>
            <a:r>
              <a:rPr lang="tr-TR" dirty="0"/>
              <a:t> edilmiş bilgi, aşağıdakileri güvence altına almak için kontrol edilmelidir:</a:t>
            </a:r>
          </a:p>
          <a:p>
            <a:endParaRPr lang="tr-TR" dirty="0"/>
          </a:p>
          <a:p>
            <a:r>
              <a:rPr lang="tr-TR" dirty="0"/>
              <a:t>a) İhtiyaç olduğu yer ve zamanda kullanım için varlığı ve uygun olması,</a:t>
            </a:r>
          </a:p>
          <a:p>
            <a:endParaRPr lang="tr-TR" dirty="0"/>
          </a:p>
          <a:p>
            <a:r>
              <a:rPr lang="tr-TR" dirty="0"/>
              <a:t>b) Uygun şekilde korunması (örneğin, gizliliğin yok olması, uygun olmayan kullanım veya bütünlüğün kaybolması).</a:t>
            </a:r>
            <a:endParaRPr lang="tr-TR" b="1" dirty="0"/>
          </a:p>
        </p:txBody>
      </p:sp>
    </p:spTree>
    <p:extLst>
      <p:ext uri="{BB962C8B-B14F-4D97-AF65-F5344CB8AC3E}">
        <p14:creationId xmlns:p14="http://schemas.microsoft.com/office/powerpoint/2010/main" val="2881677422"/>
      </p:ext>
    </p:extLst>
  </p:cSld>
  <p:clrMapOvr>
    <a:masterClrMapping/>
  </p:clrMapOvr>
  <p:transition spd="slow">
    <p:random/>
  </p:transition>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2567608" y="908721"/>
            <a:ext cx="7704856" cy="4524315"/>
          </a:xfrm>
          <a:prstGeom prst="rect">
            <a:avLst/>
          </a:prstGeom>
          <a:noFill/>
        </p:spPr>
        <p:txBody>
          <a:bodyPr wrap="square" rtlCol="0">
            <a:spAutoFit/>
          </a:bodyPr>
          <a:lstStyle/>
          <a:p>
            <a:r>
              <a:rPr lang="tr-TR" b="1" dirty="0"/>
              <a:t>7.5.3.2 </a:t>
            </a:r>
            <a:r>
              <a:rPr lang="tr-TR" dirty="0" err="1"/>
              <a:t>Dokümante</a:t>
            </a:r>
            <a:r>
              <a:rPr lang="tr-TR" dirty="0"/>
              <a:t> edilmiş bilginin kontrolü için kuruluş aşağıdaki faaliyetlerden uygulanabilir olanları belirlemelidir:</a:t>
            </a:r>
          </a:p>
          <a:p>
            <a:r>
              <a:rPr lang="tr-TR" dirty="0"/>
              <a:t>a) Dağıtım, erişim, kullanım ve tekrar kullanım,</a:t>
            </a:r>
          </a:p>
          <a:p>
            <a:r>
              <a:rPr lang="tr-TR" dirty="0"/>
              <a:t>b) Niteliğinin korunması dahil, arşivleme ve koruma,</a:t>
            </a:r>
          </a:p>
          <a:p>
            <a:r>
              <a:rPr lang="tr-TR" dirty="0"/>
              <a:t>c) Değişikliklerin kontrolü (örneğin, sürüm kontrolü),</a:t>
            </a:r>
          </a:p>
          <a:p>
            <a:r>
              <a:rPr lang="es-ES" dirty="0"/>
              <a:t>d) Muhafaza ve elden çıkarma.</a:t>
            </a:r>
          </a:p>
          <a:p>
            <a:r>
              <a:rPr lang="tr-TR" dirty="0"/>
              <a:t>Kalite yönetim sisteminin planlaması ve işletimi için gerekli olduğu, kuruluş tarafından belirlenen dış kaynaklı </a:t>
            </a:r>
            <a:r>
              <a:rPr lang="tr-TR" dirty="0" err="1"/>
              <a:t>dokümante</a:t>
            </a:r>
            <a:r>
              <a:rPr lang="tr-TR" dirty="0"/>
              <a:t> edilmiş bilgi, uygun şekilde tanımlanmalı ve kontrol edilmelidir.</a:t>
            </a:r>
          </a:p>
          <a:p>
            <a:endParaRPr lang="tr-TR" dirty="0"/>
          </a:p>
          <a:p>
            <a:r>
              <a:rPr lang="tr-TR" dirty="0"/>
              <a:t>Uygunluğun kanıtı olarak muhafaza edilen </a:t>
            </a:r>
            <a:r>
              <a:rPr lang="tr-TR" dirty="0" err="1"/>
              <a:t>dokümante</a:t>
            </a:r>
            <a:r>
              <a:rPr lang="tr-TR" dirty="0"/>
              <a:t> edilmiş bilgi, istenmeyen değişikliklere karşı korunmalıdır.</a:t>
            </a:r>
          </a:p>
          <a:p>
            <a:endParaRPr lang="tr-TR" dirty="0"/>
          </a:p>
          <a:p>
            <a:r>
              <a:rPr lang="tr-TR" b="1" dirty="0"/>
              <a:t>Not – </a:t>
            </a:r>
            <a:r>
              <a:rPr lang="tr-TR" dirty="0"/>
              <a:t>Erişim, </a:t>
            </a:r>
            <a:r>
              <a:rPr lang="tr-TR" dirty="0" err="1"/>
              <a:t>dokümante</a:t>
            </a:r>
            <a:r>
              <a:rPr lang="tr-TR" dirty="0"/>
              <a:t> edilmiş bilgiye bir izinle sadece bakılmasını veya </a:t>
            </a:r>
            <a:r>
              <a:rPr lang="tr-TR" dirty="0" err="1"/>
              <a:t>dokümante</a:t>
            </a:r>
            <a:r>
              <a:rPr lang="tr-TR" dirty="0"/>
              <a:t> edilmiş bilgiyi görme ve </a:t>
            </a:r>
            <a:r>
              <a:rPr lang="es-ES" dirty="0"/>
              <a:t>değiştirme müsaade ve yetkisini ifade edebilir.</a:t>
            </a:r>
            <a:endParaRPr lang="tr-TR" dirty="0"/>
          </a:p>
        </p:txBody>
      </p:sp>
    </p:spTree>
    <p:extLst>
      <p:ext uri="{BB962C8B-B14F-4D97-AF65-F5344CB8AC3E}">
        <p14:creationId xmlns:p14="http://schemas.microsoft.com/office/powerpoint/2010/main" val="782488425"/>
      </p:ext>
    </p:extLst>
  </p:cSld>
  <p:clrMapOvr>
    <a:masterClrMapping/>
  </p:clrMapOvr>
  <p:transition spd="slow">
    <p:random/>
  </p:transition>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2567608" y="1196752"/>
            <a:ext cx="7704856" cy="3416320"/>
          </a:xfrm>
          <a:prstGeom prst="rect">
            <a:avLst/>
          </a:prstGeom>
          <a:noFill/>
        </p:spPr>
        <p:txBody>
          <a:bodyPr wrap="square" rtlCol="0">
            <a:spAutoFit/>
          </a:bodyPr>
          <a:lstStyle/>
          <a:p>
            <a:r>
              <a:rPr lang="tr-TR" b="1" dirty="0"/>
              <a:t>8 Operasyon</a:t>
            </a:r>
          </a:p>
          <a:p>
            <a:r>
              <a:rPr lang="nn-NO" b="1" dirty="0"/>
              <a:t>8.1 Operasyonel planlama ve kontrol</a:t>
            </a:r>
          </a:p>
          <a:p>
            <a:r>
              <a:rPr lang="tr-TR" dirty="0"/>
              <a:t>Kuruluş, ürün ve hizmet sunmak için şartları karşılamak ve Madde 6’da tayin edilen faaliyetleri gerçekleştirmek için ihtiyaç duyulan prosesleri; aşağıdakiler vasıtası ile planlamalı, oluşturmalı, uygulamalı ve kontrol etmelidir:</a:t>
            </a:r>
          </a:p>
          <a:p>
            <a:endParaRPr lang="tr-TR" dirty="0"/>
          </a:p>
          <a:p>
            <a:r>
              <a:rPr lang="en-US" dirty="0"/>
              <a:t>a) </a:t>
            </a:r>
            <a:r>
              <a:rPr lang="tr-TR" dirty="0"/>
              <a:t>Ürün ve hizmetler için şartları tayin etmeli,</a:t>
            </a:r>
          </a:p>
          <a:p>
            <a:r>
              <a:rPr lang="tr-TR" dirty="0"/>
              <a:t>b) Aşağıdakiler için kriter oluşturmalı:</a:t>
            </a:r>
          </a:p>
          <a:p>
            <a:endParaRPr lang="tr-TR" dirty="0"/>
          </a:p>
          <a:p>
            <a:r>
              <a:rPr lang="tr-TR" dirty="0"/>
              <a:t>1) Prosesler,</a:t>
            </a:r>
          </a:p>
          <a:p>
            <a:r>
              <a:rPr lang="es-ES" dirty="0"/>
              <a:t>2) Ürün ve hizmet kabulü.</a:t>
            </a:r>
            <a:endParaRPr lang="tr-TR" dirty="0"/>
          </a:p>
          <a:p>
            <a:endParaRPr lang="es-ES" dirty="0"/>
          </a:p>
        </p:txBody>
      </p:sp>
    </p:spTree>
    <p:extLst>
      <p:ext uri="{BB962C8B-B14F-4D97-AF65-F5344CB8AC3E}">
        <p14:creationId xmlns:p14="http://schemas.microsoft.com/office/powerpoint/2010/main" val="2565846081"/>
      </p:ext>
    </p:extLst>
  </p:cSld>
  <p:clrMapOvr>
    <a:masterClrMapping/>
  </p:clrMapOvr>
  <p:transition spd="slow">
    <p:random/>
  </p:transition>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2567608" y="980729"/>
            <a:ext cx="7704856" cy="4524315"/>
          </a:xfrm>
          <a:prstGeom prst="rect">
            <a:avLst/>
          </a:prstGeom>
          <a:noFill/>
        </p:spPr>
        <p:txBody>
          <a:bodyPr wrap="square" rtlCol="0">
            <a:spAutoFit/>
          </a:bodyPr>
          <a:lstStyle/>
          <a:p>
            <a:r>
              <a:rPr lang="nn-NO" b="1" dirty="0"/>
              <a:t>8.1 Operasyonel planlama ve kontrol</a:t>
            </a:r>
          </a:p>
          <a:p>
            <a:r>
              <a:rPr lang="tr-TR" dirty="0"/>
              <a:t>c) Ürün ve hizmet şartlarına uygunluğu sağlamak için ihtiyaç duyulan kaynakları </a:t>
            </a:r>
          </a:p>
          <a:p>
            <a:r>
              <a:rPr lang="tr-TR" dirty="0"/>
              <a:t>tayin etmeli,</a:t>
            </a:r>
          </a:p>
          <a:p>
            <a:r>
              <a:rPr lang="nb-NO" dirty="0"/>
              <a:t>d) Kriterlere göre proseslere kontrol uygulamalı,</a:t>
            </a:r>
          </a:p>
          <a:p>
            <a:r>
              <a:rPr lang="tr-TR" dirty="0"/>
              <a:t>e) Aşağıdakileri sağlamak için gerekli olan kapsamda, </a:t>
            </a:r>
            <a:r>
              <a:rPr lang="tr-TR" dirty="0" err="1"/>
              <a:t>dokümante</a:t>
            </a:r>
            <a:r>
              <a:rPr lang="tr-TR" dirty="0"/>
              <a:t> edilmiş bilgiyi tayin etmeli, muhafaza etmeli ve sürekliliğini sağlamalıdır:</a:t>
            </a:r>
          </a:p>
          <a:p>
            <a:endParaRPr lang="tr-TR" dirty="0"/>
          </a:p>
          <a:p>
            <a:r>
              <a:rPr lang="tr-TR" dirty="0"/>
              <a:t>1) Proseslerin planlanan şekilde işletildiğini güvence altına almak,</a:t>
            </a:r>
          </a:p>
          <a:p>
            <a:r>
              <a:rPr lang="tr-TR" dirty="0"/>
              <a:t>2) Ürün ve hizmetlerin şartlarına uygunluğunu göstermek.</a:t>
            </a:r>
          </a:p>
          <a:p>
            <a:endParaRPr lang="tr-TR" dirty="0"/>
          </a:p>
          <a:p>
            <a:r>
              <a:rPr lang="tr-TR" dirty="0"/>
              <a:t>Planlamanın çıktısı, kuruluşun operasyonlarına uygun olmalıdır.</a:t>
            </a:r>
          </a:p>
          <a:p>
            <a:endParaRPr lang="tr-TR" b="1" dirty="0"/>
          </a:p>
          <a:p>
            <a:r>
              <a:rPr lang="tr-TR" dirty="0"/>
              <a:t>Kuruluş, planlı değişikleri kontrol etmeli ve istenmeyen değişikliklerin sonuçlarını, olumsuz etkilerini azaltacak gerekli faaliyetleri gerçekleştirerek gözden geçirmelidir. Kuruluş, dışarıya yaptırdığı proseslerin kontrol edildiğini güvence altına almalıdır (bk. Madde 8.4).</a:t>
            </a:r>
            <a:endParaRPr lang="tr-TR" b="1" dirty="0"/>
          </a:p>
        </p:txBody>
      </p:sp>
    </p:spTree>
    <p:extLst>
      <p:ext uri="{BB962C8B-B14F-4D97-AF65-F5344CB8AC3E}">
        <p14:creationId xmlns:p14="http://schemas.microsoft.com/office/powerpoint/2010/main" val="1790590126"/>
      </p:ext>
    </p:extLst>
  </p:cSld>
  <p:clrMapOvr>
    <a:masterClrMapping/>
  </p:clrMapOvr>
  <p:transition spd="slow">
    <p:random/>
  </p:transition>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2567608" y="1412777"/>
            <a:ext cx="7704856" cy="3139321"/>
          </a:xfrm>
          <a:prstGeom prst="rect">
            <a:avLst/>
          </a:prstGeom>
          <a:noFill/>
        </p:spPr>
        <p:txBody>
          <a:bodyPr wrap="square" rtlCol="0">
            <a:spAutoFit/>
          </a:bodyPr>
          <a:lstStyle/>
          <a:p>
            <a:r>
              <a:rPr lang="tr-TR" b="1" dirty="0"/>
              <a:t>8.2 Ürün ve hizmetler için şartlar</a:t>
            </a:r>
          </a:p>
          <a:p>
            <a:r>
              <a:rPr lang="tr-TR" b="1" dirty="0"/>
              <a:t>8.2.1 Müşteri ile iletişim</a:t>
            </a:r>
          </a:p>
          <a:p>
            <a:endParaRPr lang="tr-TR" b="1" dirty="0"/>
          </a:p>
          <a:p>
            <a:r>
              <a:rPr lang="tr-TR" dirty="0"/>
              <a:t>Müşteri ile iletişim aşağıdakileri içermelidir:</a:t>
            </a:r>
          </a:p>
          <a:p>
            <a:endParaRPr lang="tr-TR" dirty="0"/>
          </a:p>
          <a:p>
            <a:r>
              <a:rPr lang="tr-TR" dirty="0"/>
              <a:t>a) Ürün ve hizmetle ilgili bilgi sağlanmasını,</a:t>
            </a:r>
          </a:p>
          <a:p>
            <a:r>
              <a:rPr lang="tr-TR" dirty="0"/>
              <a:t>b) Değişiklikler dahil, </a:t>
            </a:r>
            <a:r>
              <a:rPr lang="tr-TR" dirty="0" err="1"/>
              <a:t>elleçleme</a:t>
            </a:r>
            <a:r>
              <a:rPr lang="tr-TR" dirty="0"/>
              <a:t> soruları, sözleşme ve siparişleri,</a:t>
            </a:r>
          </a:p>
          <a:p>
            <a:r>
              <a:rPr lang="tr-TR" dirty="0"/>
              <a:t>c) Müşteri şikayetleri dahil, ürün ve hizmetlerle ilgili müşterilerden geri bildirimler sağlanmasını,</a:t>
            </a:r>
          </a:p>
          <a:p>
            <a:r>
              <a:rPr lang="tr-TR" dirty="0"/>
              <a:t>d) Müşteri mülkiyetinin </a:t>
            </a:r>
            <a:r>
              <a:rPr lang="tr-TR" dirty="0" err="1"/>
              <a:t>elleçlenmesi</a:t>
            </a:r>
            <a:r>
              <a:rPr lang="tr-TR" dirty="0"/>
              <a:t> ve kontrolünü,</a:t>
            </a:r>
          </a:p>
          <a:p>
            <a:r>
              <a:rPr lang="tr-TR" dirty="0"/>
              <a:t>e) Beklenmedik durumlar için özel şartlar belirlenmesini (uygun olduğu zaman).</a:t>
            </a:r>
            <a:endParaRPr lang="tr-TR" b="1" dirty="0"/>
          </a:p>
        </p:txBody>
      </p:sp>
    </p:spTree>
    <p:extLst>
      <p:ext uri="{BB962C8B-B14F-4D97-AF65-F5344CB8AC3E}">
        <p14:creationId xmlns:p14="http://schemas.microsoft.com/office/powerpoint/2010/main" val="3275224537"/>
      </p:ext>
    </p:extLst>
  </p:cSld>
  <p:clrMapOvr>
    <a:masterClrMapping/>
  </p:clrMapOvr>
  <p:transition spd="slow">
    <p:random/>
  </p:transition>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2567608" y="1412777"/>
            <a:ext cx="7704856" cy="3139321"/>
          </a:xfrm>
          <a:prstGeom prst="rect">
            <a:avLst/>
          </a:prstGeom>
          <a:noFill/>
        </p:spPr>
        <p:txBody>
          <a:bodyPr wrap="square" rtlCol="0">
            <a:spAutoFit/>
          </a:bodyPr>
          <a:lstStyle/>
          <a:p>
            <a:r>
              <a:rPr lang="tr-TR" b="1" dirty="0"/>
              <a:t>8.2.2 Ürün ve hizmetler için şartların tayin edilmesi</a:t>
            </a:r>
          </a:p>
          <a:p>
            <a:r>
              <a:rPr lang="tr-TR" dirty="0"/>
              <a:t>Müşteriye teklif edilecek ürün ve hizmetler için şartlar tayin edilirken, kuruluş aşağıdakileri güvence altına almalıdır:</a:t>
            </a:r>
          </a:p>
          <a:p>
            <a:endParaRPr lang="tr-TR" dirty="0"/>
          </a:p>
          <a:p>
            <a:r>
              <a:rPr lang="tr-TR" dirty="0"/>
              <a:t>a) Aşağıdakiler dahil ürün ve hizmetler için şartların tanımlandığını:</a:t>
            </a:r>
          </a:p>
          <a:p>
            <a:endParaRPr lang="tr-TR" dirty="0"/>
          </a:p>
          <a:p>
            <a:r>
              <a:rPr lang="tr-TR" dirty="0"/>
              <a:t>1) Ürüne uygulanabilir birincil ve ikincil mevzuat şartları,</a:t>
            </a:r>
          </a:p>
          <a:p>
            <a:r>
              <a:rPr lang="tr-TR" dirty="0"/>
              <a:t>2) Kuruluşun gerekli olduğunu düşündüğü şartları.</a:t>
            </a:r>
          </a:p>
          <a:p>
            <a:endParaRPr lang="tr-TR" dirty="0"/>
          </a:p>
          <a:p>
            <a:r>
              <a:rPr lang="tr-TR" dirty="0"/>
              <a:t>b) Kuruluşun, teklif ettiği ürün ve hizmetler için beyan ettiği şartları karşılayabileceğini.</a:t>
            </a:r>
            <a:endParaRPr lang="tr-TR" b="1" dirty="0"/>
          </a:p>
        </p:txBody>
      </p:sp>
    </p:spTree>
    <p:extLst>
      <p:ext uri="{BB962C8B-B14F-4D97-AF65-F5344CB8AC3E}">
        <p14:creationId xmlns:p14="http://schemas.microsoft.com/office/powerpoint/2010/main" val="1478704537"/>
      </p:ext>
    </p:extLst>
  </p:cSld>
  <p:clrMapOvr>
    <a:masterClrMapping/>
  </p:clrMapOvr>
  <p:transition spd="slow">
    <p:random/>
  </p:transition>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2567608" y="1412777"/>
            <a:ext cx="7704856" cy="3693319"/>
          </a:xfrm>
          <a:prstGeom prst="rect">
            <a:avLst/>
          </a:prstGeom>
          <a:noFill/>
        </p:spPr>
        <p:txBody>
          <a:bodyPr wrap="square" rtlCol="0">
            <a:spAutoFit/>
          </a:bodyPr>
          <a:lstStyle/>
          <a:p>
            <a:r>
              <a:rPr lang="tr-TR" b="1" dirty="0"/>
              <a:t>8.2.3 Ürün ve hizmetler için şartların gözden geçirilmesi</a:t>
            </a:r>
          </a:p>
          <a:p>
            <a:r>
              <a:rPr lang="tr-TR" b="1" dirty="0"/>
              <a:t>8.2.3.1 </a:t>
            </a:r>
            <a:r>
              <a:rPr lang="tr-TR" dirty="0"/>
              <a:t>Kuruluş, müşteriye teklif edilecek ürün ve hizmetler için şartları karşılayabilme yeteneğine sahip olduğunu, güvence altına almalıdır. Kuruluş, müşteriye ürünü sağlamayı taahhüt etmesinden önce, aşağıdakileri içeren bir gözden geçirme yapmalıdır:</a:t>
            </a:r>
          </a:p>
          <a:p>
            <a:endParaRPr lang="tr-TR" dirty="0"/>
          </a:p>
          <a:p>
            <a:r>
              <a:rPr lang="tr-TR" dirty="0"/>
              <a:t>a) Teslimat ve teslimat sonrası faaliyetlerle ilgili şartlar dahil, müşteri tarafından belirtilen şartlar,</a:t>
            </a:r>
          </a:p>
          <a:p>
            <a:r>
              <a:rPr lang="tr-TR" dirty="0"/>
              <a:t>b) Müşteri tarafından ifade edilmeyen ancak belirtilmiş veya amaçlanan kullanım için gerekli olan şartlar, bilindiğinde,</a:t>
            </a:r>
          </a:p>
          <a:p>
            <a:r>
              <a:rPr lang="tr-TR" dirty="0"/>
              <a:t>c) Kuruluş tarafından belirtilen şartlar,</a:t>
            </a:r>
          </a:p>
          <a:p>
            <a:r>
              <a:rPr lang="tr-TR" dirty="0"/>
              <a:t>d) Ürün ve hizmetlere uygulanabilir birincil ve ikincil mevzuat şartları,</a:t>
            </a:r>
          </a:p>
          <a:p>
            <a:r>
              <a:rPr lang="tr-TR" dirty="0"/>
              <a:t>e) Önceden ifade edilenden farklı sözleşme veya sipariş şartları.</a:t>
            </a:r>
          </a:p>
        </p:txBody>
      </p:sp>
    </p:spTree>
    <p:extLst>
      <p:ext uri="{BB962C8B-B14F-4D97-AF65-F5344CB8AC3E}">
        <p14:creationId xmlns:p14="http://schemas.microsoft.com/office/powerpoint/2010/main" val="3219613107"/>
      </p:ext>
    </p:extLst>
  </p:cSld>
  <p:clrMapOvr>
    <a:masterClrMapping/>
  </p:clrMapOvr>
  <p:transition spd="slow">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3" descr="Welcome to ISO"/>
          <p:cNvPicPr>
            <a:picLocks noChangeAspect="1" noChangeArrowheads="1"/>
          </p:cNvPicPr>
          <p:nvPr/>
        </p:nvPicPr>
        <p:blipFill>
          <a:blip r:embed="rId2" cstate="print"/>
          <a:srcRect r="56619"/>
          <a:stretch>
            <a:fillRect/>
          </a:stretch>
        </p:blipFill>
        <p:spPr bwMode="auto">
          <a:xfrm>
            <a:off x="4095751" y="2000250"/>
            <a:ext cx="3571875" cy="3487738"/>
          </a:xfrm>
          <a:prstGeom prst="rect">
            <a:avLst/>
          </a:prstGeom>
          <a:noFill/>
          <a:ln w="9525">
            <a:noFill/>
            <a:miter lim="800000"/>
            <a:headEnd/>
            <a:tailEnd/>
          </a:ln>
        </p:spPr>
      </p:pic>
      <p:sp>
        <p:nvSpPr>
          <p:cNvPr id="3" name="Text Box 5"/>
          <p:cNvSpPr txBox="1">
            <a:spLocks noChangeArrowheads="1"/>
          </p:cNvSpPr>
          <p:nvPr/>
        </p:nvSpPr>
        <p:spPr bwMode="auto">
          <a:xfrm>
            <a:off x="3667126" y="714375"/>
            <a:ext cx="4786313" cy="769938"/>
          </a:xfrm>
          <a:prstGeom prst="rect">
            <a:avLst/>
          </a:prstGeom>
          <a:noFill/>
          <a:ln w="12700">
            <a:noFill/>
            <a:miter lim="800000"/>
            <a:headEnd type="none" w="sm" len="sm"/>
            <a:tailEnd type="none" w="sm" len="sm"/>
          </a:ln>
        </p:spPr>
        <p:txBody>
          <a:bodyPr>
            <a:spAutoFit/>
          </a:bodyPr>
          <a:lstStyle/>
          <a:p>
            <a:pPr algn="ctr"/>
            <a:r>
              <a:rPr lang="tr-TR" sz="4400" b="1">
                <a:latin typeface="Calibri" pitchFamily="34" charset="0"/>
              </a:rPr>
              <a:t>ISO NEDİR ???</a:t>
            </a:r>
          </a:p>
        </p:txBody>
      </p:sp>
      <p:sp>
        <p:nvSpPr>
          <p:cNvPr id="49156" name="4 Slayt Numarası Yer Tutucusu"/>
          <p:cNvSpPr>
            <a:spLocks noGrp="1"/>
          </p:cNvSpPr>
          <p:nvPr>
            <p:ph type="sldNum" sz="quarter" idx="12"/>
          </p:nvPr>
        </p:nvSpPr>
        <p:spPr bwMode="auto">
          <a:noFill/>
          <a:ln>
            <a:miter lim="800000"/>
            <a:headEnd/>
            <a:tailEnd/>
          </a:ln>
        </p:spPr>
        <p:txBody>
          <a:bodyPr vert="horz" wrap="square" lIns="91440" tIns="45720" rIns="91440" bIns="45720" numCol="1" rtlCol="0" anchor="t" anchorCtr="0" compatLnSpc="1">
            <a:prstTxWarp prst="textNoShape">
              <a:avLst/>
            </a:prstTxWarp>
          </a:bodyPr>
          <a:lstStyle/>
          <a:p>
            <a:fld id="{AA05C099-73C5-4051-99C0-2F5F2F68A031}" type="slidenum">
              <a:rPr lang="tr-TR" smtClean="0"/>
              <a:pPr/>
              <a:t>14</a:t>
            </a:fld>
            <a:endParaRPr lang="tr-TR" smtClean="0"/>
          </a:p>
        </p:txBody>
      </p:sp>
    </p:spTree>
    <p:extLst>
      <p:ext uri="{BB962C8B-B14F-4D97-AF65-F5344CB8AC3E}">
        <p14:creationId xmlns:p14="http://schemas.microsoft.com/office/powerpoint/2010/main" val="39009055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2567608" y="1412776"/>
            <a:ext cx="7704856" cy="3416320"/>
          </a:xfrm>
          <a:prstGeom prst="rect">
            <a:avLst/>
          </a:prstGeom>
          <a:noFill/>
        </p:spPr>
        <p:txBody>
          <a:bodyPr wrap="square" rtlCol="0">
            <a:spAutoFit/>
          </a:bodyPr>
          <a:lstStyle/>
          <a:p>
            <a:r>
              <a:rPr lang="tr-TR" b="1" dirty="0"/>
              <a:t>8.2.3.1</a:t>
            </a:r>
          </a:p>
          <a:p>
            <a:endParaRPr lang="tr-TR" dirty="0"/>
          </a:p>
          <a:p>
            <a:r>
              <a:rPr lang="tr-TR" dirty="0"/>
              <a:t>Kuruluş, daha önceden tanımlanandan farklı sözleşme veya sipariş şartları ile ilgili hususların çözüldüğünü güvence altına almalıdır.</a:t>
            </a:r>
          </a:p>
          <a:p>
            <a:endParaRPr lang="tr-TR" dirty="0"/>
          </a:p>
          <a:p>
            <a:r>
              <a:rPr lang="tr-TR" dirty="0"/>
              <a:t>Müşteri, şartlarını </a:t>
            </a:r>
            <a:r>
              <a:rPr lang="tr-TR" dirty="0" err="1"/>
              <a:t>dokümante</a:t>
            </a:r>
            <a:r>
              <a:rPr lang="tr-TR" dirty="0"/>
              <a:t> edilmiş bir şekilde beyan etmediğinde; müşteri şartları, kabulden önce kuruluş tarafından teyit edilmelidir.</a:t>
            </a:r>
          </a:p>
          <a:p>
            <a:endParaRPr lang="tr-TR" dirty="0"/>
          </a:p>
          <a:p>
            <a:r>
              <a:rPr lang="tr-TR" b="1" dirty="0"/>
              <a:t>Not </a:t>
            </a:r>
            <a:r>
              <a:rPr lang="tr-TR" dirty="0"/>
              <a:t>- İnternet ortamındaki satışlar gibi bazı durumlarda, her sipariş için resmî bir gözden geçirme pratik değildir.</a:t>
            </a:r>
          </a:p>
          <a:p>
            <a:endParaRPr lang="tr-TR" dirty="0"/>
          </a:p>
          <a:p>
            <a:r>
              <a:rPr lang="tr-TR" dirty="0"/>
              <a:t>Bunun yerine gözden geçirme, kataloglar gibi ilgili ürün bilgilerini kapsayabilir.</a:t>
            </a:r>
            <a:endParaRPr lang="tr-TR" b="1" dirty="0"/>
          </a:p>
        </p:txBody>
      </p:sp>
    </p:spTree>
    <p:extLst>
      <p:ext uri="{BB962C8B-B14F-4D97-AF65-F5344CB8AC3E}">
        <p14:creationId xmlns:p14="http://schemas.microsoft.com/office/powerpoint/2010/main" val="2734322041"/>
      </p:ext>
    </p:extLst>
  </p:cSld>
  <p:clrMapOvr>
    <a:masterClrMapping/>
  </p:clrMapOvr>
  <p:transition spd="slow">
    <p:random/>
  </p:transition>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2567608" y="1412777"/>
            <a:ext cx="7704856" cy="3139321"/>
          </a:xfrm>
          <a:prstGeom prst="rect">
            <a:avLst/>
          </a:prstGeom>
          <a:noFill/>
        </p:spPr>
        <p:txBody>
          <a:bodyPr wrap="square" rtlCol="0">
            <a:spAutoFit/>
          </a:bodyPr>
          <a:lstStyle/>
          <a:p>
            <a:r>
              <a:rPr lang="tr-TR" b="1" dirty="0"/>
              <a:t>8.2.3.2 Kuruluş aşağıdakilerle ilgili </a:t>
            </a:r>
            <a:r>
              <a:rPr lang="tr-TR" b="1" dirty="0" err="1"/>
              <a:t>dokümante</a:t>
            </a:r>
            <a:r>
              <a:rPr lang="tr-TR" b="1" dirty="0"/>
              <a:t> edilmiş bilgiyi muhafaza etmelidir, uygulanabildiği şekilde:</a:t>
            </a:r>
          </a:p>
          <a:p>
            <a:endParaRPr lang="tr-TR" b="1" dirty="0"/>
          </a:p>
          <a:p>
            <a:r>
              <a:rPr lang="tr-TR" dirty="0"/>
              <a:t>a) Gözden geçirme sonuçları,</a:t>
            </a:r>
          </a:p>
          <a:p>
            <a:r>
              <a:rPr lang="tr-TR" dirty="0"/>
              <a:t>b) Ürün ve hizmetler için yeni şartları.</a:t>
            </a:r>
          </a:p>
          <a:p>
            <a:endParaRPr lang="tr-TR" b="1" dirty="0"/>
          </a:p>
          <a:p>
            <a:r>
              <a:rPr lang="tr-TR" b="1" dirty="0"/>
              <a:t>8.2.4 Ürün ve hizmetler için şartların değişmesi</a:t>
            </a:r>
          </a:p>
          <a:p>
            <a:endParaRPr lang="tr-TR" b="1" dirty="0"/>
          </a:p>
          <a:p>
            <a:r>
              <a:rPr lang="tr-TR" dirty="0"/>
              <a:t>Ürün veya hizmetler için şartlar değiştiğinde kuruluş, ilgili </a:t>
            </a:r>
            <a:r>
              <a:rPr lang="tr-TR" dirty="0" err="1"/>
              <a:t>dokümante</a:t>
            </a:r>
            <a:r>
              <a:rPr lang="tr-TR" dirty="0"/>
              <a:t> edilmiş bilginin değiştirilmiş olduğunu ve ilgili personelin değişen şartların farkında olduğunu güvence altına almalıdır.</a:t>
            </a:r>
            <a:endParaRPr lang="tr-TR" b="1" dirty="0"/>
          </a:p>
        </p:txBody>
      </p:sp>
    </p:spTree>
    <p:extLst>
      <p:ext uri="{BB962C8B-B14F-4D97-AF65-F5344CB8AC3E}">
        <p14:creationId xmlns:p14="http://schemas.microsoft.com/office/powerpoint/2010/main" val="3611242212"/>
      </p:ext>
    </p:extLst>
  </p:cSld>
  <p:clrMapOvr>
    <a:masterClrMapping/>
  </p:clrMapOvr>
  <p:transition spd="slow">
    <p:random/>
  </p:transition>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2567608" y="1412776"/>
            <a:ext cx="7704856" cy="1754326"/>
          </a:xfrm>
          <a:prstGeom prst="rect">
            <a:avLst/>
          </a:prstGeom>
          <a:noFill/>
        </p:spPr>
        <p:txBody>
          <a:bodyPr wrap="square" rtlCol="0">
            <a:spAutoFit/>
          </a:bodyPr>
          <a:lstStyle/>
          <a:p>
            <a:r>
              <a:rPr lang="tr-TR" b="1" dirty="0"/>
              <a:t>8.3 Ürün ve hizmetlerin tasarımı ve geliştirilmesi</a:t>
            </a:r>
          </a:p>
          <a:p>
            <a:r>
              <a:rPr lang="tr-TR" b="1" dirty="0"/>
              <a:t>8.3.1 Genel</a:t>
            </a:r>
          </a:p>
          <a:p>
            <a:endParaRPr lang="tr-TR" b="1" dirty="0"/>
          </a:p>
          <a:p>
            <a:r>
              <a:rPr lang="tr-TR" dirty="0"/>
              <a:t>Kuruluş, ürün ve hizmetlerin daha sonraki sunumunu güvence altına almak için bir tasarım ve geliştirme prosesi oluşturmalı, uygulamalı ve sürekliliğini sağlamalıdır.</a:t>
            </a:r>
            <a:endParaRPr lang="tr-TR" b="1" dirty="0"/>
          </a:p>
        </p:txBody>
      </p:sp>
    </p:spTree>
    <p:extLst>
      <p:ext uri="{BB962C8B-B14F-4D97-AF65-F5344CB8AC3E}">
        <p14:creationId xmlns:p14="http://schemas.microsoft.com/office/powerpoint/2010/main" val="2436243026"/>
      </p:ext>
    </p:extLst>
  </p:cSld>
  <p:clrMapOvr>
    <a:masterClrMapping/>
  </p:clrMapOvr>
  <p:transition spd="slow">
    <p:random/>
  </p:transition>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2567608" y="548681"/>
            <a:ext cx="7704856" cy="5078313"/>
          </a:xfrm>
          <a:prstGeom prst="rect">
            <a:avLst/>
          </a:prstGeom>
          <a:noFill/>
        </p:spPr>
        <p:txBody>
          <a:bodyPr wrap="square" rtlCol="0">
            <a:spAutoFit/>
          </a:bodyPr>
          <a:lstStyle/>
          <a:p>
            <a:r>
              <a:rPr lang="tr-TR" b="1" dirty="0"/>
              <a:t>8.3.2 Tasarım ve geliştirmenin planlanması</a:t>
            </a:r>
          </a:p>
          <a:p>
            <a:r>
              <a:rPr lang="tr-TR" dirty="0"/>
              <a:t>Tasarım ve geliştirmenin aşamaları ve kontrolleri tayin edilirken kuruluş aşağıdakileri değerlendirmelidir:</a:t>
            </a:r>
          </a:p>
          <a:p>
            <a:r>
              <a:rPr lang="tr-TR" dirty="0"/>
              <a:t>a) Tasarım ve geliştirme faaliyetlerinin yapısı, süresi ve karmaşıklığı,</a:t>
            </a:r>
          </a:p>
          <a:p>
            <a:r>
              <a:rPr lang="tr-TR" dirty="0"/>
              <a:t>b) Uygulanabilir tasarım ve geliştirme gözden geçirmeleri dahil, gerekli proses aşamaları,</a:t>
            </a:r>
          </a:p>
          <a:p>
            <a:r>
              <a:rPr lang="tr-TR" dirty="0"/>
              <a:t>c) Gerekli tasarım ve geliştirme doğrulama ve geçerli kılma faaliyetleri,</a:t>
            </a:r>
          </a:p>
          <a:p>
            <a:r>
              <a:rPr lang="tr-TR" dirty="0"/>
              <a:t>d) Tasarım ve geliştirme prosesinde yetki ve sorumlulukları,</a:t>
            </a:r>
          </a:p>
          <a:p>
            <a:r>
              <a:rPr lang="tr-TR" dirty="0"/>
              <a:t>e) Ürün ve hizmetlerin tasarım ve geliştirilmesi için ihtiyaç duyulan iç ve dış kaynakları,</a:t>
            </a:r>
          </a:p>
          <a:p>
            <a:r>
              <a:rPr lang="tr-TR" dirty="0"/>
              <a:t>f) Tasarım ve geliştirme faaliyetlerinde yer alan personel arasındaki ara yüzlerin kontrol ihtiyaçları,</a:t>
            </a:r>
          </a:p>
          <a:p>
            <a:r>
              <a:rPr lang="tr-TR" dirty="0"/>
              <a:t>g) Müşteri ve kullanıcıların tasarım ve geliştirme prosesinde yer alma ihtiyaçları,</a:t>
            </a:r>
          </a:p>
          <a:p>
            <a:r>
              <a:rPr lang="tr-TR" dirty="0"/>
              <a:t>h) Ürün ve hizmetlerin daha sonraki sunumu için şartları,</a:t>
            </a:r>
          </a:p>
          <a:p>
            <a:r>
              <a:rPr lang="tr-TR" dirty="0"/>
              <a:t>i) Tasarım ve geliştirme prosesi için müşteri ve diğer ilgili taraflarca beklenilen kontrol seviyesi,</a:t>
            </a:r>
          </a:p>
          <a:p>
            <a:r>
              <a:rPr lang="tr-TR" dirty="0"/>
              <a:t>j) Tasarım ve geliştirme şartlarının karşılandığını göstermek için ihtiyaç duyulan </a:t>
            </a:r>
            <a:r>
              <a:rPr lang="tr-TR" dirty="0" err="1"/>
              <a:t>dokümante</a:t>
            </a:r>
            <a:r>
              <a:rPr lang="tr-TR" dirty="0"/>
              <a:t> edilmiş bilgi.</a:t>
            </a:r>
            <a:endParaRPr lang="tr-TR" b="1" dirty="0"/>
          </a:p>
        </p:txBody>
      </p:sp>
    </p:spTree>
    <p:extLst>
      <p:ext uri="{BB962C8B-B14F-4D97-AF65-F5344CB8AC3E}">
        <p14:creationId xmlns:p14="http://schemas.microsoft.com/office/powerpoint/2010/main" val="3808277498"/>
      </p:ext>
    </p:extLst>
  </p:cSld>
  <p:clrMapOvr>
    <a:masterClrMapping/>
  </p:clrMapOvr>
  <p:transition spd="slow">
    <p:random/>
  </p:transition>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2567608" y="1412776"/>
            <a:ext cx="7704856" cy="3970318"/>
          </a:xfrm>
          <a:prstGeom prst="rect">
            <a:avLst/>
          </a:prstGeom>
          <a:noFill/>
        </p:spPr>
        <p:txBody>
          <a:bodyPr wrap="square" rtlCol="0">
            <a:spAutoFit/>
          </a:bodyPr>
          <a:lstStyle/>
          <a:p>
            <a:r>
              <a:rPr lang="tr-TR" b="1" dirty="0"/>
              <a:t>8.3.3 Tasarım ve geliştirme girdileri</a:t>
            </a:r>
          </a:p>
          <a:p>
            <a:r>
              <a:rPr lang="tr-TR" dirty="0"/>
              <a:t>Kuruluş, tasarımı ve geliştirilmesi yapılacak belirli ürün ve hizmet tipleri için önemli şartları belirlemelidir.</a:t>
            </a:r>
          </a:p>
          <a:p>
            <a:r>
              <a:rPr lang="tr-TR" dirty="0"/>
              <a:t>Kuruluş aşağıdakileri değerlendirmelidir:</a:t>
            </a:r>
          </a:p>
          <a:p>
            <a:r>
              <a:rPr lang="tr-TR" dirty="0"/>
              <a:t>a) Fonksiyonel ve performans şartları,</a:t>
            </a:r>
          </a:p>
          <a:p>
            <a:r>
              <a:rPr lang="tr-TR" dirty="0"/>
              <a:t>b) Önceki benzer tasarım ve geliştirme faaliyetlerinden elde edilen bilgi,</a:t>
            </a:r>
          </a:p>
          <a:p>
            <a:r>
              <a:rPr lang="tr-TR" dirty="0"/>
              <a:t>c) Birincil ve ikincil mevzuat şartları,</a:t>
            </a:r>
          </a:p>
          <a:p>
            <a:r>
              <a:rPr lang="tr-TR" dirty="0"/>
              <a:t>d) Kuruluşun uygulamayı taahhüt ettiği </a:t>
            </a:r>
            <a:r>
              <a:rPr lang="tr-TR" dirty="0" err="1"/>
              <a:t>standardlar</a:t>
            </a:r>
            <a:r>
              <a:rPr lang="tr-TR" dirty="0"/>
              <a:t> veya uygulama esasları,</a:t>
            </a:r>
          </a:p>
          <a:p>
            <a:r>
              <a:rPr lang="tr-TR" dirty="0"/>
              <a:t>e) Ürün veya hizmetin yapısından kaynaklanan başarısızlığın potansiyel sonuçları.</a:t>
            </a:r>
          </a:p>
          <a:p>
            <a:r>
              <a:rPr lang="tr-TR" dirty="0"/>
              <a:t>Girdiler, tasarım amaçlarına uygun, tam ve başka şekilde anlaşılmayacak tarzda olmalıdır.</a:t>
            </a:r>
          </a:p>
          <a:p>
            <a:r>
              <a:rPr lang="tr-TR" dirty="0"/>
              <a:t>Birbiri ile çatışan tasarım ve geliştirme girdileri çözülmelidir.</a:t>
            </a:r>
          </a:p>
          <a:p>
            <a:r>
              <a:rPr lang="tr-TR" dirty="0"/>
              <a:t>Kuruluş, tasarım ve geliştirme girdileri ile ilgili </a:t>
            </a:r>
            <a:r>
              <a:rPr lang="tr-TR" dirty="0" err="1"/>
              <a:t>dokümante</a:t>
            </a:r>
            <a:r>
              <a:rPr lang="tr-TR" dirty="0"/>
              <a:t> edilmiş bilgiyi muhafaza etmelidir.</a:t>
            </a:r>
          </a:p>
        </p:txBody>
      </p:sp>
    </p:spTree>
    <p:extLst>
      <p:ext uri="{BB962C8B-B14F-4D97-AF65-F5344CB8AC3E}">
        <p14:creationId xmlns:p14="http://schemas.microsoft.com/office/powerpoint/2010/main" val="2794105855"/>
      </p:ext>
    </p:extLst>
  </p:cSld>
  <p:clrMapOvr>
    <a:masterClrMapping/>
  </p:clrMapOvr>
  <p:transition spd="slow">
    <p:random/>
  </p:transition>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2567608" y="1412776"/>
            <a:ext cx="7704856" cy="3416320"/>
          </a:xfrm>
          <a:prstGeom prst="rect">
            <a:avLst/>
          </a:prstGeom>
          <a:noFill/>
        </p:spPr>
        <p:txBody>
          <a:bodyPr wrap="square" rtlCol="0">
            <a:spAutoFit/>
          </a:bodyPr>
          <a:lstStyle/>
          <a:p>
            <a:r>
              <a:rPr lang="tr-TR" b="1" dirty="0"/>
              <a:t>8.3.4 Tasarım ve geliştirmenin kontrolü</a:t>
            </a:r>
          </a:p>
          <a:p>
            <a:r>
              <a:rPr lang="tr-TR" dirty="0"/>
              <a:t>Kuruluş, aşağıdakileri güvence altına almak için tasarım ve geliştirme prosesine kontroller uygulamalıdır:</a:t>
            </a:r>
          </a:p>
          <a:p>
            <a:endParaRPr lang="tr-TR" dirty="0"/>
          </a:p>
          <a:p>
            <a:r>
              <a:rPr lang="tr-TR" dirty="0"/>
              <a:t>a) Erişilmesi amaçlanan sonuçların tanımlandığı,</a:t>
            </a:r>
          </a:p>
          <a:p>
            <a:r>
              <a:rPr lang="tr-TR" dirty="0"/>
              <a:t>b) Tasarım ve geliştirme sonuçlarının şartları karşılama kabiliyetini değerlendirmek için gözden geçirmelerin yapıldığı,</a:t>
            </a:r>
          </a:p>
          <a:p>
            <a:r>
              <a:rPr lang="tr-TR" dirty="0"/>
              <a:t>c) Tasarım ve geliştirme çıktılarının, girdi şartlarını karşıladığını güvence altına almak için doğrulama faaliyetlerinin yapıldığı,</a:t>
            </a:r>
          </a:p>
          <a:p>
            <a:r>
              <a:rPr lang="tr-TR" dirty="0"/>
              <a:t>d) Ortaya çıkan ürün ve hizmetlerin, belirtilmiş uygulama veya amaçlanan kullanımı için şartları karşılamasını güvence altına almak için geçerli kılma faaliyetlerinin yapıldığı,</a:t>
            </a:r>
          </a:p>
        </p:txBody>
      </p:sp>
    </p:spTree>
    <p:extLst>
      <p:ext uri="{BB962C8B-B14F-4D97-AF65-F5344CB8AC3E}">
        <p14:creationId xmlns:p14="http://schemas.microsoft.com/office/powerpoint/2010/main" val="1303304092"/>
      </p:ext>
    </p:extLst>
  </p:cSld>
  <p:clrMapOvr>
    <a:masterClrMapping/>
  </p:clrMapOvr>
  <p:transition spd="slow">
    <p:random/>
  </p:transition>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2567608" y="1412776"/>
            <a:ext cx="7704856" cy="2862322"/>
          </a:xfrm>
          <a:prstGeom prst="rect">
            <a:avLst/>
          </a:prstGeom>
          <a:noFill/>
        </p:spPr>
        <p:txBody>
          <a:bodyPr wrap="square" rtlCol="0">
            <a:spAutoFit/>
          </a:bodyPr>
          <a:lstStyle/>
          <a:p>
            <a:r>
              <a:rPr lang="tr-TR" b="1" dirty="0"/>
              <a:t>8.3.4 Tasarım ve geliştirmenin kontrolü</a:t>
            </a:r>
          </a:p>
          <a:p>
            <a:endParaRPr lang="tr-TR" dirty="0"/>
          </a:p>
          <a:p>
            <a:r>
              <a:rPr lang="tr-TR" dirty="0"/>
              <a:t>e) Gözden geçirme veya doğrulama ve geçerli kılma faaliyetleri esnasında tayin edilen problemler için gerekli herhangi bir faaliyetin yapıldığı,</a:t>
            </a:r>
          </a:p>
          <a:p>
            <a:r>
              <a:rPr lang="tr-TR" dirty="0"/>
              <a:t>f) Bu faaliyetlerle ilgili </a:t>
            </a:r>
            <a:r>
              <a:rPr lang="tr-TR" dirty="0" err="1"/>
              <a:t>dokümante</a:t>
            </a:r>
            <a:r>
              <a:rPr lang="tr-TR" dirty="0"/>
              <a:t> edilmiş bilgilerin muhafaza edildiği.</a:t>
            </a:r>
          </a:p>
          <a:p>
            <a:endParaRPr lang="tr-TR" b="1" dirty="0"/>
          </a:p>
          <a:p>
            <a:r>
              <a:rPr lang="tr-TR" b="1" dirty="0"/>
              <a:t>Not – </a:t>
            </a:r>
            <a:r>
              <a:rPr lang="tr-TR" dirty="0"/>
              <a:t>Tasarım ve geliştirme gözden geçirmelerinin, doğrulamalarının ve geçerli kılmalarının farklı amaçları vardır. Bu faaliyetler, kuruluşun ürün ve hizmetlerine uygunluk durumuna göre ayrı ayrı veya birlikte</a:t>
            </a:r>
          </a:p>
          <a:p>
            <a:r>
              <a:rPr lang="tr-TR" dirty="0"/>
              <a:t>gerçekleştirilebilir.</a:t>
            </a:r>
          </a:p>
        </p:txBody>
      </p:sp>
    </p:spTree>
    <p:extLst>
      <p:ext uri="{BB962C8B-B14F-4D97-AF65-F5344CB8AC3E}">
        <p14:creationId xmlns:p14="http://schemas.microsoft.com/office/powerpoint/2010/main" val="2049802762"/>
      </p:ext>
    </p:extLst>
  </p:cSld>
  <p:clrMapOvr>
    <a:masterClrMapping/>
  </p:clrMapOvr>
  <p:transition spd="slow">
    <p:random/>
  </p:transition>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2567608" y="1412777"/>
            <a:ext cx="7704856" cy="3693319"/>
          </a:xfrm>
          <a:prstGeom prst="rect">
            <a:avLst/>
          </a:prstGeom>
          <a:noFill/>
        </p:spPr>
        <p:txBody>
          <a:bodyPr wrap="square" rtlCol="0">
            <a:spAutoFit/>
          </a:bodyPr>
          <a:lstStyle/>
          <a:p>
            <a:r>
              <a:rPr lang="tr-TR" b="1" dirty="0"/>
              <a:t>8.3.5 Tasarım ve geliştirme çıktıları</a:t>
            </a:r>
          </a:p>
          <a:p>
            <a:r>
              <a:rPr lang="tr-TR" dirty="0"/>
              <a:t>Kuruluş, tasarım ve geliştirme çıktılarının aşağıdakileri karşılamasını güvence altına almalıdır:</a:t>
            </a:r>
          </a:p>
          <a:p>
            <a:endParaRPr lang="tr-TR" dirty="0"/>
          </a:p>
          <a:p>
            <a:r>
              <a:rPr lang="tr-TR" dirty="0"/>
              <a:t>a) Girdi şartlarını karşıladığını,</a:t>
            </a:r>
          </a:p>
          <a:p>
            <a:r>
              <a:rPr lang="tr-TR" dirty="0"/>
              <a:t>b) Ürün ve hizmetin sunumu ile ilgili daha sonraki proseslerin uygunluğunu,</a:t>
            </a:r>
          </a:p>
          <a:p>
            <a:r>
              <a:rPr lang="tr-TR" dirty="0"/>
              <a:t>c) İzleme ve ölçüm şartlarını içermeli veya bunlara atıfta bulunmalı ve uygun olduğunda ürün kabul kriterlerini de içermesini,</a:t>
            </a:r>
          </a:p>
          <a:p>
            <a:r>
              <a:rPr lang="tr-TR" dirty="0"/>
              <a:t>d) Ürün ve hizmetlerin istenen amacı ile güvenli ve uygun kullanımı için zorunlu olan ürün özelliklerini belirtmesini.</a:t>
            </a:r>
          </a:p>
          <a:p>
            <a:endParaRPr lang="tr-TR" dirty="0"/>
          </a:p>
          <a:p>
            <a:r>
              <a:rPr lang="tr-TR" dirty="0"/>
              <a:t>Kuruluş, tasarım ve geliştirme çıktıları ile ilgili </a:t>
            </a:r>
            <a:r>
              <a:rPr lang="tr-TR" dirty="0" err="1"/>
              <a:t>dokümante</a:t>
            </a:r>
            <a:r>
              <a:rPr lang="tr-TR" dirty="0"/>
              <a:t> edilmiş bilgileri muhafaza etmelidir.</a:t>
            </a:r>
            <a:endParaRPr lang="tr-TR" b="1" dirty="0"/>
          </a:p>
        </p:txBody>
      </p:sp>
    </p:spTree>
    <p:extLst>
      <p:ext uri="{BB962C8B-B14F-4D97-AF65-F5344CB8AC3E}">
        <p14:creationId xmlns:p14="http://schemas.microsoft.com/office/powerpoint/2010/main" val="2420500083"/>
      </p:ext>
    </p:extLst>
  </p:cSld>
  <p:clrMapOvr>
    <a:masterClrMapping/>
  </p:clrMapOvr>
  <p:transition spd="slow">
    <p:random/>
  </p:transition>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2567608" y="1412776"/>
            <a:ext cx="7704856" cy="3416320"/>
          </a:xfrm>
          <a:prstGeom prst="rect">
            <a:avLst/>
          </a:prstGeom>
          <a:noFill/>
        </p:spPr>
        <p:txBody>
          <a:bodyPr wrap="square" rtlCol="0">
            <a:spAutoFit/>
          </a:bodyPr>
          <a:lstStyle/>
          <a:p>
            <a:r>
              <a:rPr lang="tr-TR" b="1" dirty="0"/>
              <a:t>8.3.6 Tasarım ve geliştirme değişiklikleri</a:t>
            </a:r>
          </a:p>
          <a:p>
            <a:r>
              <a:rPr lang="tr-TR" dirty="0"/>
              <a:t>Kuruluş, ürün ve hizmetlerin tasarımı ve geliştirilmesi esnasında veya sonrasında gerçekleştirilen değişiklikleri, şartların karşılanmasına olumsuz bir etki olmamasını güvence altına almak için ihtiyaç duyulan derecede tanımlamalı, gözden geçirmeli ve kontrol etmelidir.</a:t>
            </a:r>
          </a:p>
          <a:p>
            <a:endParaRPr lang="tr-TR" dirty="0"/>
          </a:p>
          <a:p>
            <a:r>
              <a:rPr lang="tr-TR" dirty="0"/>
              <a:t>Kuruluş aşağıdakilerle ilgili </a:t>
            </a:r>
            <a:r>
              <a:rPr lang="tr-TR" dirty="0" err="1"/>
              <a:t>dokümante</a:t>
            </a:r>
            <a:r>
              <a:rPr lang="tr-TR" dirty="0"/>
              <a:t> edilmiş bilgileri muhafaza etmelidir:</a:t>
            </a:r>
          </a:p>
          <a:p>
            <a:endParaRPr lang="tr-TR" dirty="0"/>
          </a:p>
          <a:p>
            <a:r>
              <a:rPr lang="tr-TR" dirty="0"/>
              <a:t>a) Tasarım ve geliştirme değişiklikleri,</a:t>
            </a:r>
          </a:p>
          <a:p>
            <a:r>
              <a:rPr lang="tr-TR" dirty="0"/>
              <a:t>b) Gözden geçirme sonuçları,</a:t>
            </a:r>
          </a:p>
          <a:p>
            <a:r>
              <a:rPr lang="tr-TR" dirty="0"/>
              <a:t>c) Değişiklik yetkisi,</a:t>
            </a:r>
          </a:p>
          <a:p>
            <a:r>
              <a:rPr lang="tr-TR" dirty="0"/>
              <a:t>d) Olumsuz etkileri önlemek için yapılan faaliyetler.</a:t>
            </a:r>
            <a:endParaRPr lang="tr-TR" b="1" dirty="0"/>
          </a:p>
        </p:txBody>
      </p:sp>
    </p:spTree>
    <p:extLst>
      <p:ext uri="{BB962C8B-B14F-4D97-AF65-F5344CB8AC3E}">
        <p14:creationId xmlns:p14="http://schemas.microsoft.com/office/powerpoint/2010/main" val="3703566791"/>
      </p:ext>
    </p:extLst>
  </p:cSld>
  <p:clrMapOvr>
    <a:masterClrMapping/>
  </p:clrMapOvr>
  <p:transition spd="slow">
    <p:random/>
  </p:transition>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2567608" y="1358767"/>
            <a:ext cx="7704856" cy="3693319"/>
          </a:xfrm>
          <a:prstGeom prst="rect">
            <a:avLst/>
          </a:prstGeom>
          <a:noFill/>
        </p:spPr>
        <p:txBody>
          <a:bodyPr wrap="square" rtlCol="0">
            <a:spAutoFit/>
          </a:bodyPr>
          <a:lstStyle/>
          <a:p>
            <a:r>
              <a:rPr lang="tr-TR" b="1" dirty="0"/>
              <a:t>8.4 Dışarıdan tedarik edilen proses, ürün ve hizmetlerin kontrolü</a:t>
            </a:r>
          </a:p>
          <a:p>
            <a:r>
              <a:rPr lang="tr-TR" b="1" dirty="0"/>
              <a:t>8.4.1 Genel</a:t>
            </a:r>
          </a:p>
          <a:p>
            <a:endParaRPr lang="tr-TR" b="1" dirty="0"/>
          </a:p>
          <a:p>
            <a:r>
              <a:rPr lang="tr-TR" dirty="0"/>
              <a:t>Kuruluş, dışarıdan tedarik edilen proses, ürün ve hizmetlerin şartlara uygun olmasını güvence altına almalıdır.</a:t>
            </a:r>
          </a:p>
          <a:p>
            <a:endParaRPr lang="tr-TR" dirty="0"/>
          </a:p>
          <a:p>
            <a:r>
              <a:rPr lang="tr-TR" dirty="0"/>
              <a:t>Kuruluş, aşağıdaki durumlarda, dışarıdan tedarik edilen proses, ürün ve hizmetlere uygulanacak kontrolleri tayin etmelidir:</a:t>
            </a:r>
          </a:p>
          <a:p>
            <a:endParaRPr lang="tr-TR" dirty="0"/>
          </a:p>
          <a:p>
            <a:r>
              <a:rPr lang="tr-TR" dirty="0"/>
              <a:t>a) Dış tedarikçilerden gelen ürün ve hizmetlerin, kuruluşun kendi ürün ve hizmetleri ile birleştirilmesi amaçlandığında,</a:t>
            </a:r>
          </a:p>
          <a:p>
            <a:r>
              <a:rPr lang="tr-TR" dirty="0"/>
              <a:t>b) Ürün ve hizmetler, kuruluş adına dış tedarikçiler tarafından doğrudan müşteri/müşterilere tedarik edilirse,</a:t>
            </a:r>
          </a:p>
        </p:txBody>
      </p:sp>
    </p:spTree>
    <p:extLst>
      <p:ext uri="{BB962C8B-B14F-4D97-AF65-F5344CB8AC3E}">
        <p14:creationId xmlns:p14="http://schemas.microsoft.com/office/powerpoint/2010/main" val="3827746396"/>
      </p:ext>
    </p:extLst>
  </p:cSld>
  <p:clrMapOvr>
    <a:masterClrMapping/>
  </p:clrMapOvr>
  <p:transition spd="slow">
    <p:rand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txBox="1">
            <a:spLocks noChangeArrowheads="1"/>
          </p:cNvSpPr>
          <p:nvPr/>
        </p:nvSpPr>
        <p:spPr bwMode="auto">
          <a:xfrm>
            <a:off x="3810000" y="357188"/>
            <a:ext cx="4572000" cy="785812"/>
          </a:xfrm>
          <a:prstGeom prst="rect">
            <a:avLst/>
          </a:prstGeom>
          <a:noFill/>
          <a:ln w="9525">
            <a:noFill/>
            <a:miter lim="800000"/>
            <a:headEnd/>
            <a:tailEnd/>
          </a:ln>
        </p:spPr>
        <p:txBody>
          <a:bodyPr/>
          <a:lstStyle/>
          <a:p>
            <a:pPr eaLnBrk="1" hangingPunct="1">
              <a:lnSpc>
                <a:spcPct val="120000"/>
              </a:lnSpc>
              <a:buClr>
                <a:srgbClr val="000000"/>
              </a:buClr>
              <a:buSzPct val="100000"/>
              <a:buFont typeface="Times New Roman" pitchFamily="18" charset="0"/>
              <a:buNone/>
            </a:pPr>
            <a:r>
              <a:rPr lang="tr-TR" sz="4400" b="1">
                <a:solidFill>
                  <a:srgbClr val="000000"/>
                </a:solidFill>
                <a:latin typeface="Calibri" pitchFamily="34" charset="0"/>
              </a:rPr>
              <a:t>ISO NEDİR ?</a:t>
            </a:r>
          </a:p>
        </p:txBody>
      </p:sp>
      <p:sp>
        <p:nvSpPr>
          <p:cNvPr id="5" name="Rectangle 3"/>
          <p:cNvSpPr txBox="1">
            <a:spLocks noChangeArrowheads="1"/>
          </p:cNvSpPr>
          <p:nvPr/>
        </p:nvSpPr>
        <p:spPr>
          <a:xfrm>
            <a:off x="2166938" y="1357313"/>
            <a:ext cx="8208962" cy="4895850"/>
          </a:xfrm>
          <a:prstGeom prst="rect">
            <a:avLst/>
          </a:prstGeom>
        </p:spPr>
        <p:txBody>
          <a:bodyPr/>
          <a:lstStyle/>
          <a:p>
            <a:pPr marL="342900" indent="-342900" algn="just">
              <a:lnSpc>
                <a:spcPct val="93000"/>
              </a:lnSpc>
              <a:spcBef>
                <a:spcPts val="800"/>
              </a:spcBef>
              <a:buClr>
                <a:srgbClr val="000000"/>
              </a:buClr>
              <a:buSzPct val="100000"/>
              <a:defRPr/>
            </a:pPr>
            <a:r>
              <a:rPr lang="tr-TR" sz="3200" b="1" u="sng" dirty="0">
                <a:effectLst>
                  <a:outerShdw blurRad="38100" dist="38100" dir="2700000" algn="tl">
                    <a:srgbClr val="C0C0C0"/>
                  </a:outerShdw>
                </a:effectLst>
                <a:latin typeface="Calibri" pitchFamily="34" charset="0"/>
              </a:rPr>
              <a:t>ISO Nedir?</a:t>
            </a:r>
          </a:p>
          <a:p>
            <a:pPr marL="342900" indent="-342900">
              <a:lnSpc>
                <a:spcPct val="93000"/>
              </a:lnSpc>
              <a:spcBef>
                <a:spcPts val="800"/>
              </a:spcBef>
              <a:buClr>
                <a:srgbClr val="0099FF"/>
              </a:buClr>
              <a:buFont typeface="Wingdings" pitchFamily="2" charset="2"/>
              <a:buChar char="ü"/>
              <a:defRPr/>
            </a:pPr>
            <a:r>
              <a:rPr lang="tr-TR" sz="3200" b="1" dirty="0">
                <a:latin typeface="Calibri" pitchFamily="34" charset="0"/>
              </a:rPr>
              <a:t>Uluslararası Standartlar Organizasyonu '</a:t>
            </a:r>
            <a:r>
              <a:rPr lang="tr-TR" sz="3200" b="1" dirty="0" err="1">
                <a:latin typeface="Calibri" pitchFamily="34" charset="0"/>
              </a:rPr>
              <a:t>nun</a:t>
            </a:r>
            <a:r>
              <a:rPr lang="tr-TR" sz="3200" b="1" dirty="0">
                <a:latin typeface="Calibri" pitchFamily="34" charset="0"/>
              </a:rPr>
              <a:t> kısaltılmış halidir. 1947 Yılında kurulmuş olup, merkezi İsviçre'nin Cenevre Şehri'ndedir. Kuruluş amacı; dünya çapında geçerliliği olacak şekilde standartlar yayınlamak ve böylelikle ürünlerin/hizmetlerin uluslararası dolaşımına katkıda bulunmaktır.</a:t>
            </a:r>
          </a:p>
          <a:p>
            <a:pPr marL="342900" indent="-342900" algn="just">
              <a:lnSpc>
                <a:spcPct val="93000"/>
              </a:lnSpc>
              <a:spcBef>
                <a:spcPts val="800"/>
              </a:spcBef>
              <a:buClr>
                <a:srgbClr val="000000"/>
              </a:buClr>
              <a:buSzPct val="100000"/>
              <a:defRPr/>
            </a:pPr>
            <a:endParaRPr lang="tr-TR" sz="1400" dirty="0">
              <a:solidFill>
                <a:srgbClr val="000000"/>
              </a:solidFill>
              <a:latin typeface="Arial" pitchFamily="34" charset="0"/>
            </a:endParaRPr>
          </a:p>
        </p:txBody>
      </p:sp>
      <p:sp>
        <p:nvSpPr>
          <p:cNvPr id="52228" name="5 Slayt Numarası Yer Tutucusu"/>
          <p:cNvSpPr>
            <a:spLocks noGrp="1"/>
          </p:cNvSpPr>
          <p:nvPr>
            <p:ph type="sldNum" sz="quarter" idx="12"/>
          </p:nvPr>
        </p:nvSpPr>
        <p:spPr bwMode="auto">
          <a:noFill/>
          <a:ln>
            <a:miter lim="800000"/>
            <a:headEnd/>
            <a:tailEnd/>
          </a:ln>
        </p:spPr>
        <p:txBody>
          <a:bodyPr vert="horz" wrap="square" lIns="91440" tIns="45720" rIns="91440" bIns="45720" numCol="1" rtlCol="0" anchor="t" anchorCtr="0" compatLnSpc="1">
            <a:prstTxWarp prst="textNoShape">
              <a:avLst/>
            </a:prstTxWarp>
          </a:bodyPr>
          <a:lstStyle/>
          <a:p>
            <a:fld id="{121CD9B4-4F97-47A8-A036-6E29471C4283}" type="slidenum">
              <a:rPr lang="tr-TR" smtClean="0"/>
              <a:pPr/>
              <a:t>15</a:t>
            </a:fld>
            <a:endParaRPr lang="tr-TR" smtClean="0"/>
          </a:p>
        </p:txBody>
      </p:sp>
    </p:spTree>
    <p:extLst>
      <p:ext uri="{BB962C8B-B14F-4D97-AF65-F5344CB8AC3E}">
        <p14:creationId xmlns:p14="http://schemas.microsoft.com/office/powerpoint/2010/main" val="3445011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2567608" y="1412776"/>
            <a:ext cx="7704856" cy="2862322"/>
          </a:xfrm>
          <a:prstGeom prst="rect">
            <a:avLst/>
          </a:prstGeom>
          <a:noFill/>
        </p:spPr>
        <p:txBody>
          <a:bodyPr wrap="square" rtlCol="0">
            <a:spAutoFit/>
          </a:bodyPr>
          <a:lstStyle/>
          <a:p>
            <a:r>
              <a:rPr lang="tr-TR" b="1" dirty="0"/>
              <a:t>8.4.1 Genel</a:t>
            </a:r>
          </a:p>
          <a:p>
            <a:endParaRPr lang="tr-TR" dirty="0"/>
          </a:p>
          <a:p>
            <a:r>
              <a:rPr lang="tr-TR" dirty="0"/>
              <a:t>c) Kuruluşun kararı ile bir proses veya prosesin bir bölümü, dış tedarikçi tarafından tedarik edildiğinde.</a:t>
            </a:r>
          </a:p>
          <a:p>
            <a:endParaRPr lang="tr-TR" dirty="0"/>
          </a:p>
          <a:p>
            <a:r>
              <a:rPr lang="tr-TR" dirty="0"/>
              <a:t>Kuruluş, dış tedarikçilerin proses, ürün ve hizmetleri tedarik etme yeteneklerini temel alarak, şartlara göre, değerlendirmek, seçmek, performanslarını izlemek ve yeniden değerlendirmek için kriterler tayin etmeli ve uygulamalıdır. Kuruluş, bu faaliyetler ve değerlendirme sonucunda ihtiyaç duyulan faaliyetlerle ilgili </a:t>
            </a:r>
            <a:r>
              <a:rPr lang="tr-TR" dirty="0" err="1"/>
              <a:t>dokümante</a:t>
            </a:r>
            <a:r>
              <a:rPr lang="tr-TR" dirty="0"/>
              <a:t> edilmiş bilgileri muhafaza etmelidir.</a:t>
            </a:r>
            <a:endParaRPr lang="tr-TR" b="1" dirty="0"/>
          </a:p>
        </p:txBody>
      </p:sp>
    </p:spTree>
    <p:extLst>
      <p:ext uri="{BB962C8B-B14F-4D97-AF65-F5344CB8AC3E}">
        <p14:creationId xmlns:p14="http://schemas.microsoft.com/office/powerpoint/2010/main" val="2986746246"/>
      </p:ext>
    </p:extLst>
  </p:cSld>
  <p:clrMapOvr>
    <a:masterClrMapping/>
  </p:clrMapOvr>
  <p:transition spd="slow">
    <p:random/>
  </p:transition>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2567608" y="1412777"/>
            <a:ext cx="7704856" cy="3693319"/>
          </a:xfrm>
          <a:prstGeom prst="rect">
            <a:avLst/>
          </a:prstGeom>
          <a:noFill/>
        </p:spPr>
        <p:txBody>
          <a:bodyPr wrap="square" rtlCol="0">
            <a:spAutoFit/>
          </a:bodyPr>
          <a:lstStyle/>
          <a:p>
            <a:r>
              <a:rPr lang="es-ES" b="1" dirty="0"/>
              <a:t>8.4.2 Kontrolün tipi ve boyutu</a:t>
            </a:r>
          </a:p>
          <a:p>
            <a:r>
              <a:rPr lang="tr-TR" dirty="0"/>
              <a:t>Kuruluş, dışarıdan tedarik edilen proses, ürün ve hizmetlerin, kuruluşun müşteriye düzenli şekilde uygun ürün ve hizmet sağlama yeteneğini olumsuz şekilde etkilememesini güvence altına almalıdır.</a:t>
            </a:r>
          </a:p>
          <a:p>
            <a:endParaRPr lang="tr-TR" dirty="0"/>
          </a:p>
          <a:p>
            <a:r>
              <a:rPr lang="tr-TR" dirty="0"/>
              <a:t>Kuruluş:</a:t>
            </a:r>
          </a:p>
          <a:p>
            <a:endParaRPr lang="tr-TR" dirty="0"/>
          </a:p>
          <a:p>
            <a:r>
              <a:rPr lang="tr-TR" dirty="0"/>
              <a:t>a) Dışarıdan tedarik edilen proseslerin kuruluşun kalite yönetim sisteminin kontrolünde olduğunu güvence altına almalı,</a:t>
            </a:r>
          </a:p>
          <a:p>
            <a:endParaRPr lang="tr-TR" dirty="0"/>
          </a:p>
          <a:p>
            <a:r>
              <a:rPr lang="tr-TR" dirty="0"/>
              <a:t>b) Bir dış tedarikçiye ve tedarik ettiği sonuçlara uygulamayı amaçladığı kontrolleri tanımlamalı,</a:t>
            </a:r>
          </a:p>
          <a:p>
            <a:endParaRPr lang="tr-TR" dirty="0"/>
          </a:p>
        </p:txBody>
      </p:sp>
    </p:spTree>
    <p:extLst>
      <p:ext uri="{BB962C8B-B14F-4D97-AF65-F5344CB8AC3E}">
        <p14:creationId xmlns:p14="http://schemas.microsoft.com/office/powerpoint/2010/main" val="2596234369"/>
      </p:ext>
    </p:extLst>
  </p:cSld>
  <p:clrMapOvr>
    <a:masterClrMapping/>
  </p:clrMapOvr>
  <p:transition spd="slow">
    <p:random/>
  </p:transition>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2567608" y="1412777"/>
            <a:ext cx="7704856" cy="3693319"/>
          </a:xfrm>
          <a:prstGeom prst="rect">
            <a:avLst/>
          </a:prstGeom>
          <a:noFill/>
        </p:spPr>
        <p:txBody>
          <a:bodyPr wrap="square" rtlCol="0">
            <a:spAutoFit/>
          </a:bodyPr>
          <a:lstStyle/>
          <a:p>
            <a:r>
              <a:rPr lang="es-ES" b="1" dirty="0"/>
              <a:t>8.4.2 Kontrolün tipi ve boyutu</a:t>
            </a:r>
          </a:p>
          <a:p>
            <a:endParaRPr lang="tr-TR" dirty="0"/>
          </a:p>
          <a:p>
            <a:r>
              <a:rPr lang="tr-TR" dirty="0"/>
              <a:t>c) Aşağıdakileri değerlendirmeli:</a:t>
            </a:r>
            <a:endParaRPr lang="tr-TR" b="1" dirty="0"/>
          </a:p>
          <a:p>
            <a:endParaRPr lang="tr-TR" dirty="0"/>
          </a:p>
          <a:p>
            <a:r>
              <a:rPr lang="tr-TR" dirty="0"/>
              <a:t>1) Dışarıdan tedarik edilen proses, ürün ve hizmetlerin, kuruluşun; müşteri ve uygulanabilir birincil ve ikincil mevzuat şartlarını karşılayan ürünü düzenli olarak sağlama yeteneği üzerindeki potansiyel etkisi,</a:t>
            </a:r>
          </a:p>
          <a:p>
            <a:endParaRPr lang="tr-TR" dirty="0"/>
          </a:p>
          <a:p>
            <a:r>
              <a:rPr lang="tr-TR" dirty="0"/>
              <a:t>2) Dış tedarikçiler tarafından uygulanan kontrollerin etkinliği.</a:t>
            </a:r>
          </a:p>
          <a:p>
            <a:endParaRPr lang="tr-TR" dirty="0"/>
          </a:p>
          <a:p>
            <a:r>
              <a:rPr lang="tr-TR" dirty="0"/>
              <a:t>d) Dışarıdan tedarik edilen proses, ürün ve hizmetlerin şartları karşıladığını güvence altına almak için ihtiyaç duyulan doğrulama veya diğer faaliyetleri tayin etmelidir.</a:t>
            </a:r>
            <a:endParaRPr lang="tr-TR" b="1" dirty="0"/>
          </a:p>
        </p:txBody>
      </p:sp>
    </p:spTree>
    <p:extLst>
      <p:ext uri="{BB962C8B-B14F-4D97-AF65-F5344CB8AC3E}">
        <p14:creationId xmlns:p14="http://schemas.microsoft.com/office/powerpoint/2010/main" val="1811514729"/>
      </p:ext>
    </p:extLst>
  </p:cSld>
  <p:clrMapOvr>
    <a:masterClrMapping/>
  </p:clrMapOvr>
  <p:transition spd="slow">
    <p:random/>
  </p:transition>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2567608" y="1124745"/>
            <a:ext cx="7704856" cy="4247317"/>
          </a:xfrm>
          <a:prstGeom prst="rect">
            <a:avLst/>
          </a:prstGeom>
          <a:noFill/>
        </p:spPr>
        <p:txBody>
          <a:bodyPr wrap="square" rtlCol="0">
            <a:spAutoFit/>
          </a:bodyPr>
          <a:lstStyle/>
          <a:p>
            <a:r>
              <a:rPr lang="tr-TR" b="1" dirty="0"/>
              <a:t>8.4.3 Dış tedarikçi için bilgi</a:t>
            </a:r>
          </a:p>
          <a:p>
            <a:r>
              <a:rPr lang="tr-TR" dirty="0"/>
              <a:t>Kuruluş, dış tedarikçiyle paylaşmadan önce, şartların uygunluğunu güvence altına almalıdır.</a:t>
            </a:r>
          </a:p>
          <a:p>
            <a:r>
              <a:rPr lang="tr-TR" dirty="0"/>
              <a:t>Kuruluş, aşağıdakilerle ilgili dış tedarikçiye bilgi sağlamalıdır:</a:t>
            </a:r>
          </a:p>
          <a:p>
            <a:r>
              <a:rPr lang="tr-TR" dirty="0"/>
              <a:t>a) Tedarik edilecek, proses, ürün ve hizmetler,</a:t>
            </a:r>
          </a:p>
          <a:p>
            <a:r>
              <a:rPr lang="tr-TR" dirty="0"/>
              <a:t>b) Aşağıdakilerin onaylanması:</a:t>
            </a:r>
          </a:p>
          <a:p>
            <a:r>
              <a:rPr lang="tr-TR" dirty="0"/>
              <a:t>1) Ürün ve hizmetler,</a:t>
            </a:r>
          </a:p>
          <a:p>
            <a:r>
              <a:rPr lang="tr-TR" dirty="0"/>
              <a:t>2) Yöntemler, prosesler ve teçhizat,</a:t>
            </a:r>
          </a:p>
          <a:p>
            <a:r>
              <a:rPr lang="tr-TR" dirty="0"/>
              <a:t>3) Ürün ve hizmetlerin piyasaya sürülmesi.</a:t>
            </a:r>
          </a:p>
          <a:p>
            <a:r>
              <a:rPr lang="tr-TR" dirty="0"/>
              <a:t>c) Personelin istenen vasıflandırılması dahil yeterlilik,</a:t>
            </a:r>
          </a:p>
          <a:p>
            <a:r>
              <a:rPr lang="tr-TR" dirty="0"/>
              <a:t>d) Dış tedarikçilerin kuruluş ile etkileşimi,</a:t>
            </a:r>
          </a:p>
          <a:p>
            <a:r>
              <a:rPr lang="tr-TR" dirty="0"/>
              <a:t>e) Kuruluş tarafından dış tedarikçilerin performansına uygulayacağı kontrol ve izleme,</a:t>
            </a:r>
          </a:p>
          <a:p>
            <a:r>
              <a:rPr lang="tr-TR" dirty="0"/>
              <a:t>f) Kuruluş veya müşterisi tarafından dış tedarikçinin tesislerinde yapmayı amaçladığı doğrulama veya geçerli kılma faaliyetleri.</a:t>
            </a:r>
            <a:endParaRPr lang="tr-TR" b="1" dirty="0"/>
          </a:p>
        </p:txBody>
      </p:sp>
    </p:spTree>
    <p:extLst>
      <p:ext uri="{BB962C8B-B14F-4D97-AF65-F5344CB8AC3E}">
        <p14:creationId xmlns:p14="http://schemas.microsoft.com/office/powerpoint/2010/main" val="2083645230"/>
      </p:ext>
    </p:extLst>
  </p:cSld>
  <p:clrMapOvr>
    <a:masterClrMapping/>
  </p:clrMapOvr>
  <p:transition spd="slow">
    <p:random/>
  </p:transition>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2567608" y="908721"/>
            <a:ext cx="7704856" cy="4524315"/>
          </a:xfrm>
          <a:prstGeom prst="rect">
            <a:avLst/>
          </a:prstGeom>
          <a:noFill/>
        </p:spPr>
        <p:txBody>
          <a:bodyPr wrap="square" rtlCol="0">
            <a:spAutoFit/>
          </a:bodyPr>
          <a:lstStyle/>
          <a:p>
            <a:r>
              <a:rPr lang="es-ES" b="1" dirty="0"/>
              <a:t>8.5 Üretim ve hizmetin sunumu</a:t>
            </a:r>
          </a:p>
          <a:p>
            <a:r>
              <a:rPr lang="tr-TR" b="1" dirty="0"/>
              <a:t>8.5.1 Üretim ve hizmet sunumunun kontrolü</a:t>
            </a:r>
          </a:p>
          <a:p>
            <a:r>
              <a:rPr lang="tr-TR" dirty="0"/>
              <a:t>Kuruluş, üretim ve hizmetin sunumunu kontrollü şartlarda yürütmelidir.</a:t>
            </a:r>
          </a:p>
          <a:p>
            <a:r>
              <a:rPr lang="tr-TR" dirty="0"/>
              <a:t>Kontrollü şartlar uygulanabildiği ölçüde:</a:t>
            </a:r>
          </a:p>
          <a:p>
            <a:endParaRPr lang="tr-TR" dirty="0"/>
          </a:p>
          <a:p>
            <a:r>
              <a:rPr lang="tr-TR" dirty="0"/>
              <a:t>a) Aşağıdakileri tanımlayan </a:t>
            </a:r>
            <a:r>
              <a:rPr lang="tr-TR" dirty="0" err="1"/>
              <a:t>dokümante</a:t>
            </a:r>
            <a:r>
              <a:rPr lang="tr-TR" dirty="0"/>
              <a:t> edilmiş bilgilerin mevcudiyetini:</a:t>
            </a:r>
          </a:p>
          <a:p>
            <a:endParaRPr lang="tr-TR" dirty="0"/>
          </a:p>
          <a:p>
            <a:r>
              <a:rPr lang="tr-TR" dirty="0"/>
              <a:t>1) Üretilecek ürünlerin, sunulacak hizmetlerin veya gerçekleştirilecek faaliyetlerin karakteristikleri,</a:t>
            </a:r>
          </a:p>
          <a:p>
            <a:r>
              <a:rPr lang="tr-TR" dirty="0"/>
              <a:t>2) Erişilmesi amaçlanan sonuçlar.</a:t>
            </a:r>
          </a:p>
          <a:p>
            <a:endParaRPr lang="tr-TR" dirty="0"/>
          </a:p>
          <a:p>
            <a:r>
              <a:rPr lang="tr-TR" dirty="0"/>
              <a:t>b) Uygun izleme ve ölçme kaynaklarının varlığı ve kullanımını,</a:t>
            </a:r>
          </a:p>
          <a:p>
            <a:endParaRPr lang="tr-TR" dirty="0"/>
          </a:p>
          <a:p>
            <a:r>
              <a:rPr lang="tr-TR" dirty="0"/>
              <a:t>c) Proses veya çıktıların kontrolü için kriterler ile ürün ve hizmetler için kabul kriterlerinin, karşılandığının uygun aşamalarda doğrulanması için izleme ve ölçme faaliyetlerinin uygulanmasını,</a:t>
            </a:r>
          </a:p>
        </p:txBody>
      </p:sp>
    </p:spTree>
    <p:extLst>
      <p:ext uri="{BB962C8B-B14F-4D97-AF65-F5344CB8AC3E}">
        <p14:creationId xmlns:p14="http://schemas.microsoft.com/office/powerpoint/2010/main" val="2934006206"/>
      </p:ext>
    </p:extLst>
  </p:cSld>
  <p:clrMapOvr>
    <a:masterClrMapping/>
  </p:clrMapOvr>
  <p:transition spd="slow">
    <p:random/>
  </p:transition>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2567608" y="1196752"/>
            <a:ext cx="7704856" cy="3970318"/>
          </a:xfrm>
          <a:prstGeom prst="rect">
            <a:avLst/>
          </a:prstGeom>
          <a:noFill/>
        </p:spPr>
        <p:txBody>
          <a:bodyPr wrap="square" rtlCol="0">
            <a:spAutoFit/>
          </a:bodyPr>
          <a:lstStyle/>
          <a:p>
            <a:r>
              <a:rPr lang="tr-TR" b="1" dirty="0"/>
              <a:t>8.5.1 Üretim ve hizmet sunumunun kontrolü</a:t>
            </a:r>
          </a:p>
          <a:p>
            <a:endParaRPr lang="tr-TR" dirty="0"/>
          </a:p>
          <a:p>
            <a:r>
              <a:rPr lang="tr-TR" dirty="0"/>
              <a:t>d) Proseslerin işletimi için uygun altyapı ve çevrenin kullanımı,</a:t>
            </a:r>
          </a:p>
          <a:p>
            <a:endParaRPr lang="tr-TR" dirty="0"/>
          </a:p>
          <a:p>
            <a:r>
              <a:rPr lang="tr-TR" dirty="0"/>
              <a:t>e) Gerekli vasıflandırma dahil, yeterli olan personel görevlendirilmesi,</a:t>
            </a:r>
          </a:p>
          <a:p>
            <a:endParaRPr lang="tr-TR" dirty="0"/>
          </a:p>
          <a:p>
            <a:r>
              <a:rPr lang="tr-TR" dirty="0"/>
              <a:t>f) Üretim ve hizmetin sunumu için proseslerin planlanan sonuçlara erişme yeteneğinin, sonuçtaki çıktılar daha sonra izlenemediği veya ölçülemediği durumda, geçerli kılınması ve periyodik olarak yeniden vasıflandırılması,</a:t>
            </a:r>
          </a:p>
          <a:p>
            <a:endParaRPr lang="tr-TR" dirty="0"/>
          </a:p>
          <a:p>
            <a:r>
              <a:rPr lang="tr-TR" dirty="0"/>
              <a:t>g) İnsan hatalarını önlemek için faaliyetlerin gerçekleşmesi,</a:t>
            </a:r>
          </a:p>
          <a:p>
            <a:endParaRPr lang="tr-TR" dirty="0"/>
          </a:p>
          <a:p>
            <a:r>
              <a:rPr lang="tr-TR" dirty="0"/>
              <a:t>h) Ürünün piyasaya sürülmesi, teslimatı ve teslimat sonrası faaliyetlerin uygulanmasını kapsamalıdır.</a:t>
            </a:r>
            <a:endParaRPr lang="tr-TR" b="1" dirty="0"/>
          </a:p>
        </p:txBody>
      </p:sp>
    </p:spTree>
    <p:extLst>
      <p:ext uri="{BB962C8B-B14F-4D97-AF65-F5344CB8AC3E}">
        <p14:creationId xmlns:p14="http://schemas.microsoft.com/office/powerpoint/2010/main" val="4122409827"/>
      </p:ext>
    </p:extLst>
  </p:cSld>
  <p:clrMapOvr>
    <a:masterClrMapping/>
  </p:clrMapOvr>
  <p:transition spd="slow">
    <p:random/>
  </p:transition>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2567608" y="1412776"/>
            <a:ext cx="7704856" cy="2862322"/>
          </a:xfrm>
          <a:prstGeom prst="rect">
            <a:avLst/>
          </a:prstGeom>
          <a:noFill/>
        </p:spPr>
        <p:txBody>
          <a:bodyPr wrap="square" rtlCol="0">
            <a:spAutoFit/>
          </a:bodyPr>
          <a:lstStyle/>
          <a:p>
            <a:r>
              <a:rPr lang="tr-TR" b="1" dirty="0"/>
              <a:t>8.5.2 Tanımlama ve izlenebilirlik</a:t>
            </a:r>
          </a:p>
          <a:p>
            <a:r>
              <a:rPr lang="tr-TR" dirty="0"/>
              <a:t>Ürün ve hizmetlerin uygunluğundan emin olmak için gerektiğinde, kuruluş çıktıları uygun vasıtalarla tanımlamalıdır.</a:t>
            </a:r>
          </a:p>
          <a:p>
            <a:endParaRPr lang="tr-TR" dirty="0"/>
          </a:p>
          <a:p>
            <a:r>
              <a:rPr lang="tr-TR" dirty="0"/>
              <a:t>Kuruluş çıktının durumunu, üretim ve hizmetin sunumu boyunca izleme ve ölçme şartları açısından tanımlamalıdır.</a:t>
            </a:r>
          </a:p>
          <a:p>
            <a:endParaRPr lang="tr-TR" dirty="0"/>
          </a:p>
          <a:p>
            <a:r>
              <a:rPr lang="tr-TR" dirty="0"/>
              <a:t>İzlenebilirlik bir şart olduğunda kuruluş, çıktıların her birine özel olan tanımlamayı kontrol altında bulundurmalı ve izlenebilirliği güvence altına almak için </a:t>
            </a:r>
            <a:r>
              <a:rPr lang="tr-TR" dirty="0" err="1"/>
              <a:t>dokümante</a:t>
            </a:r>
            <a:r>
              <a:rPr lang="tr-TR" dirty="0"/>
              <a:t> edilmiş bilgiyi muhafaza etmelidir.</a:t>
            </a:r>
            <a:endParaRPr lang="tr-TR" b="1" dirty="0"/>
          </a:p>
        </p:txBody>
      </p:sp>
    </p:spTree>
    <p:extLst>
      <p:ext uri="{BB962C8B-B14F-4D97-AF65-F5344CB8AC3E}">
        <p14:creationId xmlns:p14="http://schemas.microsoft.com/office/powerpoint/2010/main" val="639351357"/>
      </p:ext>
    </p:extLst>
  </p:cSld>
  <p:clrMapOvr>
    <a:masterClrMapping/>
  </p:clrMapOvr>
  <p:transition spd="slow">
    <p:random/>
  </p:transition>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2567608" y="1412777"/>
            <a:ext cx="7704856" cy="3693319"/>
          </a:xfrm>
          <a:prstGeom prst="rect">
            <a:avLst/>
          </a:prstGeom>
          <a:noFill/>
        </p:spPr>
        <p:txBody>
          <a:bodyPr wrap="square" rtlCol="0">
            <a:spAutoFit/>
          </a:bodyPr>
          <a:lstStyle/>
          <a:p>
            <a:r>
              <a:rPr lang="tr-TR" b="1" dirty="0"/>
              <a:t>8.5.3 Müşteri veya dış tedarikçiye ait mülkiyet</a:t>
            </a:r>
          </a:p>
          <a:p>
            <a:r>
              <a:rPr lang="tr-TR" dirty="0"/>
              <a:t>Kuruluş, kendi kontrolü altında olduğu veya kendisi tarafından kullanıldığı sürece, müşteri veya dış tedarikçiye ait mülkiyete itina göstermelidir.</a:t>
            </a:r>
          </a:p>
          <a:p>
            <a:r>
              <a:rPr lang="tr-TR" dirty="0"/>
              <a:t>Kuruluş, kullanım için veya kendi ürünü ve hizmetiyle birleştirilecek müşteri veya dış tedarikçiye ait mülkiyeti tanımlamalı, doğrulamalı, korumalı ve güvenliğini sağlamalıdır.</a:t>
            </a:r>
          </a:p>
          <a:p>
            <a:r>
              <a:rPr lang="tr-TR" dirty="0"/>
              <a:t>Herhangi bir müşteri veya dış tedarikçiye ait mülkiyet kaybolur, zarar görür veya bir şekilde kullanım için uygun olmadığı tespit edilirse kuruluş, bu durumu müşteriye veya dış tedarikçiye rapor etmeli ve ne olduğu ile ilgili</a:t>
            </a:r>
          </a:p>
          <a:p>
            <a:r>
              <a:rPr lang="tr-TR" dirty="0" err="1"/>
              <a:t>dokümante</a:t>
            </a:r>
            <a:r>
              <a:rPr lang="tr-TR" dirty="0"/>
              <a:t> edilmiş bilgiyi muhafaza etmelidir.</a:t>
            </a:r>
          </a:p>
          <a:p>
            <a:endParaRPr lang="tr-TR" dirty="0"/>
          </a:p>
          <a:p>
            <a:r>
              <a:rPr lang="tr-TR" b="1" dirty="0"/>
              <a:t>Not – </a:t>
            </a:r>
            <a:r>
              <a:rPr lang="tr-TR" dirty="0"/>
              <a:t>Müşteri veya dış tedarikçiye ait mülkiyet; malzeme, bileşen, alet ve teçhizat, tesis, fikri mülkiyet ve kişisel bilgileri içerebilir.</a:t>
            </a:r>
          </a:p>
        </p:txBody>
      </p:sp>
    </p:spTree>
    <p:extLst>
      <p:ext uri="{BB962C8B-B14F-4D97-AF65-F5344CB8AC3E}">
        <p14:creationId xmlns:p14="http://schemas.microsoft.com/office/powerpoint/2010/main" val="754489770"/>
      </p:ext>
    </p:extLst>
  </p:cSld>
  <p:clrMapOvr>
    <a:masterClrMapping/>
  </p:clrMapOvr>
  <p:transition spd="slow">
    <p:random/>
  </p:transition>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2567608" y="1412776"/>
            <a:ext cx="7704856" cy="1754326"/>
          </a:xfrm>
          <a:prstGeom prst="rect">
            <a:avLst/>
          </a:prstGeom>
          <a:noFill/>
        </p:spPr>
        <p:txBody>
          <a:bodyPr wrap="square" rtlCol="0">
            <a:spAutoFit/>
          </a:bodyPr>
          <a:lstStyle/>
          <a:p>
            <a:r>
              <a:rPr lang="tr-TR" b="1" dirty="0"/>
              <a:t>8.5.4 Muhafaza</a:t>
            </a:r>
          </a:p>
          <a:p>
            <a:r>
              <a:rPr lang="tr-TR" dirty="0"/>
              <a:t>Kuruluş, üretim veya hizmet sunumu esnasındaki çıktıları, şartlara uygunluğu güvence altına almak için gerekli olduğu derecede muhafaza etmelidir.</a:t>
            </a:r>
          </a:p>
          <a:p>
            <a:endParaRPr lang="tr-TR" dirty="0"/>
          </a:p>
          <a:p>
            <a:r>
              <a:rPr lang="tr-TR" b="1" dirty="0"/>
              <a:t>Not – </a:t>
            </a:r>
            <a:r>
              <a:rPr lang="tr-TR" dirty="0"/>
              <a:t>Muhafaza; tanımlama, </a:t>
            </a:r>
            <a:r>
              <a:rPr lang="tr-TR" dirty="0" err="1"/>
              <a:t>elleçleme</a:t>
            </a:r>
            <a:r>
              <a:rPr lang="tr-TR" dirty="0"/>
              <a:t>, </a:t>
            </a:r>
            <a:r>
              <a:rPr lang="tr-TR" dirty="0" err="1"/>
              <a:t>kontaminasyon</a:t>
            </a:r>
            <a:r>
              <a:rPr lang="tr-TR" dirty="0"/>
              <a:t> kontrolü, ambalajlama, depolama, taşıma veya nakliye ve korumayı içerebilir.</a:t>
            </a:r>
          </a:p>
        </p:txBody>
      </p:sp>
    </p:spTree>
    <p:extLst>
      <p:ext uri="{BB962C8B-B14F-4D97-AF65-F5344CB8AC3E}">
        <p14:creationId xmlns:p14="http://schemas.microsoft.com/office/powerpoint/2010/main" val="3788856077"/>
      </p:ext>
    </p:extLst>
  </p:cSld>
  <p:clrMapOvr>
    <a:masterClrMapping/>
  </p:clrMapOvr>
  <p:transition spd="slow">
    <p:random/>
  </p:transition>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2567608" y="908721"/>
            <a:ext cx="7704856" cy="4524315"/>
          </a:xfrm>
          <a:prstGeom prst="rect">
            <a:avLst/>
          </a:prstGeom>
          <a:noFill/>
        </p:spPr>
        <p:txBody>
          <a:bodyPr wrap="square" rtlCol="0">
            <a:spAutoFit/>
          </a:bodyPr>
          <a:lstStyle/>
          <a:p>
            <a:r>
              <a:rPr lang="tr-TR" b="1" dirty="0"/>
              <a:t>8.5.5 Teslimat sonrası faaliyetler</a:t>
            </a:r>
          </a:p>
          <a:p>
            <a:r>
              <a:rPr lang="tr-TR" dirty="0"/>
              <a:t>Kuruluş, ürün ve hizmetlerle ilgili teslimat sonrası faaliyetler için şartları karşılamalıdır.</a:t>
            </a:r>
          </a:p>
          <a:p>
            <a:endParaRPr lang="tr-TR" dirty="0"/>
          </a:p>
          <a:p>
            <a:r>
              <a:rPr lang="tr-TR" dirty="0"/>
              <a:t>Gerekli teslimat sonrası faaliyetleri tayin ederken, kuruluş aşağıdakileri değerlendirmelidir:</a:t>
            </a:r>
          </a:p>
          <a:p>
            <a:endParaRPr lang="tr-TR" dirty="0"/>
          </a:p>
          <a:p>
            <a:r>
              <a:rPr lang="tr-TR" dirty="0"/>
              <a:t>a) Birincil ve ikincil mevzuat şartları,</a:t>
            </a:r>
          </a:p>
          <a:p>
            <a:r>
              <a:rPr lang="tr-TR" dirty="0"/>
              <a:t>b) Ürün ve hizmetler ile ilgili istenmeyen potansiyel sonuçlar,</a:t>
            </a:r>
          </a:p>
          <a:p>
            <a:r>
              <a:rPr lang="tr-TR" dirty="0"/>
              <a:t>c) Ürün ve hizmetlerin yapısı, kullanımı ve amaçlanan ömrü,</a:t>
            </a:r>
          </a:p>
          <a:p>
            <a:r>
              <a:rPr lang="tr-TR" dirty="0"/>
              <a:t>d) Müşteri şartları,</a:t>
            </a:r>
          </a:p>
          <a:p>
            <a:r>
              <a:rPr lang="tr-TR" dirty="0"/>
              <a:t>e) Müşteri geri bildirimleri.</a:t>
            </a:r>
          </a:p>
          <a:p>
            <a:endParaRPr lang="tr-TR" dirty="0"/>
          </a:p>
          <a:p>
            <a:r>
              <a:rPr lang="tr-TR" b="1" dirty="0"/>
              <a:t>Not – </a:t>
            </a:r>
            <a:r>
              <a:rPr lang="tr-TR" dirty="0"/>
              <a:t>Teslimat sonrası faaliyetler, garanti hükmü kapsamındaki faaliyetler, servis hizmetleri gibi sözleşme zorunlulukları ve geri dönüşüm veya son elden çıkarma gibi ilave hizmetleri kapsayabilir.</a:t>
            </a:r>
          </a:p>
        </p:txBody>
      </p:sp>
    </p:spTree>
    <p:extLst>
      <p:ext uri="{BB962C8B-B14F-4D97-AF65-F5344CB8AC3E}">
        <p14:creationId xmlns:p14="http://schemas.microsoft.com/office/powerpoint/2010/main" val="182032004"/>
      </p:ext>
    </p:extLst>
  </p:cSld>
  <p:clrMapOvr>
    <a:masterClrMapping/>
  </p:clrMapOvr>
  <p:transition spd="slow">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txBox="1">
            <a:spLocks noChangeArrowheads="1"/>
          </p:cNvSpPr>
          <p:nvPr/>
        </p:nvSpPr>
        <p:spPr bwMode="auto">
          <a:xfrm>
            <a:off x="2237163" y="1700808"/>
            <a:ext cx="7696200" cy="1143000"/>
          </a:xfrm>
          <a:prstGeom prst="rect">
            <a:avLst/>
          </a:prstGeom>
          <a:noFill/>
          <a:ln w="9525">
            <a:noFill/>
            <a:miter lim="800000"/>
            <a:headEnd/>
            <a:tailEnd/>
          </a:ln>
        </p:spPr>
        <p:txBody>
          <a:bodyPr anchor="ctr"/>
          <a:lstStyle/>
          <a:p>
            <a:pPr algn="ctr">
              <a:lnSpc>
                <a:spcPct val="93000"/>
              </a:lnSpc>
              <a:buClr>
                <a:srgbClr val="000000"/>
              </a:buClr>
              <a:buSzPct val="100000"/>
            </a:pPr>
            <a:r>
              <a:rPr lang="en-GB" sz="4400" b="1" dirty="0">
                <a:solidFill>
                  <a:srgbClr val="000000"/>
                </a:solidFill>
                <a:latin typeface="Calibri" pitchFamily="34" charset="0"/>
              </a:rPr>
              <a:t>ISO </a:t>
            </a:r>
            <a:r>
              <a:rPr lang="tr-TR" sz="4400" b="1" dirty="0">
                <a:solidFill>
                  <a:srgbClr val="000000"/>
                </a:solidFill>
                <a:latin typeface="Calibri" pitchFamily="34" charset="0"/>
              </a:rPr>
              <a:t>9001 Standart Serisinin Gelişimi</a:t>
            </a:r>
            <a:endParaRPr lang="en-US" sz="4400" b="1" dirty="0">
              <a:solidFill>
                <a:srgbClr val="000000"/>
              </a:solidFill>
              <a:latin typeface="Calibri" pitchFamily="34" charset="0"/>
            </a:endParaRPr>
          </a:p>
        </p:txBody>
      </p:sp>
      <p:sp>
        <p:nvSpPr>
          <p:cNvPr id="3" name="Rectangle 3"/>
          <p:cNvSpPr txBox="1">
            <a:spLocks noChangeArrowheads="1"/>
          </p:cNvSpPr>
          <p:nvPr/>
        </p:nvSpPr>
        <p:spPr bwMode="auto">
          <a:xfrm>
            <a:off x="2855640" y="3208785"/>
            <a:ext cx="5729262" cy="2435721"/>
          </a:xfrm>
          <a:prstGeom prst="rect">
            <a:avLst/>
          </a:prstGeom>
          <a:noFill/>
          <a:ln>
            <a:miter lim="800000"/>
            <a:headEnd/>
            <a:tailEnd/>
          </a:ln>
        </p:spPr>
        <p:txBody>
          <a:bodyPr/>
          <a:lstStyle/>
          <a:p>
            <a:pPr marL="342900" indent="-342900">
              <a:lnSpc>
                <a:spcPct val="120000"/>
              </a:lnSpc>
              <a:spcBef>
                <a:spcPts val="800"/>
              </a:spcBef>
              <a:buClr>
                <a:srgbClr val="000000"/>
              </a:buClr>
              <a:buSzPct val="100000"/>
              <a:defRPr/>
            </a:pPr>
            <a:r>
              <a:rPr lang="tr-TR" b="1" dirty="0">
                <a:solidFill>
                  <a:srgbClr val="000000"/>
                </a:solidFill>
                <a:effectLst>
                  <a:outerShdw blurRad="38100" dist="38100" dir="2700000" algn="tl">
                    <a:srgbClr val="C0C0C0"/>
                  </a:outerShdw>
                </a:effectLst>
                <a:latin typeface="Calibri" pitchFamily="34" charset="0"/>
              </a:rPr>
              <a:t>1950-1960</a:t>
            </a:r>
            <a:r>
              <a:rPr lang="tr-TR" b="1" dirty="0">
                <a:solidFill>
                  <a:srgbClr val="000000"/>
                </a:solidFill>
                <a:latin typeface="Calibri" pitchFamily="34" charset="0"/>
              </a:rPr>
              <a:t>	İlk Askeri Standartlar</a:t>
            </a:r>
          </a:p>
          <a:p>
            <a:pPr marL="342900" indent="-342900">
              <a:lnSpc>
                <a:spcPct val="120000"/>
              </a:lnSpc>
              <a:spcBef>
                <a:spcPts val="800"/>
              </a:spcBef>
              <a:buClr>
                <a:srgbClr val="000000"/>
              </a:buClr>
              <a:buSzPct val="100000"/>
              <a:defRPr/>
            </a:pPr>
            <a:r>
              <a:rPr lang="tr-TR" b="1" dirty="0">
                <a:solidFill>
                  <a:srgbClr val="000000"/>
                </a:solidFill>
                <a:latin typeface="Calibri" pitchFamily="34" charset="0"/>
              </a:rPr>
              <a:t>			Nükleer Enerji </a:t>
            </a:r>
            <a:r>
              <a:rPr lang="tr-TR" b="1" dirty="0" err="1">
                <a:solidFill>
                  <a:srgbClr val="000000"/>
                </a:solidFill>
                <a:latin typeface="Calibri" pitchFamily="34" charset="0"/>
              </a:rPr>
              <a:t>Sntr</a:t>
            </a:r>
            <a:r>
              <a:rPr lang="tr-TR" b="1" dirty="0">
                <a:solidFill>
                  <a:srgbClr val="000000"/>
                </a:solidFill>
                <a:latin typeface="Calibri" pitchFamily="34" charset="0"/>
              </a:rPr>
              <a:t>. Standartları </a:t>
            </a:r>
          </a:p>
          <a:p>
            <a:pPr marL="342900" indent="-342900">
              <a:lnSpc>
                <a:spcPct val="120000"/>
              </a:lnSpc>
              <a:spcBef>
                <a:spcPts val="800"/>
              </a:spcBef>
              <a:buClr>
                <a:srgbClr val="000000"/>
              </a:buClr>
              <a:buSzPct val="100000"/>
              <a:defRPr/>
            </a:pPr>
            <a:r>
              <a:rPr lang="tr-TR" b="1" dirty="0">
                <a:solidFill>
                  <a:srgbClr val="000000"/>
                </a:solidFill>
                <a:effectLst>
                  <a:outerShdw blurRad="38100" dist="38100" dir="2700000" algn="tl">
                    <a:srgbClr val="C0C0C0"/>
                  </a:outerShdw>
                </a:effectLst>
                <a:latin typeface="Calibri" pitchFamily="34" charset="0"/>
              </a:rPr>
              <a:t>1979</a:t>
            </a:r>
            <a:r>
              <a:rPr lang="tr-TR" b="1" dirty="0">
                <a:solidFill>
                  <a:srgbClr val="000000"/>
                </a:solidFill>
                <a:latin typeface="Calibri" pitchFamily="34" charset="0"/>
              </a:rPr>
              <a:t>	            	 ISO/TC 176 Komitesi Kuruldu,</a:t>
            </a:r>
          </a:p>
          <a:p>
            <a:pPr marL="342900" indent="-342900">
              <a:lnSpc>
                <a:spcPct val="120000"/>
              </a:lnSpc>
              <a:spcBef>
                <a:spcPts val="800"/>
              </a:spcBef>
              <a:buClr>
                <a:srgbClr val="000000"/>
              </a:buClr>
              <a:buSzPct val="100000"/>
              <a:defRPr/>
            </a:pPr>
            <a:r>
              <a:rPr lang="tr-TR" b="1" dirty="0">
                <a:solidFill>
                  <a:srgbClr val="000000"/>
                </a:solidFill>
                <a:latin typeface="Calibri" pitchFamily="34" charset="0"/>
              </a:rPr>
              <a:t>    			BS 5750 Standardı Geliştirildi. </a:t>
            </a:r>
          </a:p>
          <a:p>
            <a:pPr marL="342900" indent="-342900">
              <a:lnSpc>
                <a:spcPct val="120000"/>
              </a:lnSpc>
              <a:spcBef>
                <a:spcPts val="800"/>
              </a:spcBef>
              <a:buClr>
                <a:srgbClr val="000000"/>
              </a:buClr>
              <a:buSzPct val="100000"/>
              <a:defRPr/>
            </a:pPr>
            <a:r>
              <a:rPr lang="tr-TR" b="1" dirty="0">
                <a:solidFill>
                  <a:srgbClr val="000000"/>
                </a:solidFill>
                <a:latin typeface="Calibri" pitchFamily="34" charset="0"/>
              </a:rPr>
              <a:t> </a:t>
            </a:r>
            <a:r>
              <a:rPr lang="tr-TR" b="1" dirty="0">
                <a:solidFill>
                  <a:srgbClr val="000000"/>
                </a:solidFill>
                <a:effectLst>
                  <a:outerShdw blurRad="38100" dist="38100" dir="2700000" algn="tl">
                    <a:srgbClr val="C0C0C0"/>
                  </a:outerShdw>
                </a:effectLst>
                <a:latin typeface="Calibri" pitchFamily="34" charset="0"/>
              </a:rPr>
              <a:t>1987</a:t>
            </a:r>
            <a:r>
              <a:rPr lang="tr-TR" b="1" dirty="0">
                <a:solidFill>
                  <a:srgbClr val="000000"/>
                </a:solidFill>
                <a:latin typeface="Calibri" pitchFamily="34" charset="0"/>
              </a:rPr>
              <a:t>		ISO 9000 Standart Serisi Yayınlandı.</a:t>
            </a:r>
          </a:p>
        </p:txBody>
      </p:sp>
      <p:sp>
        <p:nvSpPr>
          <p:cNvPr id="50180" name="4 Slayt Numarası Yer Tutucusu"/>
          <p:cNvSpPr>
            <a:spLocks noGrp="1"/>
          </p:cNvSpPr>
          <p:nvPr>
            <p:ph type="sldNum" sz="quarter" idx="12"/>
          </p:nvPr>
        </p:nvSpPr>
        <p:spPr bwMode="auto">
          <a:noFill/>
          <a:ln>
            <a:miter lim="800000"/>
            <a:headEnd/>
            <a:tailEnd/>
          </a:ln>
        </p:spPr>
        <p:txBody>
          <a:bodyPr vert="horz" wrap="square" lIns="91440" tIns="45720" rIns="91440" bIns="45720" numCol="1" rtlCol="0" anchor="t" anchorCtr="0" compatLnSpc="1">
            <a:prstTxWarp prst="textNoShape">
              <a:avLst/>
            </a:prstTxWarp>
          </a:bodyPr>
          <a:lstStyle/>
          <a:p>
            <a:fld id="{D2A15FBF-C3C9-46DD-8410-257E91D226E2}" type="slidenum">
              <a:rPr lang="tr-TR" smtClean="0"/>
              <a:pPr/>
              <a:t>16</a:t>
            </a:fld>
            <a:endParaRPr lang="tr-TR" smtClean="0"/>
          </a:p>
        </p:txBody>
      </p:sp>
    </p:spTree>
    <p:extLst>
      <p:ext uri="{BB962C8B-B14F-4D97-AF65-F5344CB8AC3E}">
        <p14:creationId xmlns:p14="http://schemas.microsoft.com/office/powerpoint/2010/main" val="41738693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2567608" y="1412776"/>
            <a:ext cx="7704856" cy="2308324"/>
          </a:xfrm>
          <a:prstGeom prst="rect">
            <a:avLst/>
          </a:prstGeom>
          <a:noFill/>
        </p:spPr>
        <p:txBody>
          <a:bodyPr wrap="square" rtlCol="0">
            <a:spAutoFit/>
          </a:bodyPr>
          <a:lstStyle/>
          <a:p>
            <a:r>
              <a:rPr lang="tr-TR" b="1" dirty="0"/>
              <a:t>8.5.6 Değişikliklerin kontrolü</a:t>
            </a:r>
          </a:p>
          <a:p>
            <a:r>
              <a:rPr lang="tr-TR" dirty="0"/>
              <a:t>Kuruluş, şartlara uygunluğu sürdürmeyi güvence altına almak amacıyla üretim ve hizmet sunumu için değişiklikleri gerekli derecede gözden geçirmeli ve kontrol etmelidir.</a:t>
            </a:r>
          </a:p>
          <a:p>
            <a:endParaRPr lang="tr-TR" dirty="0"/>
          </a:p>
          <a:p>
            <a:r>
              <a:rPr lang="tr-TR" dirty="0"/>
              <a:t>Kuruluş, gözden geçirme sonuçlarını, değişikliğe onay veren kişi/kişileri ve gözden geçirme sonucu ortaya çıkan gerekli herhangi bir faaliyeti tarif eden </a:t>
            </a:r>
            <a:r>
              <a:rPr lang="tr-TR" dirty="0" err="1"/>
              <a:t>dokümante</a:t>
            </a:r>
            <a:r>
              <a:rPr lang="tr-TR" dirty="0"/>
              <a:t> edilmiş bilgiyi muhafaza etmelidir.</a:t>
            </a:r>
            <a:endParaRPr lang="tr-TR" b="1" dirty="0"/>
          </a:p>
        </p:txBody>
      </p:sp>
    </p:spTree>
    <p:extLst>
      <p:ext uri="{BB962C8B-B14F-4D97-AF65-F5344CB8AC3E}">
        <p14:creationId xmlns:p14="http://schemas.microsoft.com/office/powerpoint/2010/main" val="3785392601"/>
      </p:ext>
    </p:extLst>
  </p:cSld>
  <p:clrMapOvr>
    <a:masterClrMapping/>
  </p:clrMapOvr>
  <p:transition spd="slow">
    <p:random/>
  </p:transition>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2567608" y="1412777"/>
            <a:ext cx="7704856" cy="3693319"/>
          </a:xfrm>
          <a:prstGeom prst="rect">
            <a:avLst/>
          </a:prstGeom>
          <a:noFill/>
        </p:spPr>
        <p:txBody>
          <a:bodyPr wrap="square" rtlCol="0">
            <a:spAutoFit/>
          </a:bodyPr>
          <a:lstStyle/>
          <a:p>
            <a:r>
              <a:rPr lang="es-ES" b="1" dirty="0"/>
              <a:t>8.6 Ürün ve hizmet sunumu</a:t>
            </a:r>
          </a:p>
          <a:p>
            <a:r>
              <a:rPr lang="tr-TR" dirty="0"/>
              <a:t>Kuruluş, uygun aşamalarda ürün ve hizmetin şartları karşıladığını doğrulamak için planlı düzenlemeleri uygulamalıdır.</a:t>
            </a:r>
          </a:p>
          <a:p>
            <a:endParaRPr lang="tr-TR" dirty="0"/>
          </a:p>
          <a:p>
            <a:r>
              <a:rPr lang="tr-TR" dirty="0"/>
              <a:t>Ürün ve hizmetlerin müşteriye sunumu, planlanan düzenlemeler başarılı bir şekilde tamamlanmadan, ilgili bir yetkili ve uygulanabilir olduğunda müşteri tarafından onaylanmadığı takdirde gerçekleşmemelidir.</a:t>
            </a:r>
          </a:p>
          <a:p>
            <a:endParaRPr lang="tr-TR" dirty="0"/>
          </a:p>
          <a:p>
            <a:r>
              <a:rPr lang="tr-TR" dirty="0"/>
              <a:t>Kuruluş ürün ve hizmetin sunumu ile ilgili </a:t>
            </a:r>
            <a:r>
              <a:rPr lang="tr-TR" dirty="0" err="1"/>
              <a:t>dokümante</a:t>
            </a:r>
            <a:r>
              <a:rPr lang="tr-TR" dirty="0"/>
              <a:t> edilmiş bilgiyi muhafaza etmelidir. </a:t>
            </a:r>
            <a:r>
              <a:rPr lang="tr-TR" dirty="0" err="1"/>
              <a:t>Dokümante</a:t>
            </a:r>
            <a:r>
              <a:rPr lang="tr-TR" dirty="0"/>
              <a:t> edilmiş bilgi aşağıdakileri içermelidir:</a:t>
            </a:r>
          </a:p>
          <a:p>
            <a:endParaRPr lang="tr-TR" dirty="0"/>
          </a:p>
          <a:p>
            <a:r>
              <a:rPr lang="tr-TR" dirty="0"/>
              <a:t>a) Kabul kriterlerine göre uygunluğun kanıtı,</a:t>
            </a:r>
          </a:p>
          <a:p>
            <a:r>
              <a:rPr lang="tr-TR" dirty="0"/>
              <a:t>b) Sunumu onaylayan kişi/kişilere kadar izlenebilirlik.</a:t>
            </a:r>
            <a:endParaRPr lang="tr-TR" b="1" dirty="0"/>
          </a:p>
        </p:txBody>
      </p:sp>
    </p:spTree>
    <p:extLst>
      <p:ext uri="{BB962C8B-B14F-4D97-AF65-F5344CB8AC3E}">
        <p14:creationId xmlns:p14="http://schemas.microsoft.com/office/powerpoint/2010/main" val="3489920581"/>
      </p:ext>
    </p:extLst>
  </p:cSld>
  <p:clrMapOvr>
    <a:masterClrMapping/>
  </p:clrMapOvr>
  <p:transition spd="slow">
    <p:random/>
  </p:transition>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2567608" y="692696"/>
            <a:ext cx="7704856" cy="4801314"/>
          </a:xfrm>
          <a:prstGeom prst="rect">
            <a:avLst/>
          </a:prstGeom>
          <a:noFill/>
        </p:spPr>
        <p:txBody>
          <a:bodyPr wrap="square" rtlCol="0">
            <a:spAutoFit/>
          </a:bodyPr>
          <a:lstStyle/>
          <a:p>
            <a:r>
              <a:rPr lang="tr-TR" b="1" dirty="0"/>
              <a:t>8.7 Uygun olmayan çıktının kontrolü</a:t>
            </a:r>
          </a:p>
          <a:p>
            <a:r>
              <a:rPr lang="tr-TR" b="1" dirty="0"/>
              <a:t>8.7.1 </a:t>
            </a:r>
            <a:r>
              <a:rPr lang="tr-TR" dirty="0"/>
              <a:t>Kuruluş, şartlara uymayan çıktının, istenmeyen kullanımının veya teslimatının önlenmesi için tanımlanmasını ve kontrol altında bulundurulmasını güvence altına almalıdır.</a:t>
            </a:r>
          </a:p>
          <a:p>
            <a:r>
              <a:rPr lang="tr-TR" dirty="0"/>
              <a:t>Kuruluş, uygunsuzluğun yapısı ile ürün ve hizmetin uygunluğu üzerindeki etkisini esas alarak uygun faaliyetleri gerçekleştirmelidir. Bu aynı zamanda ürünün teslimatından sonra, hizmetin sunumu veya sonrasında tespit edilen uygun olmayan ürüne de uygulanmalıdır.</a:t>
            </a:r>
          </a:p>
          <a:p>
            <a:r>
              <a:rPr lang="tr-TR" dirty="0"/>
              <a:t>Kuruluş uygun olmayan çıktıyı aşağıdaki yollardan biri veya fazlası ile ele almalıdır:</a:t>
            </a:r>
          </a:p>
          <a:p>
            <a:r>
              <a:rPr lang="tr-TR" dirty="0"/>
              <a:t>a) Düzeltilmesi,</a:t>
            </a:r>
          </a:p>
          <a:p>
            <a:r>
              <a:rPr lang="tr-TR" dirty="0"/>
              <a:t>b) Sunulan ürün ve hizmetin; ayrılması, karantinaya alınması, geri çağırılması veya askıya alınması,</a:t>
            </a:r>
          </a:p>
          <a:p>
            <a:r>
              <a:rPr lang="tr-TR" dirty="0"/>
              <a:t>c) Müşterinin bilgilendirilmesi,</a:t>
            </a:r>
          </a:p>
          <a:p>
            <a:r>
              <a:rPr lang="tr-TR" dirty="0"/>
              <a:t>d) Şartlı kabulü için yetkilendirme elde edilmesi.</a:t>
            </a:r>
          </a:p>
          <a:p>
            <a:r>
              <a:rPr lang="tr-TR" dirty="0"/>
              <a:t>Uygun olmayan çıktılar düzeltildiğinde, şartlara uygunluğunu göstermek için ürün yeniden doğrulamaya tâbi tutulmalıdır.</a:t>
            </a:r>
            <a:endParaRPr lang="tr-TR" b="1" dirty="0"/>
          </a:p>
        </p:txBody>
      </p:sp>
    </p:spTree>
    <p:extLst>
      <p:ext uri="{BB962C8B-B14F-4D97-AF65-F5344CB8AC3E}">
        <p14:creationId xmlns:p14="http://schemas.microsoft.com/office/powerpoint/2010/main" val="854404257"/>
      </p:ext>
    </p:extLst>
  </p:cSld>
  <p:clrMapOvr>
    <a:masterClrMapping/>
  </p:clrMapOvr>
  <p:transition spd="slow">
    <p:random/>
  </p:transition>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2567608" y="1412776"/>
            <a:ext cx="7704856" cy="2862322"/>
          </a:xfrm>
          <a:prstGeom prst="rect">
            <a:avLst/>
          </a:prstGeom>
          <a:noFill/>
        </p:spPr>
        <p:txBody>
          <a:bodyPr wrap="square" rtlCol="0">
            <a:spAutoFit/>
          </a:bodyPr>
          <a:lstStyle/>
          <a:p>
            <a:r>
              <a:rPr lang="tr-TR" b="1" dirty="0"/>
              <a:t>8.7.2 Kuruluş, aşağıdakileri kapsayan </a:t>
            </a:r>
            <a:r>
              <a:rPr lang="tr-TR" b="1" dirty="0" err="1"/>
              <a:t>dokümante</a:t>
            </a:r>
            <a:r>
              <a:rPr lang="tr-TR" b="1" dirty="0"/>
              <a:t> edilmiş bilgiyi muhafaza etmelidir:</a:t>
            </a:r>
          </a:p>
          <a:p>
            <a:endParaRPr lang="tr-TR" b="1" dirty="0"/>
          </a:p>
          <a:p>
            <a:r>
              <a:rPr lang="tr-TR" dirty="0"/>
              <a:t>a) Uygunsuzluğu tanımlayan,</a:t>
            </a:r>
          </a:p>
          <a:p>
            <a:endParaRPr lang="tr-TR" dirty="0"/>
          </a:p>
          <a:p>
            <a:r>
              <a:rPr lang="tr-TR" dirty="0"/>
              <a:t>b) Yapılan faaliyetleri tanımlayan,</a:t>
            </a:r>
          </a:p>
          <a:p>
            <a:endParaRPr lang="tr-TR" dirty="0"/>
          </a:p>
          <a:p>
            <a:r>
              <a:rPr lang="tr-TR" dirty="0"/>
              <a:t>c) Herhangi bir şartlı kabulü tanımlayan,</a:t>
            </a:r>
          </a:p>
          <a:p>
            <a:endParaRPr lang="tr-TR" dirty="0"/>
          </a:p>
          <a:p>
            <a:r>
              <a:rPr lang="tr-TR" dirty="0"/>
              <a:t>d) Uygunsuzlukla ilgili işleme karar veren yetkiliyi tanımlayan.</a:t>
            </a:r>
            <a:endParaRPr lang="tr-TR" b="1" dirty="0"/>
          </a:p>
        </p:txBody>
      </p:sp>
    </p:spTree>
    <p:extLst>
      <p:ext uri="{BB962C8B-B14F-4D97-AF65-F5344CB8AC3E}">
        <p14:creationId xmlns:p14="http://schemas.microsoft.com/office/powerpoint/2010/main" val="3844025493"/>
      </p:ext>
    </p:extLst>
  </p:cSld>
  <p:clrMapOvr>
    <a:masterClrMapping/>
  </p:clrMapOvr>
  <p:transition spd="slow">
    <p:random/>
  </p:transition>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2567608" y="1124744"/>
            <a:ext cx="7776864" cy="3970318"/>
          </a:xfrm>
          <a:prstGeom prst="rect">
            <a:avLst/>
          </a:prstGeom>
          <a:noFill/>
        </p:spPr>
        <p:txBody>
          <a:bodyPr wrap="square" rtlCol="0">
            <a:spAutoFit/>
          </a:bodyPr>
          <a:lstStyle/>
          <a:p>
            <a:r>
              <a:rPr lang="tr-TR" b="1" dirty="0"/>
              <a:t>9 Performans değerlendirme</a:t>
            </a:r>
          </a:p>
          <a:p>
            <a:r>
              <a:rPr lang="es-ES" b="1" dirty="0"/>
              <a:t>9.1 İzleme, ölçme, analiz ve değerlendirme</a:t>
            </a:r>
          </a:p>
          <a:p>
            <a:r>
              <a:rPr lang="tr-TR" b="1" dirty="0"/>
              <a:t>9.1.1 Genel</a:t>
            </a:r>
          </a:p>
          <a:p>
            <a:endParaRPr lang="tr-TR" b="1" dirty="0"/>
          </a:p>
          <a:p>
            <a:r>
              <a:rPr lang="tr-TR" dirty="0"/>
              <a:t>Kuruluş aşağıdakileri tayin etmelidir:</a:t>
            </a:r>
          </a:p>
          <a:p>
            <a:r>
              <a:rPr lang="tr-TR" dirty="0"/>
              <a:t>a) Neyin izlenmesi ve ölçülmesi gerektiğini,</a:t>
            </a:r>
          </a:p>
          <a:p>
            <a:r>
              <a:rPr lang="tr-TR" dirty="0"/>
              <a:t>b) Geçerli sonuçları güvence altına almak amacıyla ihtiyaç duyulan izleme, ölçme, analiz ve değerlendirme için yöntemlerini,</a:t>
            </a:r>
          </a:p>
          <a:p>
            <a:r>
              <a:rPr lang="tr-TR" dirty="0"/>
              <a:t>c) İzleme ve ölçmenin ne zaman gerçekleştirmesi gerektiğini,</a:t>
            </a:r>
          </a:p>
          <a:p>
            <a:r>
              <a:rPr lang="tr-TR" dirty="0"/>
              <a:t>d) İzleme ve ölçme sonuçlarının ne zaman analizi ve değerlendirilmesi gerektiğini.</a:t>
            </a:r>
          </a:p>
          <a:p>
            <a:endParaRPr lang="tr-TR" dirty="0"/>
          </a:p>
          <a:p>
            <a:r>
              <a:rPr lang="tr-TR" dirty="0"/>
              <a:t>Kuruluş, kalite yönetim sisteminin performansını ve etkinliğini değerlendirmelidir.</a:t>
            </a:r>
          </a:p>
          <a:p>
            <a:r>
              <a:rPr lang="tr-TR" dirty="0"/>
              <a:t>Kuruluş, sonuçların kanıtı olarak, uygun </a:t>
            </a:r>
            <a:r>
              <a:rPr lang="tr-TR" dirty="0" err="1"/>
              <a:t>dokümante</a:t>
            </a:r>
            <a:r>
              <a:rPr lang="tr-TR" dirty="0"/>
              <a:t> edilmiş bilgiyi muhafaza etmelidir.</a:t>
            </a:r>
            <a:endParaRPr lang="tr-TR" b="1" dirty="0"/>
          </a:p>
        </p:txBody>
      </p:sp>
    </p:spTree>
    <p:extLst>
      <p:ext uri="{BB962C8B-B14F-4D97-AF65-F5344CB8AC3E}">
        <p14:creationId xmlns:p14="http://schemas.microsoft.com/office/powerpoint/2010/main" val="1342229430"/>
      </p:ext>
    </p:extLst>
  </p:cSld>
  <p:clrMapOvr>
    <a:masterClrMapping/>
  </p:clrMapOvr>
  <p:transition spd="slow">
    <p:random/>
  </p:transition>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2567608" y="1412776"/>
            <a:ext cx="7704856" cy="2862322"/>
          </a:xfrm>
          <a:prstGeom prst="rect">
            <a:avLst/>
          </a:prstGeom>
          <a:noFill/>
        </p:spPr>
        <p:txBody>
          <a:bodyPr wrap="square" rtlCol="0">
            <a:spAutoFit/>
          </a:bodyPr>
          <a:lstStyle/>
          <a:p>
            <a:r>
              <a:rPr lang="tr-TR" b="1" dirty="0"/>
              <a:t>9.1.2 Müşteri memnuniyeti</a:t>
            </a:r>
          </a:p>
          <a:p>
            <a:endParaRPr lang="tr-TR" b="1" dirty="0"/>
          </a:p>
          <a:p>
            <a:r>
              <a:rPr lang="tr-TR" dirty="0"/>
              <a:t>Kuruluş, müşterinin kendi ihtiyaç ve beklentilerinin ne ölçüde karşılandığını algılamasını izlemelidir. Kuruluş, bu bilginin elde edilmesi, izlenmesi ve gözden geçirilmesi için yöntemler tayin etmelidir.</a:t>
            </a:r>
          </a:p>
          <a:p>
            <a:endParaRPr lang="tr-TR" dirty="0"/>
          </a:p>
          <a:p>
            <a:r>
              <a:rPr lang="tr-TR" b="1" dirty="0"/>
              <a:t>Not – </a:t>
            </a:r>
            <a:r>
              <a:rPr lang="tr-TR" dirty="0"/>
              <a:t>Müşteri algılamasının izlenmesine örnekler; müşteri anketleri, teslim edilen ürün ve hizmet kalitesi ile ilgili müşteri geri bildirimleri, müşteri ile toplantılar, pazar payı analizleri, övgüler, garanti kapsamında gelen talepler ve satıcılardan gelen raporları içerebilir.</a:t>
            </a:r>
            <a:endParaRPr lang="tr-TR" b="1" dirty="0"/>
          </a:p>
        </p:txBody>
      </p:sp>
    </p:spTree>
    <p:extLst>
      <p:ext uri="{BB962C8B-B14F-4D97-AF65-F5344CB8AC3E}">
        <p14:creationId xmlns:p14="http://schemas.microsoft.com/office/powerpoint/2010/main" val="1833712674"/>
      </p:ext>
    </p:extLst>
  </p:cSld>
  <p:clrMapOvr>
    <a:masterClrMapping/>
  </p:clrMapOvr>
  <p:transition spd="slow">
    <p:random/>
  </p:transition>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2567608" y="908721"/>
            <a:ext cx="7704856" cy="4524315"/>
          </a:xfrm>
          <a:prstGeom prst="rect">
            <a:avLst/>
          </a:prstGeom>
          <a:noFill/>
        </p:spPr>
        <p:txBody>
          <a:bodyPr wrap="square" rtlCol="0">
            <a:spAutoFit/>
          </a:bodyPr>
          <a:lstStyle/>
          <a:p>
            <a:r>
              <a:rPr lang="tr-TR" b="1" dirty="0"/>
              <a:t>9.1.3 Analiz ve değerlendirme</a:t>
            </a:r>
          </a:p>
          <a:p>
            <a:r>
              <a:rPr lang="tr-TR" dirty="0"/>
              <a:t>Kuruluş, izleme ve ölçmeden gelen uygun veri ve bilgiyi analiz etmeli ve değerlendirmelidir.</a:t>
            </a:r>
          </a:p>
          <a:p>
            <a:endParaRPr lang="tr-TR" dirty="0"/>
          </a:p>
          <a:p>
            <a:r>
              <a:rPr lang="tr-TR" dirty="0"/>
              <a:t>Analiz sonuçları, aşağıdakilerin değerlendirmesi için kullanılmalıdır:</a:t>
            </a:r>
          </a:p>
          <a:p>
            <a:endParaRPr lang="tr-TR" b="1" dirty="0"/>
          </a:p>
          <a:p>
            <a:r>
              <a:rPr lang="tr-TR" dirty="0"/>
              <a:t>a) Ürün ve hizmetlerin uygunluğu,</a:t>
            </a:r>
          </a:p>
          <a:p>
            <a:r>
              <a:rPr lang="tr-TR" dirty="0"/>
              <a:t>b) Müşteri memnuniyet derecesi,</a:t>
            </a:r>
          </a:p>
          <a:p>
            <a:r>
              <a:rPr lang="tr-TR" dirty="0"/>
              <a:t>c) Kalite yönetim sisteminin performansı ve etkinliği,</a:t>
            </a:r>
          </a:p>
          <a:p>
            <a:r>
              <a:rPr lang="tr-TR" dirty="0"/>
              <a:t>d) Planlamanın etkin şekilde yapılıp yapılmadığı,</a:t>
            </a:r>
          </a:p>
          <a:p>
            <a:r>
              <a:rPr lang="tr-TR" dirty="0"/>
              <a:t>e) Risk ve fırsatları belirlemek için yürütülen faaliyetlerin etkinliği,</a:t>
            </a:r>
          </a:p>
          <a:p>
            <a:r>
              <a:rPr lang="tr-TR" dirty="0"/>
              <a:t>f) Dış tedarikçilerin performansı,</a:t>
            </a:r>
          </a:p>
          <a:p>
            <a:r>
              <a:rPr lang="tr-TR" dirty="0"/>
              <a:t>g) Kalite yönetim sisteminin iyileştirme ihtiyaçları.</a:t>
            </a:r>
          </a:p>
          <a:p>
            <a:endParaRPr lang="tr-TR" dirty="0"/>
          </a:p>
          <a:p>
            <a:r>
              <a:rPr lang="tr-TR" b="1" dirty="0"/>
              <a:t>Not – </a:t>
            </a:r>
            <a:r>
              <a:rPr lang="tr-TR" dirty="0"/>
              <a:t>Veriyi analiz etmek için kullanılacak yöntemler istatistiksel teknikleri içerebilir.</a:t>
            </a:r>
          </a:p>
        </p:txBody>
      </p:sp>
    </p:spTree>
    <p:extLst>
      <p:ext uri="{BB962C8B-B14F-4D97-AF65-F5344CB8AC3E}">
        <p14:creationId xmlns:p14="http://schemas.microsoft.com/office/powerpoint/2010/main" val="805642115"/>
      </p:ext>
    </p:extLst>
  </p:cSld>
  <p:clrMapOvr>
    <a:masterClrMapping/>
  </p:clrMapOvr>
  <p:transition spd="slow">
    <p:random/>
  </p:transition>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2567608" y="1412776"/>
            <a:ext cx="7704856" cy="2862322"/>
          </a:xfrm>
          <a:prstGeom prst="rect">
            <a:avLst/>
          </a:prstGeom>
          <a:noFill/>
        </p:spPr>
        <p:txBody>
          <a:bodyPr wrap="square" rtlCol="0">
            <a:spAutoFit/>
          </a:bodyPr>
          <a:lstStyle/>
          <a:p>
            <a:r>
              <a:rPr lang="tr-TR" b="1" dirty="0"/>
              <a:t>9.2 İç tetkik</a:t>
            </a:r>
          </a:p>
          <a:p>
            <a:r>
              <a:rPr lang="tr-TR" b="1" dirty="0"/>
              <a:t>9.2.1 </a:t>
            </a:r>
            <a:r>
              <a:rPr lang="tr-TR" dirty="0"/>
              <a:t>Kuruluş, kalite yönetim sisteminin aşağıdakilerle ilgili durumunu belirlemek için planlanan aralıklarda iç tetkikler yapmalıdır:</a:t>
            </a:r>
          </a:p>
          <a:p>
            <a:endParaRPr lang="tr-TR" dirty="0"/>
          </a:p>
          <a:p>
            <a:r>
              <a:rPr lang="tr-TR" dirty="0"/>
              <a:t>a) Aşağıdakilere uygunluğu:</a:t>
            </a:r>
          </a:p>
          <a:p>
            <a:endParaRPr lang="tr-TR" dirty="0"/>
          </a:p>
          <a:p>
            <a:r>
              <a:rPr lang="tr-TR" dirty="0"/>
              <a:t>1) Kuruluşun kalite yönetim sisteminin şartlarına,</a:t>
            </a:r>
          </a:p>
          <a:p>
            <a:r>
              <a:rPr lang="tr-TR" dirty="0"/>
              <a:t>2) Bu Standardın şartlarına.</a:t>
            </a:r>
          </a:p>
          <a:p>
            <a:endParaRPr lang="tr-TR" dirty="0"/>
          </a:p>
          <a:p>
            <a:r>
              <a:rPr lang="tr-TR" dirty="0"/>
              <a:t>b) Etkili bir şekilde uygulandığı ve sürekliliğinin sağlandığı.</a:t>
            </a:r>
            <a:endParaRPr lang="tr-TR" b="1" dirty="0"/>
          </a:p>
        </p:txBody>
      </p:sp>
    </p:spTree>
    <p:extLst>
      <p:ext uri="{BB962C8B-B14F-4D97-AF65-F5344CB8AC3E}">
        <p14:creationId xmlns:p14="http://schemas.microsoft.com/office/powerpoint/2010/main" val="1598772897"/>
      </p:ext>
    </p:extLst>
  </p:cSld>
  <p:clrMapOvr>
    <a:masterClrMapping/>
  </p:clrMapOvr>
  <p:transition spd="slow">
    <p:random/>
  </p:transition>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2567608" y="836713"/>
            <a:ext cx="7704856" cy="4524315"/>
          </a:xfrm>
          <a:prstGeom prst="rect">
            <a:avLst/>
          </a:prstGeom>
          <a:noFill/>
        </p:spPr>
        <p:txBody>
          <a:bodyPr wrap="square" rtlCol="0">
            <a:spAutoFit/>
          </a:bodyPr>
          <a:lstStyle/>
          <a:p>
            <a:r>
              <a:rPr lang="tr-TR" b="1" dirty="0"/>
              <a:t>9.2.2 Kuruluş:</a:t>
            </a:r>
          </a:p>
          <a:p>
            <a:endParaRPr lang="tr-TR" b="1" dirty="0"/>
          </a:p>
          <a:p>
            <a:r>
              <a:rPr lang="tr-TR" dirty="0"/>
              <a:t>a) Sıklık, yöntemler, sorumluluklar, planlama şartları ve raporlama dahil, söz konusu proseslerin önemi, kuruluşu etkileyen değişiklikler ve önceki tetkik sonuçları değerlendirilerek, bir tetkik programı/programları planlamalı, oluşturmalı ve sürekliliğini sağlamalı,</a:t>
            </a:r>
          </a:p>
          <a:p>
            <a:r>
              <a:rPr lang="tr-TR" dirty="0"/>
              <a:t>b) Her bir tetkik için tetkik kriteri ve kapsamı belirlenmeli,</a:t>
            </a:r>
          </a:p>
          <a:p>
            <a:r>
              <a:rPr lang="tr-TR" dirty="0"/>
              <a:t>c) Tetkik prosesinin objektifliği ve tarafsızlığını güvence altına almak için tetkikçiler seçilmeli ve tetkikleri yapmalı,</a:t>
            </a:r>
          </a:p>
          <a:p>
            <a:r>
              <a:rPr lang="tr-TR" dirty="0"/>
              <a:t>d) Tetkik sonuçlarının ilgili yönetime rapor edilmesinin güvence altına almalı,</a:t>
            </a:r>
          </a:p>
          <a:p>
            <a:r>
              <a:rPr lang="tr-TR" dirty="0"/>
              <a:t>e) Herhangi bir gecikmeye mahal vermeden uygun düzeltme ve düzeltici faaliyet gerçekleştirmeli,</a:t>
            </a:r>
          </a:p>
          <a:p>
            <a:r>
              <a:rPr lang="tr-TR" dirty="0"/>
              <a:t>f) Tetkik programının uygulanmasının ve tetkik sonuçlarının kanıtı olarak </a:t>
            </a:r>
            <a:r>
              <a:rPr lang="tr-TR" dirty="0" err="1"/>
              <a:t>dokümante</a:t>
            </a:r>
            <a:r>
              <a:rPr lang="tr-TR" dirty="0"/>
              <a:t> edilmiş bilgiyi muhafaza edilmelidir.</a:t>
            </a:r>
          </a:p>
          <a:p>
            <a:endParaRPr lang="tr-TR" dirty="0"/>
          </a:p>
          <a:p>
            <a:r>
              <a:rPr lang="tr-TR" b="1" dirty="0"/>
              <a:t>Not – </a:t>
            </a:r>
            <a:r>
              <a:rPr lang="tr-TR" dirty="0"/>
              <a:t>Kılavuzluk için ISO 19011’e bakılmalıdır.</a:t>
            </a:r>
          </a:p>
        </p:txBody>
      </p:sp>
    </p:spTree>
    <p:extLst>
      <p:ext uri="{BB962C8B-B14F-4D97-AF65-F5344CB8AC3E}">
        <p14:creationId xmlns:p14="http://schemas.microsoft.com/office/powerpoint/2010/main" val="38752590"/>
      </p:ext>
    </p:extLst>
  </p:cSld>
  <p:clrMapOvr>
    <a:masterClrMapping/>
  </p:clrMapOvr>
  <p:transition spd="slow">
    <p:random/>
  </p:transition>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2567608" y="1412776"/>
            <a:ext cx="7704856" cy="1754326"/>
          </a:xfrm>
          <a:prstGeom prst="rect">
            <a:avLst/>
          </a:prstGeom>
          <a:noFill/>
        </p:spPr>
        <p:txBody>
          <a:bodyPr wrap="square" rtlCol="0">
            <a:spAutoFit/>
          </a:bodyPr>
          <a:lstStyle/>
          <a:p>
            <a:r>
              <a:rPr lang="tr-TR" b="1" dirty="0"/>
              <a:t>9.3 Yönetimin gözden geçirmesi</a:t>
            </a:r>
          </a:p>
          <a:p>
            <a:r>
              <a:rPr lang="tr-TR" b="1" dirty="0"/>
              <a:t>9.3.1 Genel</a:t>
            </a:r>
          </a:p>
          <a:p>
            <a:r>
              <a:rPr lang="tr-TR" dirty="0"/>
              <a:t>Üst yönetim, kuruluşun kalite yönetim sisteminin amacına uygunluğunu, yeterliliğini ve etkinliğini sürdürmesini ve kuruluşun stratejik yönü ile uyumluluğunu güvence altına almak için planlı aralıklarla kalite yönetim sistemini</a:t>
            </a:r>
          </a:p>
          <a:p>
            <a:r>
              <a:rPr lang="tr-TR" dirty="0"/>
              <a:t>gözden geçirmelidir.</a:t>
            </a:r>
            <a:endParaRPr lang="tr-TR" b="1" dirty="0"/>
          </a:p>
        </p:txBody>
      </p:sp>
    </p:spTree>
    <p:extLst>
      <p:ext uri="{BB962C8B-B14F-4D97-AF65-F5344CB8AC3E}">
        <p14:creationId xmlns:p14="http://schemas.microsoft.com/office/powerpoint/2010/main" val="3477457912"/>
      </p:ext>
    </p:extLst>
  </p:cSld>
  <p:clrMapOvr>
    <a:masterClrMapping/>
  </p:clrMapOvr>
  <p:transition spd="slow">
    <p:rand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bwMode="auto">
          <a:xfrm>
            <a:off x="1919536" y="1601749"/>
            <a:ext cx="8229600" cy="5054600"/>
          </a:xfrm>
          <a:prstGeom prst="rect">
            <a:avLst/>
          </a:prstGeom>
          <a:noFill/>
          <a:ln>
            <a:miter lim="800000"/>
            <a:headEnd/>
            <a:tailEnd/>
          </a:ln>
        </p:spPr>
        <p:txBody>
          <a:bodyPr/>
          <a:lstStyle/>
          <a:p>
            <a:pPr marL="342900" indent="-342900">
              <a:lnSpc>
                <a:spcPct val="120000"/>
              </a:lnSpc>
              <a:spcBef>
                <a:spcPts val="800"/>
              </a:spcBef>
              <a:buClr>
                <a:srgbClr val="000000"/>
              </a:buClr>
              <a:buSzPct val="100000"/>
              <a:defRPr/>
            </a:pPr>
            <a:r>
              <a:rPr lang="tr-TR" sz="3200" b="1" dirty="0">
                <a:solidFill>
                  <a:srgbClr val="000000"/>
                </a:solidFill>
                <a:effectLst>
                  <a:outerShdw blurRad="38100" dist="38100" dir="2700000" algn="tl">
                    <a:srgbClr val="C0C0C0"/>
                  </a:outerShdw>
                </a:effectLst>
                <a:latin typeface="Calibri" pitchFamily="34" charset="0"/>
              </a:rPr>
              <a:t>1992	</a:t>
            </a:r>
            <a:r>
              <a:rPr lang="tr-TR" sz="3200" b="1" dirty="0">
                <a:solidFill>
                  <a:srgbClr val="000000"/>
                </a:solidFill>
                <a:latin typeface="Calibri" pitchFamily="34" charset="0"/>
              </a:rPr>
              <a:t> 	ISO 9000 53 ülkede ulusal standart    </a:t>
            </a:r>
          </a:p>
          <a:p>
            <a:pPr marL="342900" indent="-342900">
              <a:lnSpc>
                <a:spcPct val="120000"/>
              </a:lnSpc>
              <a:spcBef>
                <a:spcPts val="800"/>
              </a:spcBef>
              <a:buClr>
                <a:srgbClr val="000000"/>
              </a:buClr>
              <a:buSzPct val="100000"/>
              <a:defRPr/>
            </a:pPr>
            <a:r>
              <a:rPr lang="tr-TR" sz="3200" b="1" dirty="0">
                <a:solidFill>
                  <a:srgbClr val="000000"/>
                </a:solidFill>
                <a:latin typeface="Calibri" pitchFamily="34" charset="0"/>
              </a:rPr>
              <a:t>			olarak kabul edildi.</a:t>
            </a:r>
          </a:p>
          <a:p>
            <a:pPr marL="342900" indent="-342900">
              <a:lnSpc>
                <a:spcPct val="120000"/>
              </a:lnSpc>
              <a:spcBef>
                <a:spcPts val="800"/>
              </a:spcBef>
              <a:buClr>
                <a:srgbClr val="000000"/>
              </a:buClr>
              <a:buSzPct val="100000"/>
              <a:defRPr/>
            </a:pPr>
            <a:r>
              <a:rPr lang="tr-TR" sz="3200" b="1" dirty="0">
                <a:solidFill>
                  <a:srgbClr val="000000"/>
                </a:solidFill>
                <a:effectLst>
                  <a:outerShdw blurRad="38100" dist="38100" dir="2700000" algn="tl">
                    <a:srgbClr val="C0C0C0"/>
                  </a:outerShdw>
                </a:effectLst>
                <a:latin typeface="Calibri" pitchFamily="34" charset="0"/>
              </a:rPr>
              <a:t>1994</a:t>
            </a:r>
            <a:r>
              <a:rPr lang="tr-TR" sz="3200" b="1" dirty="0">
                <a:solidFill>
                  <a:srgbClr val="000000"/>
                </a:solidFill>
                <a:latin typeface="Calibri" pitchFamily="34" charset="0"/>
              </a:rPr>
              <a:t> 	Standart Serisinin İlk Revizyonu,</a:t>
            </a:r>
          </a:p>
          <a:p>
            <a:pPr marL="342900" indent="-342900">
              <a:lnSpc>
                <a:spcPct val="120000"/>
              </a:lnSpc>
              <a:spcBef>
                <a:spcPts val="800"/>
              </a:spcBef>
              <a:buClr>
                <a:srgbClr val="000000"/>
              </a:buClr>
              <a:buSzPct val="100000"/>
              <a:defRPr/>
            </a:pPr>
            <a:r>
              <a:rPr lang="tr-TR" sz="3200" b="1" dirty="0">
                <a:solidFill>
                  <a:srgbClr val="000000"/>
                </a:solidFill>
                <a:latin typeface="Calibri" pitchFamily="34" charset="0"/>
              </a:rPr>
              <a:t>    		76 ülkede ulusal standart olarak </a:t>
            </a:r>
          </a:p>
          <a:p>
            <a:pPr marL="342900" indent="-342900">
              <a:lnSpc>
                <a:spcPct val="120000"/>
              </a:lnSpc>
              <a:spcBef>
                <a:spcPts val="800"/>
              </a:spcBef>
              <a:buClr>
                <a:srgbClr val="000000"/>
              </a:buClr>
              <a:buSzPct val="100000"/>
              <a:defRPr/>
            </a:pPr>
            <a:r>
              <a:rPr lang="tr-TR" sz="3200" b="1" dirty="0">
                <a:solidFill>
                  <a:srgbClr val="000000"/>
                </a:solidFill>
                <a:latin typeface="Calibri" pitchFamily="34" charset="0"/>
              </a:rPr>
              <a:t>                    kabul edildi.</a:t>
            </a:r>
          </a:p>
          <a:p>
            <a:pPr marL="342900" indent="-342900">
              <a:lnSpc>
                <a:spcPct val="120000"/>
              </a:lnSpc>
              <a:spcBef>
                <a:spcPts val="800"/>
              </a:spcBef>
              <a:buClr>
                <a:srgbClr val="000000"/>
              </a:buClr>
              <a:buSzPct val="100000"/>
              <a:defRPr/>
            </a:pPr>
            <a:r>
              <a:rPr lang="tr-TR" sz="3200" b="1" i="1" dirty="0">
                <a:solidFill>
                  <a:srgbClr val="000000"/>
                </a:solidFill>
                <a:effectLst>
                  <a:outerShdw blurRad="38100" dist="38100" dir="2700000" algn="tl">
                    <a:srgbClr val="C0C0C0"/>
                  </a:outerShdw>
                </a:effectLst>
                <a:latin typeface="Calibri" pitchFamily="34" charset="0"/>
              </a:rPr>
              <a:t>2000</a:t>
            </a:r>
            <a:r>
              <a:rPr lang="tr-TR" sz="3200" b="1" dirty="0">
                <a:solidFill>
                  <a:srgbClr val="000000"/>
                </a:solidFill>
                <a:latin typeface="Calibri" pitchFamily="34" charset="0"/>
              </a:rPr>
              <a:t>		</a:t>
            </a:r>
            <a:r>
              <a:rPr lang="tr-TR" sz="3200" b="1" i="1" dirty="0">
                <a:solidFill>
                  <a:srgbClr val="000000"/>
                </a:solidFill>
                <a:latin typeface="Calibri" pitchFamily="34" charset="0"/>
              </a:rPr>
              <a:t>‘Vizyon 2000’ Felsefe Değişikliği</a:t>
            </a:r>
          </a:p>
          <a:p>
            <a:pPr marL="342900" indent="-342900">
              <a:lnSpc>
                <a:spcPct val="120000"/>
              </a:lnSpc>
              <a:spcBef>
                <a:spcPts val="800"/>
              </a:spcBef>
              <a:buClr>
                <a:srgbClr val="000000"/>
              </a:buClr>
              <a:buSzPct val="100000"/>
              <a:defRPr/>
            </a:pPr>
            <a:r>
              <a:rPr lang="tr-TR" sz="3200" b="1" i="1" dirty="0">
                <a:solidFill>
                  <a:srgbClr val="000000"/>
                </a:solidFill>
                <a:effectLst>
                  <a:outerShdw blurRad="38100" dist="38100" dir="2700000" algn="tl">
                    <a:srgbClr val="C0C0C0"/>
                  </a:outerShdw>
                </a:effectLst>
                <a:latin typeface="Calibri" pitchFamily="34" charset="0"/>
              </a:rPr>
              <a:t>2015		Kalite Yönetim Sistemi Ana Çerçevesi</a:t>
            </a:r>
            <a:endParaRPr lang="tr-TR" sz="3200" dirty="0">
              <a:solidFill>
                <a:srgbClr val="000000"/>
              </a:solidFill>
              <a:latin typeface="Calibri" pitchFamily="34" charset="0"/>
            </a:endParaRPr>
          </a:p>
        </p:txBody>
      </p:sp>
      <p:sp>
        <p:nvSpPr>
          <p:cNvPr id="51203" name="3 Slayt Numarası Yer Tutucusu"/>
          <p:cNvSpPr>
            <a:spLocks noGrp="1"/>
          </p:cNvSpPr>
          <p:nvPr>
            <p:ph type="sldNum" sz="quarter" idx="12"/>
          </p:nvPr>
        </p:nvSpPr>
        <p:spPr bwMode="auto">
          <a:noFill/>
          <a:ln>
            <a:miter lim="800000"/>
            <a:headEnd/>
            <a:tailEnd/>
          </a:ln>
        </p:spPr>
        <p:txBody>
          <a:bodyPr vert="horz" wrap="square" lIns="91440" tIns="45720" rIns="91440" bIns="45720" numCol="1" rtlCol="0" anchor="t" anchorCtr="0" compatLnSpc="1">
            <a:prstTxWarp prst="textNoShape">
              <a:avLst/>
            </a:prstTxWarp>
          </a:bodyPr>
          <a:lstStyle/>
          <a:p>
            <a:fld id="{EE2A9D0D-AFBD-4345-9D49-8CA45989E760}" type="slidenum">
              <a:rPr lang="tr-TR" smtClean="0"/>
              <a:pPr/>
              <a:t>17</a:t>
            </a:fld>
            <a:endParaRPr lang="tr-TR" smtClean="0"/>
          </a:p>
        </p:txBody>
      </p:sp>
    </p:spTree>
    <p:extLst>
      <p:ext uri="{BB962C8B-B14F-4D97-AF65-F5344CB8AC3E}">
        <p14:creationId xmlns:p14="http://schemas.microsoft.com/office/powerpoint/2010/main" val="22990264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2567608" y="1412776"/>
            <a:ext cx="7704856" cy="2862322"/>
          </a:xfrm>
          <a:prstGeom prst="rect">
            <a:avLst/>
          </a:prstGeom>
          <a:noFill/>
        </p:spPr>
        <p:txBody>
          <a:bodyPr wrap="square" rtlCol="0">
            <a:spAutoFit/>
          </a:bodyPr>
          <a:lstStyle/>
          <a:p>
            <a:r>
              <a:rPr lang="tr-TR" b="1" dirty="0"/>
              <a:t>9.3.2 Yönetimin gözden geçirmesi girdileri</a:t>
            </a:r>
          </a:p>
          <a:p>
            <a:endParaRPr lang="tr-TR" b="1" dirty="0"/>
          </a:p>
          <a:p>
            <a:r>
              <a:rPr lang="tr-TR" dirty="0"/>
              <a:t>Yönetimin gözden geçirmesi aşağıdakileri dikkate alınarak planlanmalı ve gerçekleştirilmelidir:</a:t>
            </a:r>
          </a:p>
          <a:p>
            <a:r>
              <a:rPr lang="tr-TR" dirty="0"/>
              <a:t>a) Önceki yönetimin gözden geçirme toplantılarında karar alınan faaliyetlerinin durumu,</a:t>
            </a:r>
          </a:p>
          <a:p>
            <a:r>
              <a:rPr lang="tr-TR" dirty="0"/>
              <a:t>b) Kalite yönetim sistemi ile ilgili iç ve dış hususlardaki değişiklikler,</a:t>
            </a:r>
          </a:p>
          <a:p>
            <a:r>
              <a:rPr lang="tr-TR" dirty="0"/>
              <a:t>c) </a:t>
            </a:r>
            <a:r>
              <a:rPr lang="tr-TR" dirty="0" err="1"/>
              <a:t>Aşağıdakilerdeki</a:t>
            </a:r>
            <a:r>
              <a:rPr lang="tr-TR" dirty="0"/>
              <a:t> eğilimler dahil, kalite yönetim sisteminin performansı ve etkinliği ile ilgili bilgi:</a:t>
            </a:r>
          </a:p>
          <a:p>
            <a:endParaRPr lang="tr-TR" dirty="0"/>
          </a:p>
        </p:txBody>
      </p:sp>
    </p:spTree>
    <p:extLst>
      <p:ext uri="{BB962C8B-B14F-4D97-AF65-F5344CB8AC3E}">
        <p14:creationId xmlns:p14="http://schemas.microsoft.com/office/powerpoint/2010/main" val="3326523142"/>
      </p:ext>
    </p:extLst>
  </p:cSld>
  <p:clrMapOvr>
    <a:masterClrMapping/>
  </p:clrMapOvr>
  <p:transition spd="slow">
    <p:random/>
  </p:transition>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2567608" y="1412777"/>
            <a:ext cx="7704856" cy="3693319"/>
          </a:xfrm>
          <a:prstGeom prst="rect">
            <a:avLst/>
          </a:prstGeom>
          <a:noFill/>
        </p:spPr>
        <p:txBody>
          <a:bodyPr wrap="square" rtlCol="0">
            <a:spAutoFit/>
          </a:bodyPr>
          <a:lstStyle/>
          <a:p>
            <a:r>
              <a:rPr lang="tr-TR" b="1" dirty="0"/>
              <a:t>9.3.2 Yönetimin gözden geçirmesi girdileri</a:t>
            </a:r>
          </a:p>
          <a:p>
            <a:endParaRPr lang="tr-TR" dirty="0"/>
          </a:p>
          <a:p>
            <a:r>
              <a:rPr lang="tr-TR" dirty="0"/>
              <a:t>1) Müşteri memnuniyeti ve ilgili taraflardan gelen geri bildirimler,</a:t>
            </a:r>
          </a:p>
          <a:p>
            <a:r>
              <a:rPr lang="tr-TR" dirty="0"/>
              <a:t>2) Kalite amaçlarına erişme derecesi,</a:t>
            </a:r>
          </a:p>
          <a:p>
            <a:r>
              <a:rPr lang="tr-TR" dirty="0"/>
              <a:t>3) Proses performansı ile ürün ve hizmetlerin uygunluğu,</a:t>
            </a:r>
          </a:p>
          <a:p>
            <a:r>
              <a:rPr lang="tr-TR" dirty="0"/>
              <a:t>4) Uygunsuzluklar ve düzeltici faaliyetler,</a:t>
            </a:r>
          </a:p>
          <a:p>
            <a:r>
              <a:rPr lang="es-ES" dirty="0"/>
              <a:t>5) İzleme ve ölçme sonuçları,</a:t>
            </a:r>
          </a:p>
          <a:p>
            <a:r>
              <a:rPr lang="tr-TR" dirty="0"/>
              <a:t>6) Tetkik sonuçları,</a:t>
            </a:r>
          </a:p>
          <a:p>
            <a:r>
              <a:rPr lang="tr-TR" dirty="0"/>
              <a:t>7) Dış tedarikçilerin performansı.</a:t>
            </a:r>
          </a:p>
          <a:p>
            <a:r>
              <a:rPr lang="tr-TR" dirty="0"/>
              <a:t>d) Kaynakların varlığı,</a:t>
            </a:r>
          </a:p>
          <a:p>
            <a:r>
              <a:rPr lang="tr-TR" dirty="0"/>
              <a:t>e) Risk ve fırsatları belirleme faaliyetleri (bk. Madde 6.1) için gerçekleştirilen faaliyetlerin etkinliği,</a:t>
            </a:r>
          </a:p>
          <a:p>
            <a:r>
              <a:rPr lang="tr-TR" dirty="0"/>
              <a:t>f) İyileştirme için fırsatlar.</a:t>
            </a:r>
            <a:endParaRPr lang="tr-TR" b="1" dirty="0"/>
          </a:p>
        </p:txBody>
      </p:sp>
    </p:spTree>
    <p:extLst>
      <p:ext uri="{BB962C8B-B14F-4D97-AF65-F5344CB8AC3E}">
        <p14:creationId xmlns:p14="http://schemas.microsoft.com/office/powerpoint/2010/main" val="1930335775"/>
      </p:ext>
    </p:extLst>
  </p:cSld>
  <p:clrMapOvr>
    <a:masterClrMapping/>
  </p:clrMapOvr>
  <p:transition spd="slow">
    <p:random/>
  </p:transition>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2567608" y="1412777"/>
            <a:ext cx="7704856" cy="3139321"/>
          </a:xfrm>
          <a:prstGeom prst="rect">
            <a:avLst/>
          </a:prstGeom>
          <a:noFill/>
        </p:spPr>
        <p:txBody>
          <a:bodyPr wrap="square" rtlCol="0">
            <a:spAutoFit/>
          </a:bodyPr>
          <a:lstStyle/>
          <a:p>
            <a:r>
              <a:rPr lang="tr-TR" b="1" dirty="0"/>
              <a:t>9.3.3 Yönetimin gözden geçirmesi çıktıları</a:t>
            </a:r>
          </a:p>
          <a:p>
            <a:endParaRPr lang="tr-TR" b="1" dirty="0"/>
          </a:p>
          <a:p>
            <a:r>
              <a:rPr lang="tr-TR" dirty="0"/>
              <a:t>Yönetimin gözden geçirmesi çıktıları, aşağıdaki konularla ilgili karar ve faaliyetleri kapsamalıdır:</a:t>
            </a:r>
          </a:p>
          <a:p>
            <a:endParaRPr lang="tr-TR" dirty="0"/>
          </a:p>
          <a:p>
            <a:r>
              <a:rPr lang="tr-TR" dirty="0"/>
              <a:t>a) İyileştirme için fırsatlar,</a:t>
            </a:r>
          </a:p>
          <a:p>
            <a:r>
              <a:rPr lang="tr-TR" dirty="0"/>
              <a:t>b) Kalite yönetim sistemi ile ilgili değişiklik ihtiyacı,</a:t>
            </a:r>
          </a:p>
          <a:p>
            <a:r>
              <a:rPr lang="tr-TR" dirty="0"/>
              <a:t>c) İhtiyaç duyulan kaynaklar.</a:t>
            </a:r>
          </a:p>
          <a:p>
            <a:endParaRPr lang="tr-TR" dirty="0"/>
          </a:p>
          <a:p>
            <a:r>
              <a:rPr lang="tr-TR" dirty="0"/>
              <a:t>Kuruluş, yönetimin gözden geçirmesi sonuçlarının kanıtı olarak </a:t>
            </a:r>
            <a:r>
              <a:rPr lang="tr-TR" dirty="0" err="1"/>
              <a:t>dokümante</a:t>
            </a:r>
            <a:r>
              <a:rPr lang="tr-TR" dirty="0"/>
              <a:t> edilmiş bilgiyi muhafaza etmelidir.</a:t>
            </a:r>
            <a:endParaRPr lang="tr-TR" b="1" dirty="0"/>
          </a:p>
        </p:txBody>
      </p:sp>
    </p:spTree>
    <p:extLst>
      <p:ext uri="{BB962C8B-B14F-4D97-AF65-F5344CB8AC3E}">
        <p14:creationId xmlns:p14="http://schemas.microsoft.com/office/powerpoint/2010/main" val="3367524005"/>
      </p:ext>
    </p:extLst>
  </p:cSld>
  <p:clrMapOvr>
    <a:masterClrMapping/>
  </p:clrMapOvr>
  <p:transition spd="slow">
    <p:random/>
  </p:transition>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2567608" y="980729"/>
            <a:ext cx="7704856" cy="4247317"/>
          </a:xfrm>
          <a:prstGeom prst="rect">
            <a:avLst/>
          </a:prstGeom>
          <a:noFill/>
        </p:spPr>
        <p:txBody>
          <a:bodyPr wrap="square" rtlCol="0">
            <a:spAutoFit/>
          </a:bodyPr>
          <a:lstStyle/>
          <a:p>
            <a:r>
              <a:rPr lang="tr-TR" b="1" dirty="0"/>
              <a:t>10 İyileştirme</a:t>
            </a:r>
          </a:p>
          <a:p>
            <a:r>
              <a:rPr lang="tr-TR" b="1" dirty="0"/>
              <a:t>10.1 Genel</a:t>
            </a:r>
          </a:p>
          <a:p>
            <a:r>
              <a:rPr lang="tr-TR" dirty="0"/>
              <a:t>Kuruluş iyileştirme için fırsatları tayin etmeli ve seçmeli, müşteri şartlarını karşılamak ve müşteri memnuniyetini arttırmak için gerekli faaliyetleri uygulamalıdır.</a:t>
            </a:r>
          </a:p>
          <a:p>
            <a:endParaRPr lang="tr-TR" dirty="0"/>
          </a:p>
          <a:p>
            <a:r>
              <a:rPr lang="tr-TR" dirty="0"/>
              <a:t>Bunlar aşağıdakileri içermelidir:</a:t>
            </a:r>
          </a:p>
          <a:p>
            <a:endParaRPr lang="tr-TR" dirty="0"/>
          </a:p>
          <a:p>
            <a:r>
              <a:rPr lang="tr-TR" dirty="0"/>
              <a:t>a) Şartları karşılamak ve bununla birlikte gelecekteki ihtiyaç ve beklentileri de belirleyerek ürün ve hizmetleri iyileştirmek,</a:t>
            </a:r>
          </a:p>
          <a:p>
            <a:r>
              <a:rPr lang="tr-TR" dirty="0"/>
              <a:t>b) İstenmeyen etkileri düzeltmek, önlemek veya azaltmak,</a:t>
            </a:r>
          </a:p>
          <a:p>
            <a:r>
              <a:rPr lang="tr-TR" dirty="0"/>
              <a:t>c) Kalite yönetim sisteminin performans ve etkinliğini arttırmak.</a:t>
            </a:r>
          </a:p>
          <a:p>
            <a:endParaRPr lang="tr-TR" dirty="0"/>
          </a:p>
          <a:p>
            <a:r>
              <a:rPr lang="tr-TR" b="1" dirty="0"/>
              <a:t>Not – </a:t>
            </a:r>
            <a:r>
              <a:rPr lang="tr-TR" dirty="0"/>
              <a:t>İyileştirmeye örnekler; düzeltme, düzeltici faaliyet, sürekli iyileştirme, önemli değişiklik, </a:t>
            </a:r>
            <a:r>
              <a:rPr lang="tr-TR" dirty="0" err="1"/>
              <a:t>inovasyon</a:t>
            </a:r>
            <a:r>
              <a:rPr lang="tr-TR" dirty="0"/>
              <a:t> ve organizasyon değişikliğini içerebilir.</a:t>
            </a:r>
            <a:endParaRPr lang="tr-TR" b="1" dirty="0"/>
          </a:p>
        </p:txBody>
      </p:sp>
    </p:spTree>
    <p:extLst>
      <p:ext uri="{BB962C8B-B14F-4D97-AF65-F5344CB8AC3E}">
        <p14:creationId xmlns:p14="http://schemas.microsoft.com/office/powerpoint/2010/main" val="3614737305"/>
      </p:ext>
    </p:extLst>
  </p:cSld>
  <p:clrMapOvr>
    <a:masterClrMapping/>
  </p:clrMapOvr>
  <p:transition spd="slow">
    <p:random/>
  </p:transition>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2567608" y="1412776"/>
            <a:ext cx="7704856" cy="3416320"/>
          </a:xfrm>
          <a:prstGeom prst="rect">
            <a:avLst/>
          </a:prstGeom>
          <a:noFill/>
        </p:spPr>
        <p:txBody>
          <a:bodyPr wrap="square" rtlCol="0">
            <a:spAutoFit/>
          </a:bodyPr>
          <a:lstStyle/>
          <a:p>
            <a:r>
              <a:rPr lang="tr-TR" b="1" dirty="0"/>
              <a:t>10.2 Uygunsuzluk ve düzeltici faaliyet</a:t>
            </a:r>
          </a:p>
          <a:p>
            <a:r>
              <a:rPr lang="tr-TR" b="1" dirty="0"/>
              <a:t>10.2.1 Bir uygunsuzluk oluştuğunda, şikayetlerden kaynaklananlar dahil, kuruluş:</a:t>
            </a:r>
          </a:p>
          <a:p>
            <a:r>
              <a:rPr lang="tr-TR" dirty="0"/>
              <a:t>a) Uygunsuzluğa tepki vermeli ve uygulanabildiği şekilde:</a:t>
            </a:r>
          </a:p>
          <a:p>
            <a:r>
              <a:rPr lang="tr-TR" dirty="0"/>
              <a:t>1) Uygunsuzluğu kontrol etmek ve düzelmek için faaliyet yapmalı,</a:t>
            </a:r>
          </a:p>
          <a:p>
            <a:r>
              <a:rPr lang="tr-TR" dirty="0"/>
              <a:t>2) Sonuçları değerlendirmeli.</a:t>
            </a:r>
          </a:p>
          <a:p>
            <a:r>
              <a:rPr lang="tr-TR" dirty="0"/>
              <a:t>b) Uygunsuzluğun; tekrar veya başka bir yerde oluşmaması için nedenlerini ortadan kaldırmak amacıyla faaliyet ihtiyacının aşağıdakileri dikkate alarak değerlendirmeli:</a:t>
            </a:r>
          </a:p>
          <a:p>
            <a:r>
              <a:rPr lang="tr-TR" dirty="0"/>
              <a:t>1) Uygunsuzluğun gözden geçirilmesi ve analizi,</a:t>
            </a:r>
          </a:p>
          <a:p>
            <a:r>
              <a:rPr lang="tr-TR" dirty="0"/>
              <a:t>2) Uygunsuzluğun sebeplerinin tayini,</a:t>
            </a:r>
          </a:p>
          <a:p>
            <a:r>
              <a:rPr lang="tr-TR" dirty="0"/>
              <a:t>3) Benzer uygunsuzlukların varlığı veya potansiyel olarak oluşabileceğinin tayini.</a:t>
            </a:r>
          </a:p>
        </p:txBody>
      </p:sp>
    </p:spTree>
    <p:extLst>
      <p:ext uri="{BB962C8B-B14F-4D97-AF65-F5344CB8AC3E}">
        <p14:creationId xmlns:p14="http://schemas.microsoft.com/office/powerpoint/2010/main" val="234483827"/>
      </p:ext>
    </p:extLst>
  </p:cSld>
  <p:clrMapOvr>
    <a:masterClrMapping/>
  </p:clrMapOvr>
  <p:transition spd="slow">
    <p:random/>
  </p:transition>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2567608" y="1412776"/>
            <a:ext cx="7704856" cy="2308324"/>
          </a:xfrm>
          <a:prstGeom prst="rect">
            <a:avLst/>
          </a:prstGeom>
          <a:noFill/>
        </p:spPr>
        <p:txBody>
          <a:bodyPr wrap="square" rtlCol="0">
            <a:spAutoFit/>
          </a:bodyPr>
          <a:lstStyle/>
          <a:p>
            <a:r>
              <a:rPr lang="tr-TR" b="1" dirty="0"/>
              <a:t>10.2.1 Bir uygunsuzluk oluştuğunda, şikayetlerden kaynaklananlar dahil, kuruluş:</a:t>
            </a:r>
          </a:p>
          <a:p>
            <a:endParaRPr lang="tr-TR" dirty="0"/>
          </a:p>
          <a:p>
            <a:r>
              <a:rPr lang="tr-TR" dirty="0"/>
              <a:t>c) İhtiyaç duyulan herhangi bir faaliyeti gerçekleştirmeli,</a:t>
            </a:r>
          </a:p>
          <a:p>
            <a:r>
              <a:rPr lang="tr-TR" dirty="0"/>
              <a:t>d) Gerçekleştirilen düzeltici faaliyetlerin etkinliğini gözden geçirmeli,</a:t>
            </a:r>
            <a:endParaRPr lang="tr-TR" b="1" dirty="0"/>
          </a:p>
          <a:p>
            <a:r>
              <a:rPr lang="tr-TR" dirty="0"/>
              <a:t>e) Gerektiğinde, planlama esnasında tayin edilen risk ve fırsatları güncellemeli,</a:t>
            </a:r>
          </a:p>
          <a:p>
            <a:r>
              <a:rPr lang="tr-TR" dirty="0"/>
              <a:t>f) Gerektiğinde, kalite yönetim sisteminde değişiklik </a:t>
            </a:r>
            <a:r>
              <a:rPr lang="tr-TR" dirty="0" err="1"/>
              <a:t>yapılmalıdir</a:t>
            </a:r>
            <a:r>
              <a:rPr lang="tr-TR" dirty="0"/>
              <a:t>.</a:t>
            </a:r>
          </a:p>
          <a:p>
            <a:r>
              <a:rPr lang="tr-TR" dirty="0"/>
              <a:t>Düzeltici faaliyet, karşılaşılan uygunsuzluğun etkisine uygun olmalıdır.</a:t>
            </a:r>
            <a:endParaRPr lang="tr-TR" b="1" dirty="0"/>
          </a:p>
        </p:txBody>
      </p:sp>
    </p:spTree>
    <p:extLst>
      <p:ext uri="{BB962C8B-B14F-4D97-AF65-F5344CB8AC3E}">
        <p14:creationId xmlns:p14="http://schemas.microsoft.com/office/powerpoint/2010/main" val="2139838180"/>
      </p:ext>
    </p:extLst>
  </p:cSld>
  <p:clrMapOvr>
    <a:masterClrMapping/>
  </p:clrMapOvr>
  <p:transition spd="slow">
    <p:random/>
  </p:transition>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2567608" y="1412777"/>
            <a:ext cx="7704856" cy="3693319"/>
          </a:xfrm>
          <a:prstGeom prst="rect">
            <a:avLst/>
          </a:prstGeom>
          <a:noFill/>
        </p:spPr>
        <p:txBody>
          <a:bodyPr wrap="square" rtlCol="0">
            <a:spAutoFit/>
          </a:bodyPr>
          <a:lstStyle/>
          <a:p>
            <a:r>
              <a:rPr lang="tr-TR" b="1" dirty="0"/>
              <a:t>10.2.2 Kuruluş, aşağıdakilerin kanıtı olarak </a:t>
            </a:r>
            <a:r>
              <a:rPr lang="tr-TR" b="1" dirty="0" err="1"/>
              <a:t>dokümante</a:t>
            </a:r>
            <a:r>
              <a:rPr lang="tr-TR" b="1" dirty="0"/>
              <a:t> edilmiş bilgiyi muhafaza etmelidir:</a:t>
            </a:r>
          </a:p>
          <a:p>
            <a:r>
              <a:rPr lang="tr-TR" dirty="0"/>
              <a:t>a) Uygunsuzlukların yapısı ve peşinden yapılan faaliyet,</a:t>
            </a:r>
          </a:p>
          <a:p>
            <a:r>
              <a:rPr lang="tr-TR" dirty="0"/>
              <a:t>b) Düzeltici faaliyetlerin sonucu.</a:t>
            </a:r>
          </a:p>
          <a:p>
            <a:endParaRPr lang="tr-TR" dirty="0"/>
          </a:p>
          <a:p>
            <a:r>
              <a:rPr lang="tr-TR" b="1" dirty="0"/>
              <a:t>10.3 Sürekli iyileştirme</a:t>
            </a:r>
          </a:p>
          <a:p>
            <a:endParaRPr lang="tr-TR" b="1" dirty="0"/>
          </a:p>
          <a:p>
            <a:r>
              <a:rPr lang="tr-TR" dirty="0"/>
              <a:t>Kuruluş, kalite yönetim sisteminin uygunluğunu, yeterliliğini ve etkinliğini sürekli iyileştirmelidir.</a:t>
            </a:r>
          </a:p>
          <a:p>
            <a:endParaRPr lang="tr-TR" dirty="0"/>
          </a:p>
          <a:p>
            <a:r>
              <a:rPr lang="tr-TR" dirty="0"/>
              <a:t>Kuruluş; analiz ve değerlendirmenin sonuçlarını, yönetimin gözden geçirmesi çıktılarını, sürekli iyileşmenin parçası olarak ihtiyaç ve fırsatların belirlenmesinin tayini için değerlendirmelidir.</a:t>
            </a:r>
            <a:endParaRPr lang="tr-TR" b="1" dirty="0"/>
          </a:p>
        </p:txBody>
      </p:sp>
    </p:spTree>
    <p:extLst>
      <p:ext uri="{BB962C8B-B14F-4D97-AF65-F5344CB8AC3E}">
        <p14:creationId xmlns:p14="http://schemas.microsoft.com/office/powerpoint/2010/main" val="3493684868"/>
      </p:ext>
    </p:extLst>
  </p:cSld>
  <p:clrMapOvr>
    <a:masterClrMapping/>
  </p:clrMapOvr>
  <p:transition spd="slow">
    <p:rand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2135560" y="1700808"/>
            <a:ext cx="8208962" cy="5500688"/>
          </a:xfrm>
          <a:prstGeom prst="rect">
            <a:avLst/>
          </a:prstGeom>
        </p:spPr>
        <p:txBody>
          <a:bodyPr/>
          <a:lstStyle/>
          <a:p>
            <a:pPr marL="342900" indent="-342900" algn="just">
              <a:lnSpc>
                <a:spcPct val="93000"/>
              </a:lnSpc>
              <a:spcBef>
                <a:spcPts val="800"/>
              </a:spcBef>
              <a:buClr>
                <a:srgbClr val="000000"/>
              </a:buClr>
              <a:buSzPct val="100000"/>
              <a:defRPr/>
            </a:pPr>
            <a:endParaRPr lang="tr-TR" sz="1400" dirty="0">
              <a:solidFill>
                <a:srgbClr val="000000"/>
              </a:solidFill>
              <a:latin typeface="Arial" pitchFamily="34" charset="0"/>
            </a:endParaRPr>
          </a:p>
          <a:p>
            <a:pPr marL="342900" indent="-342900" algn="just">
              <a:lnSpc>
                <a:spcPct val="93000"/>
              </a:lnSpc>
              <a:spcBef>
                <a:spcPts val="800"/>
              </a:spcBef>
              <a:buClr>
                <a:srgbClr val="000000"/>
              </a:buClr>
              <a:buSzPct val="100000"/>
              <a:defRPr/>
            </a:pPr>
            <a:r>
              <a:rPr lang="tr-TR" b="1" u="sng" dirty="0">
                <a:solidFill>
                  <a:srgbClr val="8E0047"/>
                </a:solidFill>
                <a:effectLst>
                  <a:outerShdw blurRad="38100" dist="38100" dir="2700000" algn="tl">
                    <a:srgbClr val="C0C0C0"/>
                  </a:outerShdw>
                </a:effectLst>
                <a:latin typeface="Calibri" pitchFamily="34" charset="0"/>
              </a:rPr>
              <a:t>ISO 9000 Nedir?</a:t>
            </a:r>
          </a:p>
          <a:p>
            <a:pPr marL="342900" indent="-342900" algn="just">
              <a:lnSpc>
                <a:spcPct val="93000"/>
              </a:lnSpc>
              <a:spcBef>
                <a:spcPts val="800"/>
              </a:spcBef>
              <a:buClr>
                <a:srgbClr val="0099FF"/>
              </a:buClr>
              <a:buFont typeface="Wingdings" pitchFamily="2" charset="2"/>
              <a:buChar char="ü"/>
              <a:defRPr/>
            </a:pPr>
            <a:r>
              <a:rPr lang="tr-TR" b="1" dirty="0">
                <a:solidFill>
                  <a:srgbClr val="000000"/>
                </a:solidFill>
                <a:latin typeface="Calibri" pitchFamily="34" charset="0"/>
              </a:rPr>
              <a:t>Organizasyonların müşteri memnuniyetinin artırılmasına yönelik olarak kalite yönetim sisteminin kurulması ve geliştirilmesi konusunda rehberlik eden ve ISO tarafından yayınlanmış olan bir standartlar bütünüdür. </a:t>
            </a:r>
          </a:p>
          <a:p>
            <a:pPr marL="342900" indent="-342900" algn="just">
              <a:lnSpc>
                <a:spcPct val="93000"/>
              </a:lnSpc>
              <a:spcBef>
                <a:spcPts val="800"/>
              </a:spcBef>
              <a:buClr>
                <a:srgbClr val="000000"/>
              </a:buClr>
              <a:buSzPct val="100000"/>
              <a:defRPr/>
            </a:pPr>
            <a:endParaRPr lang="tr-TR" b="1" dirty="0">
              <a:solidFill>
                <a:srgbClr val="000000"/>
              </a:solidFill>
              <a:latin typeface="Calibri" pitchFamily="34" charset="0"/>
            </a:endParaRPr>
          </a:p>
          <a:p>
            <a:pPr marL="342900" indent="-342900" algn="just">
              <a:lnSpc>
                <a:spcPct val="93000"/>
              </a:lnSpc>
              <a:spcBef>
                <a:spcPts val="800"/>
              </a:spcBef>
              <a:buClr>
                <a:srgbClr val="000000"/>
              </a:buClr>
              <a:buSzPct val="100000"/>
              <a:defRPr/>
            </a:pPr>
            <a:r>
              <a:rPr lang="tr-TR" b="1" u="sng" dirty="0">
                <a:solidFill>
                  <a:srgbClr val="8E0047"/>
                </a:solidFill>
                <a:effectLst>
                  <a:outerShdw blurRad="38100" dist="38100" dir="2700000" algn="tl">
                    <a:srgbClr val="C0C0C0"/>
                  </a:outerShdw>
                </a:effectLst>
                <a:latin typeface="Calibri" pitchFamily="34" charset="0"/>
              </a:rPr>
              <a:t>ISO 9001 Nedir?</a:t>
            </a:r>
            <a:endParaRPr lang="tr-TR" b="1" dirty="0">
              <a:solidFill>
                <a:srgbClr val="8E0047"/>
              </a:solidFill>
              <a:effectLst>
                <a:outerShdw blurRad="38100" dist="38100" dir="2700000" algn="tl">
                  <a:srgbClr val="C0C0C0"/>
                </a:outerShdw>
              </a:effectLst>
              <a:latin typeface="Calibri" pitchFamily="34" charset="0"/>
            </a:endParaRPr>
          </a:p>
          <a:p>
            <a:pPr marL="342900" indent="-342900" algn="just">
              <a:lnSpc>
                <a:spcPct val="93000"/>
              </a:lnSpc>
              <a:spcBef>
                <a:spcPts val="800"/>
              </a:spcBef>
              <a:buClr>
                <a:srgbClr val="0099FF"/>
              </a:buClr>
              <a:buFont typeface="Wingdings" pitchFamily="2" charset="2"/>
              <a:buChar char="ü"/>
              <a:defRPr/>
            </a:pPr>
            <a:r>
              <a:rPr lang="tr-TR" b="1" dirty="0">
                <a:solidFill>
                  <a:srgbClr val="000000"/>
                </a:solidFill>
                <a:latin typeface="Calibri" pitchFamily="34" charset="0"/>
              </a:rPr>
              <a:t>Kalite Yönetim Sistemlerinin kurulması esnasında uygulanması gereken şartların tanımlandığı ve belgelendirme denetimine tabi olan standarttır. Verilen belgenin adıdır. </a:t>
            </a:r>
          </a:p>
          <a:p>
            <a:pPr marL="342900" indent="-342900" algn="just">
              <a:lnSpc>
                <a:spcPct val="93000"/>
              </a:lnSpc>
              <a:spcBef>
                <a:spcPts val="800"/>
              </a:spcBef>
              <a:buClr>
                <a:srgbClr val="000000"/>
              </a:buClr>
              <a:buSzPct val="100000"/>
              <a:defRPr/>
            </a:pPr>
            <a:endParaRPr lang="tr-TR" dirty="0">
              <a:solidFill>
                <a:srgbClr val="000000"/>
              </a:solidFill>
              <a:latin typeface="Calibri" pitchFamily="34" charset="0"/>
            </a:endParaRPr>
          </a:p>
        </p:txBody>
      </p:sp>
      <p:sp>
        <p:nvSpPr>
          <p:cNvPr id="53251" name="3 Slayt Numarası Yer Tutucusu"/>
          <p:cNvSpPr>
            <a:spLocks noGrp="1"/>
          </p:cNvSpPr>
          <p:nvPr>
            <p:ph type="sldNum" sz="quarter" idx="12"/>
          </p:nvPr>
        </p:nvSpPr>
        <p:spPr bwMode="auto">
          <a:noFill/>
          <a:ln>
            <a:miter lim="800000"/>
            <a:headEnd/>
            <a:tailEnd/>
          </a:ln>
        </p:spPr>
        <p:txBody>
          <a:bodyPr vert="horz" wrap="square" lIns="91440" tIns="45720" rIns="91440" bIns="45720" numCol="1" rtlCol="0" anchor="t" anchorCtr="0" compatLnSpc="1">
            <a:prstTxWarp prst="textNoShape">
              <a:avLst/>
            </a:prstTxWarp>
          </a:bodyPr>
          <a:lstStyle/>
          <a:p>
            <a:fld id="{083B5D89-4C03-4FCC-B7E4-502CF0D60A31}" type="slidenum">
              <a:rPr lang="tr-TR" smtClean="0"/>
              <a:pPr/>
              <a:t>18</a:t>
            </a:fld>
            <a:endParaRPr lang="tr-TR" smtClean="0"/>
          </a:p>
        </p:txBody>
      </p:sp>
    </p:spTree>
    <p:extLst>
      <p:ext uri="{BB962C8B-B14F-4D97-AF65-F5344CB8AC3E}">
        <p14:creationId xmlns:p14="http://schemas.microsoft.com/office/powerpoint/2010/main" val="14185826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2166938" y="857250"/>
            <a:ext cx="8208962" cy="4895850"/>
          </a:xfrm>
          <a:prstGeom prst="rect">
            <a:avLst/>
          </a:prstGeom>
        </p:spPr>
        <p:txBody>
          <a:bodyPr/>
          <a:lstStyle/>
          <a:p>
            <a:pPr marL="342900" indent="-342900" algn="just">
              <a:lnSpc>
                <a:spcPct val="93000"/>
              </a:lnSpc>
              <a:spcBef>
                <a:spcPts val="800"/>
              </a:spcBef>
              <a:buClr>
                <a:srgbClr val="000000"/>
              </a:buClr>
              <a:buSzPct val="100000"/>
              <a:defRPr/>
            </a:pPr>
            <a:endParaRPr lang="tr-TR" sz="3200" dirty="0">
              <a:solidFill>
                <a:srgbClr val="000000"/>
              </a:solidFill>
              <a:latin typeface="Calibri" pitchFamily="34" charset="0"/>
            </a:endParaRPr>
          </a:p>
          <a:p>
            <a:pPr marL="342900" indent="-342900" algn="just">
              <a:lnSpc>
                <a:spcPct val="93000"/>
              </a:lnSpc>
              <a:spcBef>
                <a:spcPts val="800"/>
              </a:spcBef>
              <a:buClr>
                <a:srgbClr val="000000"/>
              </a:buClr>
              <a:buSzPct val="100000"/>
              <a:defRPr/>
            </a:pPr>
            <a:r>
              <a:rPr lang="tr-TR" sz="3200" b="1" u="sng" dirty="0">
                <a:solidFill>
                  <a:srgbClr val="8E0047"/>
                </a:solidFill>
                <a:effectLst>
                  <a:outerShdw blurRad="38100" dist="38100" dir="2700000" algn="tl">
                    <a:srgbClr val="C0C0C0"/>
                  </a:outerShdw>
                </a:effectLst>
                <a:latin typeface="Calibri" pitchFamily="34" charset="0"/>
              </a:rPr>
              <a:t>ISO 9001:2015 Nedir?</a:t>
            </a:r>
          </a:p>
          <a:p>
            <a:pPr marL="342900" indent="-342900" algn="just">
              <a:lnSpc>
                <a:spcPct val="93000"/>
              </a:lnSpc>
              <a:spcBef>
                <a:spcPts val="800"/>
              </a:spcBef>
              <a:buClr>
                <a:srgbClr val="0099FF"/>
              </a:buClr>
              <a:buFont typeface="Wingdings" pitchFamily="2" charset="2"/>
              <a:buChar char="ü"/>
              <a:defRPr/>
            </a:pPr>
            <a:r>
              <a:rPr lang="tr-TR" sz="3200" b="1" dirty="0">
                <a:solidFill>
                  <a:srgbClr val="000000"/>
                </a:solidFill>
                <a:latin typeface="Calibri" pitchFamily="34" charset="0"/>
              </a:rPr>
              <a:t>ISO 9000 standardı, her 5 yılda bir ISO tarafından gözden geçirilmekte ve uygulayıcıların görüşleri ve ihtiyaçlar doğrultusunda gerekli revizyonlar yapılarak yeniden yayınlanmaktadır. </a:t>
            </a:r>
          </a:p>
        </p:txBody>
      </p:sp>
      <p:sp>
        <p:nvSpPr>
          <p:cNvPr id="54275" name="3 Slayt Numarası Yer Tutucusu"/>
          <p:cNvSpPr>
            <a:spLocks noGrp="1"/>
          </p:cNvSpPr>
          <p:nvPr>
            <p:ph type="sldNum" sz="quarter" idx="12"/>
          </p:nvPr>
        </p:nvSpPr>
        <p:spPr bwMode="auto">
          <a:noFill/>
          <a:ln>
            <a:miter lim="800000"/>
            <a:headEnd/>
            <a:tailEnd/>
          </a:ln>
        </p:spPr>
        <p:txBody>
          <a:bodyPr vert="horz" wrap="square" lIns="91440" tIns="45720" rIns="91440" bIns="45720" numCol="1" rtlCol="0" anchor="t" anchorCtr="0" compatLnSpc="1">
            <a:prstTxWarp prst="textNoShape">
              <a:avLst/>
            </a:prstTxWarp>
          </a:bodyPr>
          <a:lstStyle/>
          <a:p>
            <a:fld id="{659EE665-8D4D-43AD-B0E2-090F4E0C07E8}" type="slidenum">
              <a:rPr lang="tr-TR" smtClean="0"/>
              <a:pPr/>
              <a:t>19</a:t>
            </a:fld>
            <a:endParaRPr lang="tr-TR" smtClean="0"/>
          </a:p>
        </p:txBody>
      </p:sp>
    </p:spTree>
    <p:extLst>
      <p:ext uri="{BB962C8B-B14F-4D97-AF65-F5344CB8AC3E}">
        <p14:creationId xmlns:p14="http://schemas.microsoft.com/office/powerpoint/2010/main" val="4408142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Oval 52"/>
          <p:cNvSpPr/>
          <p:nvPr/>
        </p:nvSpPr>
        <p:spPr>
          <a:xfrm>
            <a:off x="5445948" y="2113143"/>
            <a:ext cx="491800" cy="491800"/>
          </a:xfrm>
          <a:prstGeom prst="ellipse">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IN" sz="1350" dirty="0">
              <a:solidFill>
                <a:schemeClr val="tx1">
                  <a:lumMod val="65000"/>
                  <a:lumOff val="35000"/>
                </a:schemeClr>
              </a:solidFill>
            </a:endParaRPr>
          </a:p>
        </p:txBody>
      </p:sp>
      <p:sp>
        <p:nvSpPr>
          <p:cNvPr id="56" name="Oval 55"/>
          <p:cNvSpPr/>
          <p:nvPr/>
        </p:nvSpPr>
        <p:spPr>
          <a:xfrm>
            <a:off x="4923714" y="4129262"/>
            <a:ext cx="491800" cy="491800"/>
          </a:xfrm>
          <a:prstGeom prst="ellipse">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IN" sz="1350" dirty="0">
              <a:solidFill>
                <a:schemeClr val="tx1">
                  <a:lumMod val="65000"/>
                  <a:lumOff val="35000"/>
                </a:schemeClr>
              </a:solidFill>
            </a:endParaRPr>
          </a:p>
        </p:txBody>
      </p:sp>
      <p:sp>
        <p:nvSpPr>
          <p:cNvPr id="2141" name="Oval 2140"/>
          <p:cNvSpPr/>
          <p:nvPr/>
        </p:nvSpPr>
        <p:spPr>
          <a:xfrm>
            <a:off x="4551759" y="2805334"/>
            <a:ext cx="491799" cy="491800"/>
          </a:xfrm>
          <a:prstGeom prst="ellipse">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IN" sz="1350" dirty="0">
              <a:solidFill>
                <a:schemeClr val="tx1">
                  <a:lumMod val="65000"/>
                  <a:lumOff val="35000"/>
                </a:schemeClr>
              </a:solidFill>
            </a:endParaRPr>
          </a:p>
        </p:txBody>
      </p:sp>
      <p:sp>
        <p:nvSpPr>
          <p:cNvPr id="59" name="Oval 58"/>
          <p:cNvSpPr/>
          <p:nvPr/>
        </p:nvSpPr>
        <p:spPr>
          <a:xfrm>
            <a:off x="5187102" y="4863636"/>
            <a:ext cx="491800" cy="491800"/>
          </a:xfrm>
          <a:prstGeom prst="ellipse">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IN" sz="1350" dirty="0">
              <a:solidFill>
                <a:schemeClr val="tx1">
                  <a:lumMod val="65000"/>
                  <a:lumOff val="35000"/>
                </a:schemeClr>
              </a:solidFill>
            </a:endParaRPr>
          </a:p>
        </p:txBody>
      </p:sp>
      <p:sp>
        <p:nvSpPr>
          <p:cNvPr id="6" name="Title 5"/>
          <p:cNvSpPr>
            <a:spLocks noGrp="1"/>
          </p:cNvSpPr>
          <p:nvPr>
            <p:ph type="title"/>
          </p:nvPr>
        </p:nvSpPr>
        <p:spPr>
          <a:xfrm>
            <a:off x="5124000" y="738466"/>
            <a:ext cx="2182014" cy="332399"/>
          </a:xfrm>
        </p:spPr>
        <p:txBody>
          <a:bodyPr/>
          <a:lstStyle/>
          <a:p>
            <a:r>
              <a:rPr lang="tr-TR" dirty="0" smtClean="0">
                <a:solidFill>
                  <a:schemeClr val="tx1"/>
                </a:solidFill>
              </a:rPr>
              <a:t>Eğitim Hedefleri</a:t>
            </a:r>
            <a:endParaRPr lang="en-IN" dirty="0">
              <a:solidFill>
                <a:schemeClr val="tx1"/>
              </a:solidFill>
            </a:endParaRPr>
          </a:p>
        </p:txBody>
      </p:sp>
      <p:sp>
        <p:nvSpPr>
          <p:cNvPr id="38" name="Donut 37"/>
          <p:cNvSpPr/>
          <p:nvPr/>
        </p:nvSpPr>
        <p:spPr>
          <a:xfrm rot="20952353">
            <a:off x="2239020" y="2263743"/>
            <a:ext cx="3013540" cy="3013540"/>
          </a:xfrm>
          <a:prstGeom prst="donut">
            <a:avLst>
              <a:gd name="adj" fmla="val 11250"/>
            </a:avLst>
          </a:prstGeom>
          <a:solidFill>
            <a:schemeClr val="bg1">
              <a:lumMod val="50000"/>
            </a:schemeClr>
          </a:solidFill>
          <a:ln>
            <a:noFill/>
          </a:ln>
          <a:effectLst/>
          <a:scene3d>
            <a:camera prst="perspectiveContrastingRightFacing" fov="6300000">
              <a:rot lat="1200000" lon="19200000" rev="1800000"/>
            </a:camera>
            <a:lightRig rig="soft" dir="t">
              <a:rot lat="0" lon="0" rev="4200000"/>
            </a:lightRig>
          </a:scene3d>
          <a:sp3d extrusionH="825500" prstMaterial="plastic">
            <a:bevelT w="292100" h="1905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solidFill>
                <a:schemeClr val="tx1"/>
              </a:solidFill>
            </a:endParaRPr>
          </a:p>
        </p:txBody>
      </p:sp>
      <p:sp>
        <p:nvSpPr>
          <p:cNvPr id="39" name="Donut 38"/>
          <p:cNvSpPr/>
          <p:nvPr/>
        </p:nvSpPr>
        <p:spPr>
          <a:xfrm rot="20952353">
            <a:off x="2603213" y="2580969"/>
            <a:ext cx="2353371" cy="2353371"/>
          </a:xfrm>
          <a:prstGeom prst="donut">
            <a:avLst>
              <a:gd name="adj" fmla="val 11250"/>
            </a:avLst>
          </a:prstGeom>
          <a:solidFill>
            <a:schemeClr val="accent1"/>
          </a:solidFill>
          <a:ln>
            <a:noFill/>
          </a:ln>
          <a:effectLst>
            <a:outerShdw blurRad="50800" sx="102000" sy="102000" algn="ctr" rotWithShape="0">
              <a:schemeClr val="tx1">
                <a:alpha val="25000"/>
              </a:schemeClr>
            </a:outerShdw>
          </a:effectLst>
          <a:scene3d>
            <a:camera prst="perspectiveContrastingRightFacing" fov="6300000">
              <a:rot lat="1200000" lon="19200000" rev="1800000"/>
            </a:camera>
            <a:lightRig rig="soft" dir="t">
              <a:rot lat="0" lon="0" rev="4200000"/>
            </a:lightRig>
          </a:scene3d>
          <a:sp3d extrusionH="63500" prstMaterial="plastic">
            <a:bevelT w="292100" h="1905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solidFill>
                <a:schemeClr val="tx1"/>
              </a:solidFill>
            </a:endParaRPr>
          </a:p>
        </p:txBody>
      </p:sp>
      <p:sp>
        <p:nvSpPr>
          <p:cNvPr id="40" name="Donut 39"/>
          <p:cNvSpPr/>
          <p:nvPr/>
        </p:nvSpPr>
        <p:spPr>
          <a:xfrm rot="20952353">
            <a:off x="2871933" y="2844057"/>
            <a:ext cx="1825235" cy="1825235"/>
          </a:xfrm>
          <a:prstGeom prst="donut">
            <a:avLst>
              <a:gd name="adj" fmla="val 14851"/>
            </a:avLst>
          </a:prstGeom>
          <a:solidFill>
            <a:schemeClr val="bg2"/>
          </a:solidFill>
          <a:ln>
            <a:noFill/>
          </a:ln>
          <a:effectLst>
            <a:outerShdw blurRad="50800" sx="102000" sy="102000" algn="ctr" rotWithShape="0">
              <a:schemeClr val="tx1">
                <a:alpha val="25000"/>
              </a:schemeClr>
            </a:outerShdw>
          </a:effectLst>
          <a:scene3d>
            <a:camera prst="perspectiveContrastingRightFacing" fov="6300000">
              <a:rot lat="1200000" lon="19200000" rev="1800000"/>
            </a:camera>
            <a:lightRig rig="soft" dir="t">
              <a:rot lat="0" lon="0" rev="4200000"/>
            </a:lightRig>
          </a:scene3d>
          <a:sp3d extrusionH="63500" prstMaterial="plastic">
            <a:bevelT w="292100" h="1905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solidFill>
                <a:schemeClr val="tx1"/>
              </a:solidFill>
            </a:endParaRPr>
          </a:p>
        </p:txBody>
      </p:sp>
      <p:sp>
        <p:nvSpPr>
          <p:cNvPr id="41" name="Donut 40"/>
          <p:cNvSpPr/>
          <p:nvPr/>
        </p:nvSpPr>
        <p:spPr>
          <a:xfrm rot="20952353">
            <a:off x="3151897" y="3110120"/>
            <a:ext cx="1288650" cy="1288650"/>
          </a:xfrm>
          <a:prstGeom prst="donut">
            <a:avLst>
              <a:gd name="adj" fmla="val 18467"/>
            </a:avLst>
          </a:prstGeom>
          <a:solidFill>
            <a:schemeClr val="accent6"/>
          </a:solidFill>
          <a:ln>
            <a:noFill/>
          </a:ln>
          <a:effectLst>
            <a:outerShdw blurRad="50800" sx="102000" sy="102000" algn="ctr" rotWithShape="0">
              <a:schemeClr val="tx1">
                <a:alpha val="25000"/>
              </a:schemeClr>
            </a:outerShdw>
          </a:effectLst>
          <a:scene3d>
            <a:camera prst="perspectiveContrastingRightFacing" fov="6300000">
              <a:rot lat="1200000" lon="19200000" rev="1800000"/>
            </a:camera>
            <a:lightRig rig="soft" dir="t">
              <a:rot lat="0" lon="0" rev="4200000"/>
            </a:lightRig>
          </a:scene3d>
          <a:sp3d extrusionH="25400" prstMaterial="plastic">
            <a:bevelT w="292100" h="1905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p>
        </p:txBody>
      </p:sp>
      <p:sp>
        <p:nvSpPr>
          <p:cNvPr id="42" name="Oval 41"/>
          <p:cNvSpPr/>
          <p:nvPr/>
        </p:nvSpPr>
        <p:spPr>
          <a:xfrm rot="20952353">
            <a:off x="3386440" y="3349875"/>
            <a:ext cx="821779" cy="820737"/>
          </a:xfrm>
          <a:prstGeom prst="ellipse">
            <a:avLst/>
          </a:prstGeom>
          <a:solidFill>
            <a:schemeClr val="bg2"/>
          </a:solidFill>
          <a:ln>
            <a:noFill/>
          </a:ln>
          <a:effectLst>
            <a:outerShdw blurRad="50800" sx="102000" sy="102000" algn="ctr" rotWithShape="0">
              <a:schemeClr val="tx1">
                <a:alpha val="25000"/>
              </a:schemeClr>
            </a:outerShdw>
          </a:effectLst>
          <a:scene3d>
            <a:camera prst="perspectiveContrastingRightFacing" fov="6300000">
              <a:rot lat="1200000" lon="19200000" rev="1800000"/>
            </a:camera>
            <a:lightRig rig="soft" dir="t">
              <a:rot lat="0" lon="0" rev="4200000"/>
            </a:lightRig>
          </a:scene3d>
          <a:sp3d extrusionH="25400" prstMaterial="plastic">
            <a:bevelT w="292100" h="1905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p>
        </p:txBody>
      </p:sp>
      <p:grpSp>
        <p:nvGrpSpPr>
          <p:cNvPr id="10" name="Group 2133"/>
          <p:cNvGrpSpPr/>
          <p:nvPr/>
        </p:nvGrpSpPr>
        <p:grpSpPr>
          <a:xfrm rot="867756">
            <a:off x="3903154" y="2916061"/>
            <a:ext cx="4119950" cy="1374590"/>
            <a:chOff x="3295287" y="1955652"/>
            <a:chExt cx="5493267" cy="1832786"/>
          </a:xfrm>
        </p:grpSpPr>
        <p:sp>
          <p:nvSpPr>
            <p:cNvPr id="94" name="Freeform 228"/>
            <p:cNvSpPr>
              <a:spLocks/>
            </p:cNvSpPr>
            <p:nvPr/>
          </p:nvSpPr>
          <p:spPr bwMode="auto">
            <a:xfrm rot="20750855">
              <a:off x="5029448" y="2902838"/>
              <a:ext cx="2599872" cy="317931"/>
            </a:xfrm>
            <a:custGeom>
              <a:avLst/>
              <a:gdLst>
                <a:gd name="T0" fmla="*/ 0 w 2718"/>
                <a:gd name="T1" fmla="*/ 0 h 276"/>
                <a:gd name="T2" fmla="*/ 2 w 2718"/>
                <a:gd name="T3" fmla="*/ 276 h 276"/>
                <a:gd name="T4" fmla="*/ 2718 w 2718"/>
                <a:gd name="T5" fmla="*/ 169 h 276"/>
                <a:gd name="T6" fmla="*/ 2716 w 2718"/>
                <a:gd name="T7" fmla="*/ 60 h 276"/>
                <a:gd name="T8" fmla="*/ 0 w 2718"/>
                <a:gd name="T9" fmla="*/ 0 h 276"/>
              </a:gdLst>
              <a:ahLst/>
              <a:cxnLst>
                <a:cxn ang="0">
                  <a:pos x="T0" y="T1"/>
                </a:cxn>
                <a:cxn ang="0">
                  <a:pos x="T2" y="T3"/>
                </a:cxn>
                <a:cxn ang="0">
                  <a:pos x="T4" y="T5"/>
                </a:cxn>
                <a:cxn ang="0">
                  <a:pos x="T6" y="T7"/>
                </a:cxn>
                <a:cxn ang="0">
                  <a:pos x="T8" y="T9"/>
                </a:cxn>
              </a:cxnLst>
              <a:rect l="0" t="0" r="r" b="b"/>
              <a:pathLst>
                <a:path w="2718" h="276">
                  <a:moveTo>
                    <a:pt x="0" y="0"/>
                  </a:moveTo>
                  <a:lnTo>
                    <a:pt x="2" y="276"/>
                  </a:lnTo>
                  <a:lnTo>
                    <a:pt x="2718" y="169"/>
                  </a:lnTo>
                  <a:lnTo>
                    <a:pt x="2716" y="60"/>
                  </a:lnTo>
                  <a:lnTo>
                    <a:pt x="0" y="0"/>
                  </a:lnTo>
                  <a:close/>
                </a:path>
              </a:pathLst>
            </a:custGeom>
            <a:gradFill>
              <a:gsLst>
                <a:gs pos="0">
                  <a:srgbClr val="FF1C00"/>
                </a:gs>
                <a:gs pos="54000">
                  <a:srgbClr val="A81400"/>
                </a:gs>
                <a:gs pos="100000">
                  <a:srgbClr val="CC1B00"/>
                </a:gs>
              </a:gsLst>
              <a:lin ang="5400000" scaled="1"/>
            </a:gradFill>
            <a:ln>
              <a:noFill/>
            </a:ln>
          </p:spPr>
          <p:txBody>
            <a:bodyPr vert="horz" wrap="square" lIns="68580" tIns="34290" rIns="68580" bIns="34290" numCol="1" anchor="t" anchorCtr="0" compatLnSpc="1">
              <a:prstTxWarp prst="textNoShape">
                <a:avLst/>
              </a:prstTxWarp>
            </a:bodyPr>
            <a:lstStyle/>
            <a:p>
              <a:endParaRPr lang="en-IN" sz="1350" dirty="0"/>
            </a:p>
          </p:txBody>
        </p:sp>
        <p:grpSp>
          <p:nvGrpSpPr>
            <p:cNvPr id="11" name="Group 2119"/>
            <p:cNvGrpSpPr/>
            <p:nvPr/>
          </p:nvGrpSpPr>
          <p:grpSpPr>
            <a:xfrm rot="20750855">
              <a:off x="7142454" y="1955652"/>
              <a:ext cx="1646100" cy="1298552"/>
              <a:chOff x="9650944" y="3466595"/>
              <a:chExt cx="1646100" cy="1298552"/>
            </a:xfrm>
          </p:grpSpPr>
          <p:sp>
            <p:nvSpPr>
              <p:cNvPr id="2086" name="Freeform 233"/>
              <p:cNvSpPr>
                <a:spLocks/>
              </p:cNvSpPr>
              <p:nvPr/>
            </p:nvSpPr>
            <p:spPr bwMode="auto">
              <a:xfrm>
                <a:off x="9664767" y="4200704"/>
                <a:ext cx="1632277" cy="564443"/>
              </a:xfrm>
              <a:custGeom>
                <a:avLst/>
                <a:gdLst>
                  <a:gd name="T0" fmla="*/ 76 w 599"/>
                  <a:gd name="T1" fmla="*/ 0 h 206"/>
                  <a:gd name="T2" fmla="*/ 0 w 599"/>
                  <a:gd name="T3" fmla="*/ 0 h 206"/>
                  <a:gd name="T4" fmla="*/ 328 w 599"/>
                  <a:gd name="T5" fmla="*/ 206 h 206"/>
                  <a:gd name="T6" fmla="*/ 329 w 599"/>
                  <a:gd name="T7" fmla="*/ 206 h 206"/>
                  <a:gd name="T8" fmla="*/ 599 w 599"/>
                  <a:gd name="T9" fmla="*/ 123 h 206"/>
                  <a:gd name="T10" fmla="*/ 599 w 599"/>
                  <a:gd name="T11" fmla="*/ 123 h 206"/>
                  <a:gd name="T12" fmla="*/ 557 w 599"/>
                  <a:gd name="T13" fmla="*/ 49 h 206"/>
                  <a:gd name="T14" fmla="*/ 323 w 599"/>
                  <a:gd name="T15" fmla="*/ 72 h 206"/>
                  <a:gd name="T16" fmla="*/ 322 w 599"/>
                  <a:gd name="T17" fmla="*/ 72 h 206"/>
                  <a:gd name="T18" fmla="*/ 76 w 599"/>
                  <a:gd name="T19" fmla="*/ 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9" h="206">
                    <a:moveTo>
                      <a:pt x="76" y="0"/>
                    </a:moveTo>
                    <a:cubicBezTo>
                      <a:pt x="0" y="0"/>
                      <a:pt x="0" y="0"/>
                      <a:pt x="0" y="0"/>
                    </a:cubicBezTo>
                    <a:cubicBezTo>
                      <a:pt x="0" y="0"/>
                      <a:pt x="243" y="206"/>
                      <a:pt x="328" y="206"/>
                    </a:cubicBezTo>
                    <a:cubicBezTo>
                      <a:pt x="328" y="206"/>
                      <a:pt x="329" y="206"/>
                      <a:pt x="329" y="206"/>
                    </a:cubicBezTo>
                    <a:cubicBezTo>
                      <a:pt x="433" y="205"/>
                      <a:pt x="599" y="179"/>
                      <a:pt x="599" y="123"/>
                    </a:cubicBezTo>
                    <a:cubicBezTo>
                      <a:pt x="599" y="123"/>
                      <a:pt x="599" y="123"/>
                      <a:pt x="599" y="123"/>
                    </a:cubicBezTo>
                    <a:cubicBezTo>
                      <a:pt x="598" y="104"/>
                      <a:pt x="578" y="75"/>
                      <a:pt x="557" y="49"/>
                    </a:cubicBezTo>
                    <a:cubicBezTo>
                      <a:pt x="502" y="64"/>
                      <a:pt x="397" y="71"/>
                      <a:pt x="323" y="72"/>
                    </a:cubicBezTo>
                    <a:cubicBezTo>
                      <a:pt x="323" y="72"/>
                      <a:pt x="322" y="72"/>
                      <a:pt x="322" y="72"/>
                    </a:cubicBezTo>
                    <a:cubicBezTo>
                      <a:pt x="268" y="72"/>
                      <a:pt x="154" y="31"/>
                      <a:pt x="76" y="0"/>
                    </a:cubicBezTo>
                  </a:path>
                </a:pathLst>
              </a:custGeom>
              <a:gradFill>
                <a:gsLst>
                  <a:gs pos="0">
                    <a:srgbClr val="FF1C00"/>
                  </a:gs>
                  <a:gs pos="100000">
                    <a:srgbClr val="961200"/>
                  </a:gs>
                  <a:gs pos="37000">
                    <a:srgbClr val="CC1B00"/>
                  </a:gs>
                </a:gsLst>
                <a:lin ang="5400000" scaled="1"/>
              </a:gradFill>
              <a:ln>
                <a:noFill/>
              </a:ln>
            </p:spPr>
            <p:txBody>
              <a:bodyPr vert="horz" wrap="square" lIns="68580" tIns="34290" rIns="68580" bIns="34290" numCol="1" anchor="t" anchorCtr="0" compatLnSpc="1">
                <a:prstTxWarp prst="textNoShape">
                  <a:avLst/>
                </a:prstTxWarp>
              </a:bodyPr>
              <a:lstStyle/>
              <a:p>
                <a:endParaRPr lang="en-IN" sz="1350" dirty="0"/>
              </a:p>
            </p:txBody>
          </p:sp>
          <p:sp>
            <p:nvSpPr>
              <p:cNvPr id="93" name="Freeform 227"/>
              <p:cNvSpPr>
                <a:spLocks/>
              </p:cNvSpPr>
              <p:nvPr/>
            </p:nvSpPr>
            <p:spPr bwMode="auto">
              <a:xfrm>
                <a:off x="10999848" y="3849678"/>
                <a:ext cx="289133" cy="234993"/>
              </a:xfrm>
              <a:custGeom>
                <a:avLst/>
                <a:gdLst>
                  <a:gd name="T0" fmla="*/ 67 w 106"/>
                  <a:gd name="T1" fmla="*/ 0 h 86"/>
                  <a:gd name="T2" fmla="*/ 0 w 106"/>
                  <a:gd name="T3" fmla="*/ 81 h 86"/>
                  <a:gd name="T4" fmla="*/ 9 w 106"/>
                  <a:gd name="T5" fmla="*/ 86 h 86"/>
                  <a:gd name="T6" fmla="*/ 106 w 106"/>
                  <a:gd name="T7" fmla="*/ 19 h 86"/>
                  <a:gd name="T8" fmla="*/ 106 w 106"/>
                  <a:gd name="T9" fmla="*/ 19 h 86"/>
                  <a:gd name="T10" fmla="*/ 67 w 106"/>
                  <a:gd name="T11" fmla="*/ 0 h 86"/>
                </a:gdLst>
                <a:ahLst/>
                <a:cxnLst>
                  <a:cxn ang="0">
                    <a:pos x="T0" y="T1"/>
                  </a:cxn>
                  <a:cxn ang="0">
                    <a:pos x="T2" y="T3"/>
                  </a:cxn>
                  <a:cxn ang="0">
                    <a:pos x="T4" y="T5"/>
                  </a:cxn>
                  <a:cxn ang="0">
                    <a:pos x="T6" y="T7"/>
                  </a:cxn>
                  <a:cxn ang="0">
                    <a:pos x="T8" y="T9"/>
                  </a:cxn>
                  <a:cxn ang="0">
                    <a:pos x="T10" y="T11"/>
                  </a:cxn>
                </a:cxnLst>
                <a:rect l="0" t="0" r="r" b="b"/>
                <a:pathLst>
                  <a:path w="106" h="86">
                    <a:moveTo>
                      <a:pt x="67" y="0"/>
                    </a:moveTo>
                    <a:cubicBezTo>
                      <a:pt x="38" y="40"/>
                      <a:pt x="0" y="81"/>
                      <a:pt x="0" y="81"/>
                    </a:cubicBezTo>
                    <a:cubicBezTo>
                      <a:pt x="0" y="81"/>
                      <a:pt x="3" y="82"/>
                      <a:pt x="9" y="86"/>
                    </a:cubicBezTo>
                    <a:cubicBezTo>
                      <a:pt x="30" y="75"/>
                      <a:pt x="106" y="35"/>
                      <a:pt x="106" y="19"/>
                    </a:cubicBezTo>
                    <a:cubicBezTo>
                      <a:pt x="106" y="19"/>
                      <a:pt x="106" y="19"/>
                      <a:pt x="106" y="19"/>
                    </a:cubicBezTo>
                    <a:cubicBezTo>
                      <a:pt x="106" y="11"/>
                      <a:pt x="91" y="5"/>
                      <a:pt x="67" y="0"/>
                    </a:cubicBezTo>
                  </a:path>
                </a:pathLst>
              </a:custGeom>
              <a:gradFill>
                <a:gsLst>
                  <a:gs pos="0">
                    <a:srgbClr val="FF1C00"/>
                  </a:gs>
                  <a:gs pos="100000">
                    <a:srgbClr val="961200"/>
                  </a:gs>
                  <a:gs pos="37000">
                    <a:srgbClr val="CC1B00"/>
                  </a:gs>
                </a:gsLst>
                <a:lin ang="5400000" scaled="1"/>
              </a:gradFill>
              <a:ln>
                <a:noFill/>
              </a:ln>
            </p:spPr>
            <p:txBody>
              <a:bodyPr vert="horz" wrap="square" lIns="68580" tIns="34290" rIns="68580" bIns="34290" numCol="1" anchor="t" anchorCtr="0" compatLnSpc="1">
                <a:prstTxWarp prst="textNoShape">
                  <a:avLst/>
                </a:prstTxWarp>
              </a:bodyPr>
              <a:lstStyle/>
              <a:p>
                <a:endParaRPr lang="en-IN" sz="1350" dirty="0"/>
              </a:p>
            </p:txBody>
          </p:sp>
          <p:sp>
            <p:nvSpPr>
              <p:cNvPr id="2082" name="Freeform 231"/>
              <p:cNvSpPr>
                <a:spLocks/>
              </p:cNvSpPr>
              <p:nvPr/>
            </p:nvSpPr>
            <p:spPr bwMode="auto">
              <a:xfrm>
                <a:off x="9653824" y="3466595"/>
                <a:ext cx="1624214" cy="610520"/>
              </a:xfrm>
              <a:custGeom>
                <a:avLst/>
                <a:gdLst>
                  <a:gd name="T0" fmla="*/ 333 w 596"/>
                  <a:gd name="T1" fmla="*/ 0 h 223"/>
                  <a:gd name="T2" fmla="*/ 324 w 596"/>
                  <a:gd name="T3" fmla="*/ 0 h 223"/>
                  <a:gd name="T4" fmla="*/ 2 w 596"/>
                  <a:gd name="T5" fmla="*/ 207 h 223"/>
                  <a:gd name="T6" fmla="*/ 0 w 596"/>
                  <a:gd name="T7" fmla="*/ 209 h 223"/>
                  <a:gd name="T8" fmla="*/ 49 w 596"/>
                  <a:gd name="T9" fmla="*/ 223 h 223"/>
                  <a:gd name="T10" fmla="*/ 495 w 596"/>
                  <a:gd name="T11" fmla="*/ 223 h 223"/>
                  <a:gd name="T12" fmla="*/ 495 w 596"/>
                  <a:gd name="T13" fmla="*/ 223 h 223"/>
                  <a:gd name="T14" fmla="*/ 596 w 596"/>
                  <a:gd name="T15" fmla="*/ 75 h 223"/>
                  <a:gd name="T16" fmla="*/ 596 w 596"/>
                  <a:gd name="T17" fmla="*/ 75 h 223"/>
                  <a:gd name="T18" fmla="*/ 333 w 596"/>
                  <a:gd name="T19" fmla="*/ 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6" h="223">
                    <a:moveTo>
                      <a:pt x="333" y="0"/>
                    </a:moveTo>
                    <a:cubicBezTo>
                      <a:pt x="330" y="0"/>
                      <a:pt x="327" y="0"/>
                      <a:pt x="324" y="0"/>
                    </a:cubicBezTo>
                    <a:cubicBezTo>
                      <a:pt x="244" y="1"/>
                      <a:pt x="24" y="188"/>
                      <a:pt x="2" y="207"/>
                    </a:cubicBezTo>
                    <a:cubicBezTo>
                      <a:pt x="1" y="208"/>
                      <a:pt x="0" y="209"/>
                      <a:pt x="0" y="209"/>
                    </a:cubicBezTo>
                    <a:cubicBezTo>
                      <a:pt x="49" y="223"/>
                      <a:pt x="49" y="223"/>
                      <a:pt x="49" y="223"/>
                    </a:cubicBezTo>
                    <a:cubicBezTo>
                      <a:pt x="495" y="223"/>
                      <a:pt x="495" y="223"/>
                      <a:pt x="495" y="223"/>
                    </a:cubicBezTo>
                    <a:cubicBezTo>
                      <a:pt x="495" y="223"/>
                      <a:pt x="495" y="223"/>
                      <a:pt x="495" y="223"/>
                    </a:cubicBezTo>
                    <a:cubicBezTo>
                      <a:pt x="495" y="223"/>
                      <a:pt x="596" y="116"/>
                      <a:pt x="596" y="75"/>
                    </a:cubicBezTo>
                    <a:cubicBezTo>
                      <a:pt x="596" y="75"/>
                      <a:pt x="596" y="75"/>
                      <a:pt x="596" y="75"/>
                    </a:cubicBezTo>
                    <a:cubicBezTo>
                      <a:pt x="595" y="21"/>
                      <a:pt x="437" y="0"/>
                      <a:pt x="333" y="0"/>
                    </a:cubicBezTo>
                  </a:path>
                </a:pathLst>
              </a:custGeom>
              <a:gradFill>
                <a:gsLst>
                  <a:gs pos="0">
                    <a:srgbClr val="FF1C00"/>
                  </a:gs>
                  <a:gs pos="100000">
                    <a:srgbClr val="961200"/>
                  </a:gs>
                  <a:gs pos="40000">
                    <a:srgbClr val="CC1B00"/>
                  </a:gs>
                </a:gsLst>
                <a:lin ang="5400000" scaled="1"/>
              </a:gradFill>
              <a:ln>
                <a:noFill/>
              </a:ln>
            </p:spPr>
            <p:txBody>
              <a:bodyPr vert="horz" wrap="square" lIns="68580" tIns="34290" rIns="68580" bIns="34290" numCol="1" anchor="t" anchorCtr="0" compatLnSpc="1">
                <a:prstTxWarp prst="textNoShape">
                  <a:avLst/>
                </a:prstTxWarp>
              </a:bodyPr>
              <a:lstStyle/>
              <a:p>
                <a:endParaRPr lang="en-IN" sz="1350" dirty="0"/>
              </a:p>
            </p:txBody>
          </p:sp>
          <p:sp>
            <p:nvSpPr>
              <p:cNvPr id="2088" name="Freeform 234"/>
              <p:cNvSpPr>
                <a:spLocks/>
              </p:cNvSpPr>
              <p:nvPr/>
            </p:nvSpPr>
            <p:spPr bwMode="auto">
              <a:xfrm>
                <a:off x="9650944" y="4070847"/>
                <a:ext cx="1632277" cy="339818"/>
              </a:xfrm>
              <a:custGeom>
                <a:avLst/>
                <a:gdLst>
                  <a:gd name="T0" fmla="*/ 495 w 599"/>
                  <a:gd name="T1" fmla="*/ 0 h 124"/>
                  <a:gd name="T2" fmla="*/ 45 w 599"/>
                  <a:gd name="T3" fmla="*/ 0 h 124"/>
                  <a:gd name="T4" fmla="*/ 0 w 599"/>
                  <a:gd name="T5" fmla="*/ 17 h 124"/>
                  <a:gd name="T6" fmla="*/ 328 w 599"/>
                  <a:gd name="T7" fmla="*/ 123 h 124"/>
                  <a:gd name="T8" fmla="*/ 598 w 599"/>
                  <a:gd name="T9" fmla="*/ 78 h 124"/>
                  <a:gd name="T10" fmla="*/ 495 w 599"/>
                  <a:gd name="T11" fmla="*/ 0 h 124"/>
                </a:gdLst>
                <a:ahLst/>
                <a:cxnLst>
                  <a:cxn ang="0">
                    <a:pos x="T0" y="T1"/>
                  </a:cxn>
                  <a:cxn ang="0">
                    <a:pos x="T2" y="T3"/>
                  </a:cxn>
                  <a:cxn ang="0">
                    <a:pos x="T4" y="T5"/>
                  </a:cxn>
                  <a:cxn ang="0">
                    <a:pos x="T6" y="T7"/>
                  </a:cxn>
                  <a:cxn ang="0">
                    <a:pos x="T8" y="T9"/>
                  </a:cxn>
                  <a:cxn ang="0">
                    <a:pos x="T10" y="T11"/>
                  </a:cxn>
                </a:cxnLst>
                <a:rect l="0" t="0" r="r" b="b"/>
                <a:pathLst>
                  <a:path w="599" h="124">
                    <a:moveTo>
                      <a:pt x="495" y="0"/>
                    </a:moveTo>
                    <a:cubicBezTo>
                      <a:pt x="45" y="0"/>
                      <a:pt x="45" y="0"/>
                      <a:pt x="45" y="0"/>
                    </a:cubicBezTo>
                    <a:cubicBezTo>
                      <a:pt x="0" y="17"/>
                      <a:pt x="0" y="17"/>
                      <a:pt x="0" y="17"/>
                    </a:cubicBezTo>
                    <a:cubicBezTo>
                      <a:pt x="0" y="17"/>
                      <a:pt x="243" y="124"/>
                      <a:pt x="328" y="123"/>
                    </a:cubicBezTo>
                    <a:cubicBezTo>
                      <a:pt x="432" y="122"/>
                      <a:pt x="599" y="107"/>
                      <a:pt x="598" y="78"/>
                    </a:cubicBezTo>
                    <a:cubicBezTo>
                      <a:pt x="598" y="57"/>
                      <a:pt x="495" y="0"/>
                      <a:pt x="495" y="0"/>
                    </a:cubicBezTo>
                  </a:path>
                </a:pathLst>
              </a:custGeom>
              <a:solidFill>
                <a:srgbClr val="FF2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350" dirty="0"/>
              </a:p>
            </p:txBody>
          </p:sp>
          <p:sp>
            <p:nvSpPr>
              <p:cNvPr id="2090" name="Freeform 235"/>
              <p:cNvSpPr>
                <a:spLocks/>
              </p:cNvSpPr>
              <p:nvPr/>
            </p:nvSpPr>
            <p:spPr bwMode="auto">
              <a:xfrm>
                <a:off x="9782264" y="4070847"/>
                <a:ext cx="2304" cy="0"/>
              </a:xfrm>
              <a:custGeom>
                <a:avLst/>
                <a:gdLst>
                  <a:gd name="T0" fmla="*/ 0 w 2"/>
                  <a:gd name="T1" fmla="*/ 0 w 2"/>
                  <a:gd name="T2" fmla="*/ 2 w 2"/>
                  <a:gd name="T3" fmla="*/ 2 w 2"/>
                  <a:gd name="T4" fmla="*/ 0 w 2"/>
                  <a:gd name="T5" fmla="*/ 0 w 2"/>
                </a:gdLst>
                <a:ahLst/>
                <a:cxnLst>
                  <a:cxn ang="0">
                    <a:pos x="T0" y="0"/>
                  </a:cxn>
                  <a:cxn ang="0">
                    <a:pos x="T1" y="0"/>
                  </a:cxn>
                  <a:cxn ang="0">
                    <a:pos x="T2" y="0"/>
                  </a:cxn>
                  <a:cxn ang="0">
                    <a:pos x="T3" y="0"/>
                  </a:cxn>
                  <a:cxn ang="0">
                    <a:pos x="T4" y="0"/>
                  </a:cxn>
                  <a:cxn ang="0">
                    <a:pos x="T5" y="0"/>
                  </a:cxn>
                </a:cxnLst>
                <a:rect l="0" t="0" r="r" b="b"/>
                <a:pathLst>
                  <a:path w="2">
                    <a:moveTo>
                      <a:pt x="0" y="0"/>
                    </a:moveTo>
                    <a:lnTo>
                      <a:pt x="0" y="0"/>
                    </a:lnTo>
                    <a:lnTo>
                      <a:pt x="2" y="0"/>
                    </a:lnTo>
                    <a:lnTo>
                      <a:pt x="2" y="0"/>
                    </a:lnTo>
                    <a:lnTo>
                      <a:pt x="0" y="0"/>
                    </a:lnTo>
                    <a:lnTo>
                      <a:pt x="0" y="0"/>
                    </a:lnTo>
                    <a:close/>
                  </a:path>
                </a:pathLst>
              </a:custGeom>
              <a:solidFill>
                <a:srgbClr val="CC1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350" dirty="0"/>
              </a:p>
            </p:txBody>
          </p:sp>
          <p:sp>
            <p:nvSpPr>
              <p:cNvPr id="2092" name="Freeform 236"/>
              <p:cNvSpPr>
                <a:spLocks/>
              </p:cNvSpPr>
              <p:nvPr/>
            </p:nvSpPr>
            <p:spPr bwMode="auto">
              <a:xfrm>
                <a:off x="9782264" y="4070847"/>
                <a:ext cx="2304" cy="0"/>
              </a:xfrm>
              <a:custGeom>
                <a:avLst/>
                <a:gdLst>
                  <a:gd name="T0" fmla="*/ 0 w 2"/>
                  <a:gd name="T1" fmla="*/ 0 w 2"/>
                  <a:gd name="T2" fmla="*/ 2 w 2"/>
                  <a:gd name="T3" fmla="*/ 2 w 2"/>
                  <a:gd name="T4" fmla="*/ 0 w 2"/>
                  <a:gd name="T5" fmla="*/ 0 w 2"/>
                </a:gdLst>
                <a:ahLst/>
                <a:cxnLst>
                  <a:cxn ang="0">
                    <a:pos x="T0" y="0"/>
                  </a:cxn>
                  <a:cxn ang="0">
                    <a:pos x="T1" y="0"/>
                  </a:cxn>
                  <a:cxn ang="0">
                    <a:pos x="T2" y="0"/>
                  </a:cxn>
                  <a:cxn ang="0">
                    <a:pos x="T3" y="0"/>
                  </a:cxn>
                  <a:cxn ang="0">
                    <a:pos x="T4" y="0"/>
                  </a:cxn>
                  <a:cxn ang="0">
                    <a:pos x="T5" y="0"/>
                  </a:cxn>
                </a:cxnLst>
                <a:rect l="0" t="0" r="r" b="b"/>
                <a:pathLst>
                  <a:path w="2">
                    <a:moveTo>
                      <a:pt x="0" y="0"/>
                    </a:moveTo>
                    <a:lnTo>
                      <a:pt x="0" y="0"/>
                    </a:lnTo>
                    <a:lnTo>
                      <a:pt x="2" y="0"/>
                    </a:lnTo>
                    <a:lnTo>
                      <a:pt x="2"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350" dirty="0"/>
              </a:p>
            </p:txBody>
          </p:sp>
          <p:sp>
            <p:nvSpPr>
              <p:cNvPr id="2094" name="Freeform 237"/>
              <p:cNvSpPr>
                <a:spLocks/>
              </p:cNvSpPr>
              <p:nvPr/>
            </p:nvSpPr>
            <p:spPr bwMode="auto">
              <a:xfrm>
                <a:off x="9782264" y="4070847"/>
                <a:ext cx="2304" cy="0"/>
              </a:xfrm>
              <a:custGeom>
                <a:avLst/>
                <a:gdLst>
                  <a:gd name="T0" fmla="*/ 2 w 2"/>
                  <a:gd name="T1" fmla="*/ 0 w 2"/>
                  <a:gd name="T2" fmla="*/ 0 w 2"/>
                  <a:gd name="T3" fmla="*/ 0 w 2"/>
                  <a:gd name="T4" fmla="*/ 2 w 2"/>
                  <a:gd name="T5" fmla="*/ 2 w 2"/>
                </a:gdLst>
                <a:ahLst/>
                <a:cxnLst>
                  <a:cxn ang="0">
                    <a:pos x="T0" y="0"/>
                  </a:cxn>
                  <a:cxn ang="0">
                    <a:pos x="T1" y="0"/>
                  </a:cxn>
                  <a:cxn ang="0">
                    <a:pos x="T2" y="0"/>
                  </a:cxn>
                  <a:cxn ang="0">
                    <a:pos x="T3" y="0"/>
                  </a:cxn>
                  <a:cxn ang="0">
                    <a:pos x="T4" y="0"/>
                  </a:cxn>
                  <a:cxn ang="0">
                    <a:pos x="T5" y="0"/>
                  </a:cxn>
                </a:cxnLst>
                <a:rect l="0" t="0" r="r" b="b"/>
                <a:pathLst>
                  <a:path w="2">
                    <a:moveTo>
                      <a:pt x="2" y="0"/>
                    </a:moveTo>
                    <a:lnTo>
                      <a:pt x="0" y="0"/>
                    </a:lnTo>
                    <a:lnTo>
                      <a:pt x="0" y="0"/>
                    </a:lnTo>
                    <a:lnTo>
                      <a:pt x="0" y="0"/>
                    </a:lnTo>
                    <a:lnTo>
                      <a:pt x="2" y="0"/>
                    </a:lnTo>
                    <a:lnTo>
                      <a:pt x="2" y="0"/>
                    </a:lnTo>
                    <a:close/>
                  </a:path>
                </a:pathLst>
              </a:custGeom>
              <a:solidFill>
                <a:srgbClr val="CC1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350" dirty="0"/>
              </a:p>
            </p:txBody>
          </p:sp>
          <p:sp>
            <p:nvSpPr>
              <p:cNvPr id="2096" name="Freeform 238"/>
              <p:cNvSpPr>
                <a:spLocks/>
              </p:cNvSpPr>
              <p:nvPr/>
            </p:nvSpPr>
            <p:spPr bwMode="auto">
              <a:xfrm>
                <a:off x="9782264" y="4070847"/>
                <a:ext cx="2304" cy="0"/>
              </a:xfrm>
              <a:custGeom>
                <a:avLst/>
                <a:gdLst>
                  <a:gd name="T0" fmla="*/ 2 w 2"/>
                  <a:gd name="T1" fmla="*/ 0 w 2"/>
                  <a:gd name="T2" fmla="*/ 0 w 2"/>
                  <a:gd name="T3" fmla="*/ 0 w 2"/>
                  <a:gd name="T4" fmla="*/ 2 w 2"/>
                  <a:gd name="T5" fmla="*/ 2 w 2"/>
                </a:gdLst>
                <a:ahLst/>
                <a:cxnLst>
                  <a:cxn ang="0">
                    <a:pos x="T0" y="0"/>
                  </a:cxn>
                  <a:cxn ang="0">
                    <a:pos x="T1" y="0"/>
                  </a:cxn>
                  <a:cxn ang="0">
                    <a:pos x="T2" y="0"/>
                  </a:cxn>
                  <a:cxn ang="0">
                    <a:pos x="T3" y="0"/>
                  </a:cxn>
                  <a:cxn ang="0">
                    <a:pos x="T4" y="0"/>
                  </a:cxn>
                  <a:cxn ang="0">
                    <a:pos x="T5" y="0"/>
                  </a:cxn>
                </a:cxnLst>
                <a:rect l="0" t="0" r="r" b="b"/>
                <a:pathLst>
                  <a:path w="2">
                    <a:moveTo>
                      <a:pt x="2" y="0"/>
                    </a:moveTo>
                    <a:lnTo>
                      <a:pt x="0" y="0"/>
                    </a:lnTo>
                    <a:lnTo>
                      <a:pt x="0" y="0"/>
                    </a:lnTo>
                    <a:lnTo>
                      <a:pt x="0" y="0"/>
                    </a:lnTo>
                    <a:lnTo>
                      <a:pt x="2"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350" dirty="0"/>
              </a:p>
            </p:txBody>
          </p:sp>
          <p:sp>
            <p:nvSpPr>
              <p:cNvPr id="2098" name="Rectangle 239"/>
              <p:cNvSpPr>
                <a:spLocks noChangeArrowheads="1"/>
              </p:cNvSpPr>
              <p:nvPr/>
            </p:nvSpPr>
            <p:spPr bwMode="auto">
              <a:xfrm>
                <a:off x="10771767" y="4070847"/>
                <a:ext cx="228081" cy="1152"/>
              </a:xfrm>
              <a:prstGeom prst="rect">
                <a:avLst/>
              </a:prstGeom>
              <a:solidFill>
                <a:srgbClr val="51231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IN" sz="1350" dirty="0"/>
              </a:p>
            </p:txBody>
          </p:sp>
          <p:sp>
            <p:nvSpPr>
              <p:cNvPr id="2100" name="Freeform 240"/>
              <p:cNvSpPr>
                <a:spLocks/>
              </p:cNvSpPr>
              <p:nvPr/>
            </p:nvSpPr>
            <p:spPr bwMode="auto">
              <a:xfrm>
                <a:off x="10771767" y="4070847"/>
                <a:ext cx="228081" cy="0"/>
              </a:xfrm>
              <a:custGeom>
                <a:avLst/>
                <a:gdLst>
                  <a:gd name="T0" fmla="*/ 198 w 198"/>
                  <a:gd name="T1" fmla="*/ 0 w 198"/>
                  <a:gd name="T2" fmla="*/ 0 w 198"/>
                  <a:gd name="T3" fmla="*/ 198 w 198"/>
                </a:gdLst>
                <a:ahLst/>
                <a:cxnLst>
                  <a:cxn ang="0">
                    <a:pos x="T0" y="0"/>
                  </a:cxn>
                  <a:cxn ang="0">
                    <a:pos x="T1" y="0"/>
                  </a:cxn>
                  <a:cxn ang="0">
                    <a:pos x="T2" y="0"/>
                  </a:cxn>
                  <a:cxn ang="0">
                    <a:pos x="T3" y="0"/>
                  </a:cxn>
                </a:cxnLst>
                <a:rect l="0" t="0" r="r" b="b"/>
                <a:pathLst>
                  <a:path w="198">
                    <a:moveTo>
                      <a:pt x="198" y="0"/>
                    </a:moveTo>
                    <a:lnTo>
                      <a:pt x="0" y="0"/>
                    </a:lnTo>
                    <a:lnTo>
                      <a:pt x="0" y="0"/>
                    </a:lnTo>
                    <a:lnTo>
                      <a:pt x="19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350" dirty="0"/>
              </a:p>
            </p:txBody>
          </p:sp>
          <p:sp>
            <p:nvSpPr>
              <p:cNvPr id="2102" name="Rectangle 241"/>
              <p:cNvSpPr>
                <a:spLocks noChangeArrowheads="1"/>
              </p:cNvSpPr>
              <p:nvPr/>
            </p:nvSpPr>
            <p:spPr bwMode="auto">
              <a:xfrm>
                <a:off x="9784568" y="4070847"/>
                <a:ext cx="987200" cy="1152"/>
              </a:xfrm>
              <a:prstGeom prst="rect">
                <a:avLst/>
              </a:prstGeom>
              <a:solidFill>
                <a:srgbClr val="CC1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IN" sz="1350" dirty="0"/>
              </a:p>
            </p:txBody>
          </p:sp>
          <p:sp>
            <p:nvSpPr>
              <p:cNvPr id="2104" name="Rectangle 242"/>
              <p:cNvSpPr>
                <a:spLocks noChangeArrowheads="1"/>
              </p:cNvSpPr>
              <p:nvPr/>
            </p:nvSpPr>
            <p:spPr bwMode="auto">
              <a:xfrm>
                <a:off x="9784568" y="4070847"/>
                <a:ext cx="987200" cy="1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IN" sz="1350" dirty="0"/>
              </a:p>
            </p:txBody>
          </p:sp>
          <p:sp>
            <p:nvSpPr>
              <p:cNvPr id="2106" name="Freeform 243"/>
              <p:cNvSpPr>
                <a:spLocks/>
              </p:cNvSpPr>
              <p:nvPr/>
            </p:nvSpPr>
            <p:spPr bwMode="auto">
              <a:xfrm>
                <a:off x="9784568" y="4070847"/>
                <a:ext cx="1215281" cy="0"/>
              </a:xfrm>
              <a:custGeom>
                <a:avLst/>
                <a:gdLst>
                  <a:gd name="T0" fmla="*/ 1055 w 1055"/>
                  <a:gd name="T1" fmla="*/ 0 w 1055"/>
                  <a:gd name="T2" fmla="*/ 0 w 1055"/>
                  <a:gd name="T3" fmla="*/ 857 w 1055"/>
                  <a:gd name="T4" fmla="*/ 1055 w 1055"/>
                  <a:gd name="T5" fmla="*/ 1055 w 1055"/>
                  <a:gd name="T6" fmla="*/ 1055 w 1055"/>
                  <a:gd name="T7" fmla="*/ 1055 w 1055"/>
                </a:gdLst>
                <a:ahLst/>
                <a:cxnLst>
                  <a:cxn ang="0">
                    <a:pos x="T0" y="0"/>
                  </a:cxn>
                  <a:cxn ang="0">
                    <a:pos x="T1" y="0"/>
                  </a:cxn>
                  <a:cxn ang="0">
                    <a:pos x="T2" y="0"/>
                  </a:cxn>
                  <a:cxn ang="0">
                    <a:pos x="T3" y="0"/>
                  </a:cxn>
                  <a:cxn ang="0">
                    <a:pos x="T4" y="0"/>
                  </a:cxn>
                  <a:cxn ang="0">
                    <a:pos x="T5" y="0"/>
                  </a:cxn>
                  <a:cxn ang="0">
                    <a:pos x="T6" y="0"/>
                  </a:cxn>
                  <a:cxn ang="0">
                    <a:pos x="T7" y="0"/>
                  </a:cxn>
                </a:cxnLst>
                <a:rect l="0" t="0" r="r" b="b"/>
                <a:pathLst>
                  <a:path w="1055">
                    <a:moveTo>
                      <a:pt x="1055" y="0"/>
                    </a:moveTo>
                    <a:lnTo>
                      <a:pt x="0" y="0"/>
                    </a:lnTo>
                    <a:lnTo>
                      <a:pt x="0" y="0"/>
                    </a:lnTo>
                    <a:lnTo>
                      <a:pt x="857" y="0"/>
                    </a:lnTo>
                    <a:lnTo>
                      <a:pt x="1055" y="0"/>
                    </a:lnTo>
                    <a:lnTo>
                      <a:pt x="1055" y="0"/>
                    </a:lnTo>
                    <a:lnTo>
                      <a:pt x="1055" y="0"/>
                    </a:lnTo>
                    <a:lnTo>
                      <a:pt x="1055" y="0"/>
                    </a:lnTo>
                    <a:close/>
                  </a:path>
                </a:pathLst>
              </a:custGeom>
              <a:solidFill>
                <a:srgbClr val="CC1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350" dirty="0"/>
              </a:p>
            </p:txBody>
          </p:sp>
          <p:sp>
            <p:nvSpPr>
              <p:cNvPr id="2108" name="Freeform 244"/>
              <p:cNvSpPr>
                <a:spLocks/>
              </p:cNvSpPr>
              <p:nvPr/>
            </p:nvSpPr>
            <p:spPr bwMode="auto">
              <a:xfrm>
                <a:off x="9784568" y="4070847"/>
                <a:ext cx="1215281" cy="0"/>
              </a:xfrm>
              <a:custGeom>
                <a:avLst/>
                <a:gdLst>
                  <a:gd name="T0" fmla="*/ 1055 w 1055"/>
                  <a:gd name="T1" fmla="*/ 0 w 1055"/>
                  <a:gd name="T2" fmla="*/ 0 w 1055"/>
                  <a:gd name="T3" fmla="*/ 857 w 1055"/>
                  <a:gd name="T4" fmla="*/ 1055 w 1055"/>
                  <a:gd name="T5" fmla="*/ 1055 w 1055"/>
                  <a:gd name="T6" fmla="*/ 1055 w 1055"/>
                  <a:gd name="T7" fmla="*/ 1055 w 1055"/>
                </a:gdLst>
                <a:ahLst/>
                <a:cxnLst>
                  <a:cxn ang="0">
                    <a:pos x="T0" y="0"/>
                  </a:cxn>
                  <a:cxn ang="0">
                    <a:pos x="T1" y="0"/>
                  </a:cxn>
                  <a:cxn ang="0">
                    <a:pos x="T2" y="0"/>
                  </a:cxn>
                  <a:cxn ang="0">
                    <a:pos x="T3" y="0"/>
                  </a:cxn>
                  <a:cxn ang="0">
                    <a:pos x="T4" y="0"/>
                  </a:cxn>
                  <a:cxn ang="0">
                    <a:pos x="T5" y="0"/>
                  </a:cxn>
                  <a:cxn ang="0">
                    <a:pos x="T6" y="0"/>
                  </a:cxn>
                  <a:cxn ang="0">
                    <a:pos x="T7" y="0"/>
                  </a:cxn>
                </a:cxnLst>
                <a:rect l="0" t="0" r="r" b="b"/>
                <a:pathLst>
                  <a:path w="1055">
                    <a:moveTo>
                      <a:pt x="1055" y="0"/>
                    </a:moveTo>
                    <a:lnTo>
                      <a:pt x="0" y="0"/>
                    </a:lnTo>
                    <a:lnTo>
                      <a:pt x="0" y="0"/>
                    </a:lnTo>
                    <a:lnTo>
                      <a:pt x="857" y="0"/>
                    </a:lnTo>
                    <a:lnTo>
                      <a:pt x="1055" y="0"/>
                    </a:lnTo>
                    <a:lnTo>
                      <a:pt x="1055" y="0"/>
                    </a:lnTo>
                    <a:lnTo>
                      <a:pt x="1055" y="0"/>
                    </a:lnTo>
                    <a:lnTo>
                      <a:pt x="105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350" dirty="0"/>
              </a:p>
            </p:txBody>
          </p:sp>
          <p:sp>
            <p:nvSpPr>
              <p:cNvPr id="2110" name="Freeform 245"/>
              <p:cNvSpPr>
                <a:spLocks/>
              </p:cNvSpPr>
              <p:nvPr/>
            </p:nvSpPr>
            <p:spPr bwMode="auto">
              <a:xfrm>
                <a:off x="9650944" y="4070847"/>
                <a:ext cx="1629974" cy="337514"/>
              </a:xfrm>
              <a:custGeom>
                <a:avLst/>
                <a:gdLst>
                  <a:gd name="T0" fmla="*/ 495 w 598"/>
                  <a:gd name="T1" fmla="*/ 0 h 123"/>
                  <a:gd name="T2" fmla="*/ 495 w 598"/>
                  <a:gd name="T3" fmla="*/ 0 h 123"/>
                  <a:gd name="T4" fmla="*/ 411 w 598"/>
                  <a:gd name="T5" fmla="*/ 0 h 123"/>
                  <a:gd name="T6" fmla="*/ 49 w 598"/>
                  <a:gd name="T7" fmla="*/ 0 h 123"/>
                  <a:gd name="T8" fmla="*/ 48 w 598"/>
                  <a:gd name="T9" fmla="*/ 0 h 123"/>
                  <a:gd name="T10" fmla="*/ 0 w 598"/>
                  <a:gd name="T11" fmla="*/ 17 h 123"/>
                  <a:gd name="T12" fmla="*/ 327 w 598"/>
                  <a:gd name="T13" fmla="*/ 123 h 123"/>
                  <a:gd name="T14" fmla="*/ 328 w 598"/>
                  <a:gd name="T15" fmla="*/ 123 h 123"/>
                  <a:gd name="T16" fmla="*/ 598 w 598"/>
                  <a:gd name="T17" fmla="*/ 78 h 123"/>
                  <a:gd name="T18" fmla="*/ 598 w 598"/>
                  <a:gd name="T19" fmla="*/ 78 h 123"/>
                  <a:gd name="T20" fmla="*/ 495 w 598"/>
                  <a:gd name="T21" fmla="*/ 0 h 123"/>
                  <a:gd name="T22" fmla="*/ 495 w 598"/>
                  <a:gd name="T23"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8" h="123">
                    <a:moveTo>
                      <a:pt x="495" y="0"/>
                    </a:moveTo>
                    <a:cubicBezTo>
                      <a:pt x="495" y="0"/>
                      <a:pt x="495" y="0"/>
                      <a:pt x="495" y="0"/>
                    </a:cubicBezTo>
                    <a:cubicBezTo>
                      <a:pt x="411" y="0"/>
                      <a:pt x="411" y="0"/>
                      <a:pt x="411" y="0"/>
                    </a:cubicBezTo>
                    <a:cubicBezTo>
                      <a:pt x="49" y="0"/>
                      <a:pt x="49" y="0"/>
                      <a:pt x="49" y="0"/>
                    </a:cubicBezTo>
                    <a:cubicBezTo>
                      <a:pt x="48" y="0"/>
                      <a:pt x="48" y="0"/>
                      <a:pt x="48" y="0"/>
                    </a:cubicBezTo>
                    <a:cubicBezTo>
                      <a:pt x="0" y="17"/>
                      <a:pt x="0" y="17"/>
                      <a:pt x="0" y="17"/>
                    </a:cubicBezTo>
                    <a:cubicBezTo>
                      <a:pt x="0" y="17"/>
                      <a:pt x="241" y="123"/>
                      <a:pt x="327" y="123"/>
                    </a:cubicBezTo>
                    <a:cubicBezTo>
                      <a:pt x="327" y="123"/>
                      <a:pt x="328" y="123"/>
                      <a:pt x="328" y="123"/>
                    </a:cubicBezTo>
                    <a:cubicBezTo>
                      <a:pt x="432" y="122"/>
                      <a:pt x="598" y="107"/>
                      <a:pt x="598" y="78"/>
                    </a:cubicBezTo>
                    <a:cubicBezTo>
                      <a:pt x="598" y="78"/>
                      <a:pt x="598" y="78"/>
                      <a:pt x="598" y="78"/>
                    </a:cubicBezTo>
                    <a:cubicBezTo>
                      <a:pt x="598" y="57"/>
                      <a:pt x="495" y="0"/>
                      <a:pt x="495" y="0"/>
                    </a:cubicBezTo>
                    <a:cubicBezTo>
                      <a:pt x="495" y="0"/>
                      <a:pt x="495" y="0"/>
                      <a:pt x="495" y="0"/>
                    </a:cubicBezTo>
                  </a:path>
                </a:pathLst>
              </a:custGeom>
              <a:gradFill>
                <a:gsLst>
                  <a:gs pos="0">
                    <a:srgbClr val="FF1C00"/>
                  </a:gs>
                  <a:gs pos="100000">
                    <a:srgbClr val="961200"/>
                  </a:gs>
                  <a:gs pos="37000">
                    <a:srgbClr val="CC1B00"/>
                  </a:gs>
                </a:gsLst>
                <a:lin ang="5400000" scaled="1"/>
              </a:gradFill>
              <a:ln>
                <a:noFill/>
              </a:ln>
            </p:spPr>
            <p:txBody>
              <a:bodyPr vert="horz" wrap="square" lIns="68580" tIns="34290" rIns="68580" bIns="34290" numCol="1" anchor="t" anchorCtr="0" compatLnSpc="1">
                <a:prstTxWarp prst="textNoShape">
                  <a:avLst/>
                </a:prstTxWarp>
              </a:bodyPr>
              <a:lstStyle/>
              <a:p>
                <a:endParaRPr lang="en-IN" sz="1350" dirty="0"/>
              </a:p>
            </p:txBody>
          </p:sp>
        </p:grpSp>
        <p:grpSp>
          <p:nvGrpSpPr>
            <p:cNvPr id="12" name="Group 2129"/>
            <p:cNvGrpSpPr/>
            <p:nvPr/>
          </p:nvGrpSpPr>
          <p:grpSpPr>
            <a:xfrm rot="20750855">
              <a:off x="3295287" y="3434797"/>
              <a:ext cx="1806218" cy="353641"/>
              <a:chOff x="3721423" y="3640280"/>
              <a:chExt cx="1806218" cy="353641"/>
            </a:xfrm>
          </p:grpSpPr>
          <p:sp>
            <p:nvSpPr>
              <p:cNvPr id="2113" name="Freeform 246"/>
              <p:cNvSpPr>
                <a:spLocks/>
              </p:cNvSpPr>
              <p:nvPr/>
            </p:nvSpPr>
            <p:spPr bwMode="auto">
              <a:xfrm>
                <a:off x="4598038" y="3640280"/>
                <a:ext cx="929603" cy="353641"/>
              </a:xfrm>
              <a:custGeom>
                <a:avLst/>
                <a:gdLst>
                  <a:gd name="T0" fmla="*/ 0 w 807"/>
                  <a:gd name="T1" fmla="*/ 0 h 307"/>
                  <a:gd name="T2" fmla="*/ 3 w 807"/>
                  <a:gd name="T3" fmla="*/ 307 h 307"/>
                  <a:gd name="T4" fmla="*/ 807 w 807"/>
                  <a:gd name="T5" fmla="*/ 281 h 307"/>
                  <a:gd name="T6" fmla="*/ 805 w 807"/>
                  <a:gd name="T7" fmla="*/ 5 h 307"/>
                  <a:gd name="T8" fmla="*/ 0 w 807"/>
                  <a:gd name="T9" fmla="*/ 0 h 307"/>
                </a:gdLst>
                <a:ahLst/>
                <a:cxnLst>
                  <a:cxn ang="0">
                    <a:pos x="T0" y="T1"/>
                  </a:cxn>
                  <a:cxn ang="0">
                    <a:pos x="T2" y="T3"/>
                  </a:cxn>
                  <a:cxn ang="0">
                    <a:pos x="T4" y="T5"/>
                  </a:cxn>
                  <a:cxn ang="0">
                    <a:pos x="T6" y="T7"/>
                  </a:cxn>
                  <a:cxn ang="0">
                    <a:pos x="T8" y="T9"/>
                  </a:cxn>
                </a:cxnLst>
                <a:rect l="0" t="0" r="r" b="b"/>
                <a:pathLst>
                  <a:path w="807" h="307">
                    <a:moveTo>
                      <a:pt x="0" y="0"/>
                    </a:moveTo>
                    <a:lnTo>
                      <a:pt x="3" y="307"/>
                    </a:lnTo>
                    <a:lnTo>
                      <a:pt x="807" y="281"/>
                    </a:lnTo>
                    <a:lnTo>
                      <a:pt x="805" y="5"/>
                    </a:lnTo>
                    <a:lnTo>
                      <a:pt x="0" y="0"/>
                    </a:lnTo>
                    <a:close/>
                  </a:path>
                </a:pathLst>
              </a:custGeom>
              <a:gradFill>
                <a:gsLst>
                  <a:gs pos="0">
                    <a:schemeClr val="bg1"/>
                  </a:gs>
                  <a:gs pos="100000">
                    <a:schemeClr val="bg1">
                      <a:lumMod val="85000"/>
                    </a:schemeClr>
                  </a:gs>
                  <a:gs pos="21000">
                    <a:schemeClr val="tx1">
                      <a:lumMod val="50000"/>
                      <a:lumOff val="50000"/>
                    </a:schemeClr>
                  </a:gs>
                  <a:gs pos="78000">
                    <a:schemeClr val="tx1">
                      <a:lumMod val="50000"/>
                      <a:lumOff val="50000"/>
                    </a:schemeClr>
                  </a:gs>
                  <a:gs pos="53000">
                    <a:schemeClr val="bg1">
                      <a:lumMod val="76000"/>
                      <a:lumOff val="24000"/>
                    </a:schemeClr>
                  </a:gs>
                </a:gsLst>
                <a:lin ang="5400000" scaled="0"/>
              </a:gradFill>
              <a:ln>
                <a:noFill/>
              </a:ln>
            </p:spPr>
            <p:txBody>
              <a:bodyPr vert="horz" wrap="square" lIns="68580" tIns="34290" rIns="68580" bIns="34290" numCol="1" anchor="t" anchorCtr="0" compatLnSpc="1">
                <a:prstTxWarp prst="textNoShape">
                  <a:avLst/>
                </a:prstTxWarp>
              </a:bodyPr>
              <a:lstStyle/>
              <a:p>
                <a:endParaRPr lang="en-IN" sz="1350" dirty="0"/>
              </a:p>
            </p:txBody>
          </p:sp>
          <p:sp>
            <p:nvSpPr>
              <p:cNvPr id="2116" name="Freeform 247"/>
              <p:cNvSpPr>
                <a:spLocks/>
              </p:cNvSpPr>
              <p:nvPr/>
            </p:nvSpPr>
            <p:spPr bwMode="auto">
              <a:xfrm>
                <a:off x="4462111" y="3640280"/>
                <a:ext cx="139383" cy="353641"/>
              </a:xfrm>
              <a:custGeom>
                <a:avLst/>
                <a:gdLst>
                  <a:gd name="T0" fmla="*/ 9 w 51"/>
                  <a:gd name="T1" fmla="*/ 115 h 129"/>
                  <a:gd name="T2" fmla="*/ 1 w 51"/>
                  <a:gd name="T3" fmla="*/ 105 h 129"/>
                  <a:gd name="T4" fmla="*/ 0 w 51"/>
                  <a:gd name="T5" fmla="*/ 25 h 129"/>
                  <a:gd name="T6" fmla="*/ 8 w 51"/>
                  <a:gd name="T7" fmla="*/ 14 h 129"/>
                  <a:gd name="T8" fmla="*/ 50 w 51"/>
                  <a:gd name="T9" fmla="*/ 0 h 129"/>
                  <a:gd name="T10" fmla="*/ 51 w 51"/>
                  <a:gd name="T11" fmla="*/ 129 h 129"/>
                  <a:gd name="T12" fmla="*/ 9 w 51"/>
                  <a:gd name="T13" fmla="*/ 115 h 129"/>
                </a:gdLst>
                <a:ahLst/>
                <a:cxnLst>
                  <a:cxn ang="0">
                    <a:pos x="T0" y="T1"/>
                  </a:cxn>
                  <a:cxn ang="0">
                    <a:pos x="T2" y="T3"/>
                  </a:cxn>
                  <a:cxn ang="0">
                    <a:pos x="T4" y="T5"/>
                  </a:cxn>
                  <a:cxn ang="0">
                    <a:pos x="T6" y="T7"/>
                  </a:cxn>
                  <a:cxn ang="0">
                    <a:pos x="T8" y="T9"/>
                  </a:cxn>
                  <a:cxn ang="0">
                    <a:pos x="T10" y="T11"/>
                  </a:cxn>
                  <a:cxn ang="0">
                    <a:pos x="T12" y="T13"/>
                  </a:cxn>
                </a:cxnLst>
                <a:rect l="0" t="0" r="r" b="b"/>
                <a:pathLst>
                  <a:path w="51" h="129">
                    <a:moveTo>
                      <a:pt x="9" y="115"/>
                    </a:moveTo>
                    <a:cubicBezTo>
                      <a:pt x="5" y="114"/>
                      <a:pt x="1" y="109"/>
                      <a:pt x="1" y="105"/>
                    </a:cubicBezTo>
                    <a:cubicBezTo>
                      <a:pt x="0" y="25"/>
                      <a:pt x="0" y="25"/>
                      <a:pt x="0" y="25"/>
                    </a:cubicBezTo>
                    <a:cubicBezTo>
                      <a:pt x="0" y="20"/>
                      <a:pt x="4" y="16"/>
                      <a:pt x="8" y="14"/>
                    </a:cubicBezTo>
                    <a:cubicBezTo>
                      <a:pt x="50" y="0"/>
                      <a:pt x="50" y="0"/>
                      <a:pt x="50" y="0"/>
                    </a:cubicBezTo>
                    <a:cubicBezTo>
                      <a:pt x="51" y="129"/>
                      <a:pt x="51" y="129"/>
                      <a:pt x="51" y="129"/>
                    </a:cubicBezTo>
                    <a:lnTo>
                      <a:pt x="9" y="115"/>
                    </a:lnTo>
                    <a:close/>
                  </a:path>
                </a:pathLst>
              </a:custGeom>
              <a:gradFill>
                <a:gsLst>
                  <a:gs pos="0">
                    <a:schemeClr val="bg1"/>
                  </a:gs>
                  <a:gs pos="100000">
                    <a:schemeClr val="bg1">
                      <a:lumMod val="85000"/>
                    </a:schemeClr>
                  </a:gs>
                  <a:gs pos="15000">
                    <a:schemeClr val="tx1">
                      <a:lumMod val="50000"/>
                      <a:lumOff val="50000"/>
                    </a:schemeClr>
                  </a:gs>
                  <a:gs pos="86000">
                    <a:schemeClr val="tx1">
                      <a:lumMod val="50000"/>
                      <a:lumOff val="50000"/>
                    </a:schemeClr>
                  </a:gs>
                  <a:gs pos="48000">
                    <a:schemeClr val="bg1"/>
                  </a:gs>
                </a:gsLst>
                <a:lin ang="5400000" scaled="0"/>
              </a:gradFill>
              <a:ln>
                <a:noFill/>
              </a:ln>
            </p:spPr>
            <p:txBody>
              <a:bodyPr vert="horz" wrap="square" lIns="68580" tIns="34290" rIns="68580" bIns="34290" numCol="1" anchor="t" anchorCtr="0" compatLnSpc="1">
                <a:prstTxWarp prst="textNoShape">
                  <a:avLst/>
                </a:prstTxWarp>
              </a:bodyPr>
              <a:lstStyle/>
              <a:p>
                <a:endParaRPr lang="en-IN" sz="1350" dirty="0"/>
              </a:p>
            </p:txBody>
          </p:sp>
          <p:sp>
            <p:nvSpPr>
              <p:cNvPr id="91" name="Freeform 225"/>
              <p:cNvSpPr>
                <a:spLocks/>
              </p:cNvSpPr>
              <p:nvPr/>
            </p:nvSpPr>
            <p:spPr bwMode="auto">
              <a:xfrm>
                <a:off x="3721423" y="3775055"/>
                <a:ext cx="742991" cy="93306"/>
              </a:xfrm>
              <a:custGeom>
                <a:avLst/>
                <a:gdLst>
                  <a:gd name="T0" fmla="*/ 210 w 645"/>
                  <a:gd name="T1" fmla="*/ 5 h 81"/>
                  <a:gd name="T2" fmla="*/ 0 w 645"/>
                  <a:gd name="T3" fmla="*/ 35 h 81"/>
                  <a:gd name="T4" fmla="*/ 0 w 645"/>
                  <a:gd name="T5" fmla="*/ 54 h 81"/>
                  <a:gd name="T6" fmla="*/ 210 w 645"/>
                  <a:gd name="T7" fmla="*/ 81 h 81"/>
                  <a:gd name="T8" fmla="*/ 645 w 645"/>
                  <a:gd name="T9" fmla="*/ 76 h 81"/>
                  <a:gd name="T10" fmla="*/ 645 w 645"/>
                  <a:gd name="T11" fmla="*/ 0 h 81"/>
                  <a:gd name="T12" fmla="*/ 210 w 645"/>
                  <a:gd name="T13" fmla="*/ 5 h 81"/>
                </a:gdLst>
                <a:ahLst/>
                <a:cxnLst>
                  <a:cxn ang="0">
                    <a:pos x="T0" y="T1"/>
                  </a:cxn>
                  <a:cxn ang="0">
                    <a:pos x="T2" y="T3"/>
                  </a:cxn>
                  <a:cxn ang="0">
                    <a:pos x="T4" y="T5"/>
                  </a:cxn>
                  <a:cxn ang="0">
                    <a:pos x="T6" y="T7"/>
                  </a:cxn>
                  <a:cxn ang="0">
                    <a:pos x="T8" y="T9"/>
                  </a:cxn>
                  <a:cxn ang="0">
                    <a:pos x="T10" y="T11"/>
                  </a:cxn>
                  <a:cxn ang="0">
                    <a:pos x="T12" y="T13"/>
                  </a:cxn>
                </a:cxnLst>
                <a:rect l="0" t="0" r="r" b="b"/>
                <a:pathLst>
                  <a:path w="645" h="81">
                    <a:moveTo>
                      <a:pt x="210" y="5"/>
                    </a:moveTo>
                    <a:lnTo>
                      <a:pt x="0" y="35"/>
                    </a:lnTo>
                    <a:lnTo>
                      <a:pt x="0" y="54"/>
                    </a:lnTo>
                    <a:lnTo>
                      <a:pt x="210" y="81"/>
                    </a:lnTo>
                    <a:lnTo>
                      <a:pt x="645" y="76"/>
                    </a:lnTo>
                    <a:lnTo>
                      <a:pt x="645" y="0"/>
                    </a:lnTo>
                    <a:lnTo>
                      <a:pt x="210" y="5"/>
                    </a:lnTo>
                    <a:close/>
                  </a:path>
                </a:pathLst>
              </a:custGeom>
              <a:gradFill>
                <a:gsLst>
                  <a:gs pos="0">
                    <a:schemeClr val="bg1"/>
                  </a:gs>
                  <a:gs pos="100000">
                    <a:schemeClr val="bg1">
                      <a:lumMod val="85000"/>
                    </a:schemeClr>
                  </a:gs>
                  <a:gs pos="20000">
                    <a:schemeClr val="tx1">
                      <a:lumMod val="50000"/>
                      <a:lumOff val="50000"/>
                    </a:schemeClr>
                  </a:gs>
                  <a:gs pos="84000">
                    <a:schemeClr val="tx1">
                      <a:lumMod val="50000"/>
                      <a:lumOff val="50000"/>
                    </a:schemeClr>
                  </a:gs>
                  <a:gs pos="48000">
                    <a:schemeClr val="bg1"/>
                  </a:gs>
                </a:gsLst>
                <a:lin ang="5400000" scaled="0"/>
              </a:gradFill>
              <a:ln>
                <a:noFill/>
              </a:ln>
              <a:effectLst/>
            </p:spPr>
            <p:txBody>
              <a:bodyPr vert="horz" wrap="square" lIns="68580" tIns="34290" rIns="68580" bIns="34290" numCol="1" anchor="t" anchorCtr="0" compatLnSpc="1">
                <a:prstTxWarp prst="textNoShape">
                  <a:avLst/>
                </a:prstTxWarp>
              </a:bodyPr>
              <a:lstStyle/>
              <a:p>
                <a:endParaRPr lang="en-IN" sz="1350" dirty="0"/>
              </a:p>
            </p:txBody>
          </p:sp>
        </p:grpSp>
      </p:grpSp>
      <p:sp>
        <p:nvSpPr>
          <p:cNvPr id="306" name="Text Placeholder 14"/>
          <p:cNvSpPr txBox="1">
            <a:spLocks/>
          </p:cNvSpPr>
          <p:nvPr/>
        </p:nvSpPr>
        <p:spPr>
          <a:xfrm>
            <a:off x="5187102" y="2852936"/>
            <a:ext cx="2997130" cy="184666"/>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tr-TR" sz="1200" dirty="0">
                <a:solidFill>
                  <a:schemeClr val="tx1">
                    <a:lumMod val="65000"/>
                    <a:lumOff val="35000"/>
                  </a:schemeClr>
                </a:solidFill>
                <a:latin typeface="Montserrat"/>
              </a:rPr>
              <a:t>ISO 9001:2015 in temel prensipleri</a:t>
            </a:r>
            <a:endParaRPr lang="en-IN" sz="1200" dirty="0">
              <a:solidFill>
                <a:schemeClr val="tx1">
                  <a:lumMod val="65000"/>
                  <a:lumOff val="35000"/>
                </a:schemeClr>
              </a:solidFill>
              <a:latin typeface="Montserrat"/>
            </a:endParaRPr>
          </a:p>
        </p:txBody>
      </p:sp>
      <p:sp>
        <p:nvSpPr>
          <p:cNvPr id="51" name="Text Placeholder 14"/>
          <p:cNvSpPr txBox="1">
            <a:spLocks/>
          </p:cNvSpPr>
          <p:nvPr/>
        </p:nvSpPr>
        <p:spPr>
          <a:xfrm>
            <a:off x="6081287" y="2204864"/>
            <a:ext cx="2607001" cy="184666"/>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tr-TR" sz="1200" dirty="0">
                <a:solidFill>
                  <a:schemeClr val="tx1">
                    <a:lumMod val="65000"/>
                    <a:lumOff val="35000"/>
                  </a:schemeClr>
                </a:solidFill>
                <a:latin typeface="+mj-lt"/>
              </a:rPr>
              <a:t>“Kalite”nin Tanımı</a:t>
            </a:r>
            <a:endParaRPr lang="en-IN" sz="1200" dirty="0">
              <a:solidFill>
                <a:schemeClr val="tx1">
                  <a:lumMod val="65000"/>
                  <a:lumOff val="35000"/>
                </a:schemeClr>
              </a:solidFill>
              <a:latin typeface="+mj-lt"/>
            </a:endParaRPr>
          </a:p>
        </p:txBody>
      </p:sp>
      <p:sp>
        <p:nvSpPr>
          <p:cNvPr id="54" name="Text Placeholder 14"/>
          <p:cNvSpPr txBox="1">
            <a:spLocks/>
          </p:cNvSpPr>
          <p:nvPr/>
        </p:nvSpPr>
        <p:spPr>
          <a:xfrm>
            <a:off x="5447928" y="4149080"/>
            <a:ext cx="3096344" cy="369332"/>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tr-TR" sz="1200" dirty="0">
                <a:solidFill>
                  <a:schemeClr val="tx1">
                    <a:lumMod val="65000"/>
                    <a:lumOff val="35000"/>
                  </a:schemeClr>
                </a:solidFill>
                <a:latin typeface="Montserrat"/>
              </a:rPr>
              <a:t>Madde Madde </a:t>
            </a:r>
          </a:p>
          <a:p>
            <a:pPr marL="0" indent="0">
              <a:lnSpc>
                <a:spcPct val="100000"/>
              </a:lnSpc>
              <a:spcBef>
                <a:spcPts val="0"/>
              </a:spcBef>
              <a:buNone/>
            </a:pPr>
            <a:r>
              <a:rPr lang="tr-TR" sz="1200" dirty="0">
                <a:solidFill>
                  <a:schemeClr val="tx1">
                    <a:lumMod val="65000"/>
                    <a:lumOff val="35000"/>
                  </a:schemeClr>
                </a:solidFill>
                <a:latin typeface="Montserrat"/>
              </a:rPr>
              <a:t>ISO 9001:2015’in Gözden Geçirilmesi</a:t>
            </a:r>
            <a:endParaRPr lang="en-IN" sz="1200" dirty="0">
              <a:solidFill>
                <a:schemeClr val="tx1">
                  <a:lumMod val="65000"/>
                  <a:lumOff val="35000"/>
                </a:schemeClr>
              </a:solidFill>
              <a:latin typeface="Montserrat"/>
            </a:endParaRPr>
          </a:p>
        </p:txBody>
      </p:sp>
      <p:sp>
        <p:nvSpPr>
          <p:cNvPr id="57" name="Text Placeholder 14"/>
          <p:cNvSpPr txBox="1">
            <a:spLocks/>
          </p:cNvSpPr>
          <p:nvPr/>
        </p:nvSpPr>
        <p:spPr>
          <a:xfrm>
            <a:off x="5735960" y="4941168"/>
            <a:ext cx="1544400" cy="184666"/>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tr-TR" sz="1200" dirty="0">
                <a:solidFill>
                  <a:schemeClr val="tx1">
                    <a:lumMod val="65000"/>
                    <a:lumOff val="35000"/>
                  </a:schemeClr>
                </a:solidFill>
                <a:latin typeface="Montserrat"/>
              </a:rPr>
              <a:t>Soru - Cevap</a:t>
            </a:r>
            <a:endParaRPr lang="en-IN" sz="1200" dirty="0">
              <a:solidFill>
                <a:schemeClr val="tx1">
                  <a:lumMod val="65000"/>
                  <a:lumOff val="35000"/>
                </a:schemeClr>
              </a:solidFill>
              <a:latin typeface="Montserrat"/>
            </a:endParaRPr>
          </a:p>
        </p:txBody>
      </p:sp>
      <p:grpSp>
        <p:nvGrpSpPr>
          <p:cNvPr id="13" name="Group 63"/>
          <p:cNvGrpSpPr/>
          <p:nvPr/>
        </p:nvGrpSpPr>
        <p:grpSpPr>
          <a:xfrm rot="16200000" flipV="1">
            <a:off x="4634418" y="4095076"/>
            <a:ext cx="65655" cy="608015"/>
            <a:chOff x="1379311" y="3937681"/>
            <a:chExt cx="87540" cy="810686"/>
          </a:xfrm>
        </p:grpSpPr>
        <p:cxnSp>
          <p:nvCxnSpPr>
            <p:cNvPr id="65" name="Straight Connector 64"/>
            <p:cNvCxnSpPr>
              <a:endCxn id="66" idx="4"/>
            </p:cNvCxnSpPr>
            <p:nvPr/>
          </p:nvCxnSpPr>
          <p:spPr>
            <a:xfrm rot="16200000" flipV="1">
              <a:off x="1061507" y="4386793"/>
              <a:ext cx="723148" cy="0"/>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6" name="Oval 65"/>
            <p:cNvSpPr/>
            <p:nvPr/>
          </p:nvSpPr>
          <p:spPr>
            <a:xfrm>
              <a:off x="1379311" y="3937681"/>
              <a:ext cx="87540" cy="87538"/>
            </a:xfrm>
            <a:prstGeom prst="ellipse">
              <a:avLst/>
            </a:prstGeom>
            <a:solidFill>
              <a:schemeClr val="tx1">
                <a:lumMod val="50000"/>
                <a:lumOff val="5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solidFill>
                  <a:schemeClr val="tx1">
                    <a:lumMod val="65000"/>
                    <a:lumOff val="35000"/>
                  </a:schemeClr>
                </a:solidFill>
              </a:endParaRPr>
            </a:p>
          </p:txBody>
        </p:sp>
      </p:grpSp>
      <p:grpSp>
        <p:nvGrpSpPr>
          <p:cNvPr id="14" name="Group 66"/>
          <p:cNvGrpSpPr/>
          <p:nvPr/>
        </p:nvGrpSpPr>
        <p:grpSpPr>
          <a:xfrm rot="16200000" flipV="1">
            <a:off x="4613814" y="4587582"/>
            <a:ext cx="65655" cy="1119188"/>
            <a:chOff x="1379311" y="3937681"/>
            <a:chExt cx="87540" cy="1492248"/>
          </a:xfrm>
        </p:grpSpPr>
        <p:cxnSp>
          <p:nvCxnSpPr>
            <p:cNvPr id="68" name="Straight Connector 67"/>
            <p:cNvCxnSpPr/>
            <p:nvPr/>
          </p:nvCxnSpPr>
          <p:spPr>
            <a:xfrm rot="16200000" flipV="1">
              <a:off x="720724" y="4727573"/>
              <a:ext cx="1404712" cy="0"/>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9" name="Oval 68"/>
            <p:cNvSpPr/>
            <p:nvPr/>
          </p:nvSpPr>
          <p:spPr>
            <a:xfrm>
              <a:off x="1379311" y="3937681"/>
              <a:ext cx="87540" cy="87538"/>
            </a:xfrm>
            <a:prstGeom prst="ellipse">
              <a:avLst/>
            </a:prstGeom>
            <a:solidFill>
              <a:schemeClr val="tx1">
                <a:lumMod val="50000"/>
                <a:lumOff val="5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p>
          </p:txBody>
        </p:sp>
      </p:grpSp>
      <p:grpSp>
        <p:nvGrpSpPr>
          <p:cNvPr id="15" name="Group 70"/>
          <p:cNvGrpSpPr/>
          <p:nvPr/>
        </p:nvGrpSpPr>
        <p:grpSpPr>
          <a:xfrm rot="16200000" flipV="1">
            <a:off x="4179086" y="2691654"/>
            <a:ext cx="65655" cy="719154"/>
            <a:chOff x="1379311" y="3937681"/>
            <a:chExt cx="87540" cy="958871"/>
          </a:xfrm>
        </p:grpSpPr>
        <p:cxnSp>
          <p:nvCxnSpPr>
            <p:cNvPr id="72" name="Straight Connector 71"/>
            <p:cNvCxnSpPr>
              <a:endCxn id="73" idx="4"/>
            </p:cNvCxnSpPr>
            <p:nvPr/>
          </p:nvCxnSpPr>
          <p:spPr>
            <a:xfrm rot="16200000" flipV="1">
              <a:off x="987415" y="4460885"/>
              <a:ext cx="871332" cy="1"/>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3" name="Oval 72"/>
            <p:cNvSpPr/>
            <p:nvPr/>
          </p:nvSpPr>
          <p:spPr>
            <a:xfrm>
              <a:off x="1379311" y="3937681"/>
              <a:ext cx="87540" cy="87538"/>
            </a:xfrm>
            <a:prstGeom prst="ellipse">
              <a:avLst/>
            </a:prstGeom>
            <a:solidFill>
              <a:schemeClr val="tx1">
                <a:lumMod val="50000"/>
                <a:lumOff val="5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p>
          </p:txBody>
        </p:sp>
      </p:grpSp>
      <p:grpSp>
        <p:nvGrpSpPr>
          <p:cNvPr id="17" name="Group 21"/>
          <p:cNvGrpSpPr/>
          <p:nvPr/>
        </p:nvGrpSpPr>
        <p:grpSpPr>
          <a:xfrm>
            <a:off x="3437690" y="2355359"/>
            <a:ext cx="2027317" cy="975204"/>
            <a:chOff x="2551584" y="1997479"/>
            <a:chExt cx="2703089" cy="1300272"/>
          </a:xfrm>
        </p:grpSpPr>
        <p:cxnSp>
          <p:nvCxnSpPr>
            <p:cNvPr id="103" name="Straight Connector 102"/>
            <p:cNvCxnSpPr>
              <a:endCxn id="104" idx="4"/>
            </p:cNvCxnSpPr>
            <p:nvPr/>
          </p:nvCxnSpPr>
          <p:spPr>
            <a:xfrm>
              <a:off x="3417395" y="2041248"/>
              <a:ext cx="1749740" cy="1"/>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4" name="Oval 103"/>
            <p:cNvSpPr/>
            <p:nvPr/>
          </p:nvSpPr>
          <p:spPr>
            <a:xfrm rot="16200000" flipV="1">
              <a:off x="5167134" y="1997480"/>
              <a:ext cx="87540" cy="87538"/>
            </a:xfrm>
            <a:prstGeom prst="ellipse">
              <a:avLst/>
            </a:prstGeom>
            <a:solidFill>
              <a:schemeClr val="tx1">
                <a:lumMod val="50000"/>
                <a:lumOff val="5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p>
          </p:txBody>
        </p:sp>
        <p:cxnSp>
          <p:nvCxnSpPr>
            <p:cNvPr id="106" name="Straight Connector 105"/>
            <p:cNvCxnSpPr/>
            <p:nvPr/>
          </p:nvCxnSpPr>
          <p:spPr>
            <a:xfrm flipV="1">
              <a:off x="2551584" y="2041248"/>
              <a:ext cx="863900" cy="1256503"/>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78" name="77 Metin kutusu"/>
          <p:cNvSpPr txBox="1"/>
          <p:nvPr/>
        </p:nvSpPr>
        <p:spPr>
          <a:xfrm>
            <a:off x="5561464" y="2183380"/>
            <a:ext cx="216024" cy="369332"/>
          </a:xfrm>
          <a:prstGeom prst="rect">
            <a:avLst/>
          </a:prstGeom>
          <a:noFill/>
        </p:spPr>
        <p:txBody>
          <a:bodyPr wrap="square" rtlCol="0">
            <a:spAutoFit/>
          </a:bodyPr>
          <a:lstStyle/>
          <a:p>
            <a:r>
              <a:rPr lang="tr-TR" dirty="0"/>
              <a:t>1</a:t>
            </a:r>
          </a:p>
        </p:txBody>
      </p:sp>
      <p:sp>
        <p:nvSpPr>
          <p:cNvPr id="79" name="78 Metin kutusu"/>
          <p:cNvSpPr txBox="1"/>
          <p:nvPr/>
        </p:nvSpPr>
        <p:spPr>
          <a:xfrm>
            <a:off x="4655840" y="2843644"/>
            <a:ext cx="216024" cy="369332"/>
          </a:xfrm>
          <a:prstGeom prst="rect">
            <a:avLst/>
          </a:prstGeom>
          <a:noFill/>
        </p:spPr>
        <p:txBody>
          <a:bodyPr wrap="square" rtlCol="0">
            <a:spAutoFit/>
          </a:bodyPr>
          <a:lstStyle/>
          <a:p>
            <a:r>
              <a:rPr lang="tr-TR" dirty="0"/>
              <a:t>2</a:t>
            </a:r>
          </a:p>
        </p:txBody>
      </p:sp>
      <p:sp>
        <p:nvSpPr>
          <p:cNvPr id="84" name="83 Metin kutusu"/>
          <p:cNvSpPr txBox="1"/>
          <p:nvPr/>
        </p:nvSpPr>
        <p:spPr>
          <a:xfrm>
            <a:off x="5052456" y="4193508"/>
            <a:ext cx="216024" cy="369332"/>
          </a:xfrm>
          <a:prstGeom prst="rect">
            <a:avLst/>
          </a:prstGeom>
          <a:noFill/>
        </p:spPr>
        <p:txBody>
          <a:bodyPr wrap="square" rtlCol="0">
            <a:spAutoFit/>
          </a:bodyPr>
          <a:lstStyle/>
          <a:p>
            <a:r>
              <a:rPr lang="tr-TR" dirty="0"/>
              <a:t>3</a:t>
            </a:r>
          </a:p>
        </p:txBody>
      </p:sp>
      <p:sp>
        <p:nvSpPr>
          <p:cNvPr id="85" name="84 Metin kutusu"/>
          <p:cNvSpPr txBox="1"/>
          <p:nvPr/>
        </p:nvSpPr>
        <p:spPr>
          <a:xfrm>
            <a:off x="5303912" y="4931876"/>
            <a:ext cx="288032" cy="369332"/>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tr-TR" dirty="0"/>
              <a:t>4</a:t>
            </a:r>
          </a:p>
        </p:txBody>
      </p:sp>
    </p:spTree>
    <p:extLst>
      <p:ext uri="{BB962C8B-B14F-4D97-AF65-F5344CB8AC3E}">
        <p14:creationId xmlns:p14="http://schemas.microsoft.com/office/powerpoint/2010/main" val="4081972590"/>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wheel(1)">
                                      <p:cBhvr>
                                        <p:cTn id="11" dur="500"/>
                                        <p:tgtEl>
                                          <p:spTgt spid="41"/>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wheel(1)">
                                      <p:cBhvr>
                                        <p:cTn id="15" dur="500"/>
                                        <p:tgtEl>
                                          <p:spTgt spid="40"/>
                                        </p:tgtEl>
                                      </p:cBhvr>
                                    </p:animEffect>
                                  </p:childTnLst>
                                </p:cTn>
                              </p:par>
                            </p:childTnLst>
                          </p:cTn>
                        </p:par>
                        <p:par>
                          <p:cTn id="16" fill="hold">
                            <p:stCondLst>
                              <p:cond delay="1500"/>
                            </p:stCondLst>
                            <p:childTnLst>
                              <p:par>
                                <p:cTn id="17" presetID="21" presetClass="entr" presetSubtype="1" fill="hold" grpId="0" nodeType="after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wheel(1)">
                                      <p:cBhvr>
                                        <p:cTn id="19" dur="500"/>
                                        <p:tgtEl>
                                          <p:spTgt spid="39"/>
                                        </p:tgtEl>
                                      </p:cBhvr>
                                    </p:animEffect>
                                  </p:childTnLst>
                                </p:cTn>
                              </p:par>
                            </p:childTnLst>
                          </p:cTn>
                        </p:par>
                        <p:par>
                          <p:cTn id="20" fill="hold">
                            <p:stCondLst>
                              <p:cond delay="2000"/>
                            </p:stCondLst>
                            <p:childTnLst>
                              <p:par>
                                <p:cTn id="21" presetID="21" presetClass="entr" presetSubtype="1"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wheel(1)">
                                      <p:cBhvr>
                                        <p:cTn id="23" dur="500"/>
                                        <p:tgtEl>
                                          <p:spTgt spid="38"/>
                                        </p:tgtEl>
                                      </p:cBhvr>
                                    </p:animEffect>
                                  </p:childTnLst>
                                </p:cTn>
                              </p:par>
                            </p:childTnLst>
                          </p:cTn>
                        </p:par>
                        <p:par>
                          <p:cTn id="24" fill="hold">
                            <p:stCondLst>
                              <p:cond delay="2500"/>
                            </p:stCondLst>
                            <p:childTnLst>
                              <p:par>
                                <p:cTn id="25" presetID="2" presetClass="entr" presetSubtype="2" accel="53000"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2000" fill="hold"/>
                                        <p:tgtEl>
                                          <p:spTgt spid="10"/>
                                        </p:tgtEl>
                                        <p:attrNameLst>
                                          <p:attrName>ppt_x</p:attrName>
                                        </p:attrNameLst>
                                      </p:cBhvr>
                                      <p:tavLst>
                                        <p:tav tm="0">
                                          <p:val>
                                            <p:strVal val="1+#ppt_w/2"/>
                                          </p:val>
                                        </p:tav>
                                        <p:tav tm="100000">
                                          <p:val>
                                            <p:strVal val="#ppt_x"/>
                                          </p:val>
                                        </p:tav>
                                      </p:tavLst>
                                    </p:anim>
                                    <p:anim calcmode="lin" valueType="num">
                                      <p:cBhvr additive="base">
                                        <p:cTn id="28" dur="2000" fill="hold"/>
                                        <p:tgtEl>
                                          <p:spTgt spid="10"/>
                                        </p:tgtEl>
                                        <p:attrNameLst>
                                          <p:attrName>ppt_y</p:attrName>
                                        </p:attrNameLst>
                                      </p:cBhvr>
                                      <p:tavLst>
                                        <p:tav tm="0">
                                          <p:val>
                                            <p:strVal val="#ppt_y"/>
                                          </p:val>
                                        </p:tav>
                                        <p:tav tm="100000">
                                          <p:val>
                                            <p:strVal val="#ppt_y"/>
                                          </p:val>
                                        </p:tav>
                                      </p:tavLst>
                                    </p:anim>
                                  </p:childTnLst>
                                </p:cTn>
                              </p:par>
                            </p:childTnLst>
                          </p:cTn>
                        </p:par>
                        <p:par>
                          <p:cTn id="29" fill="hold">
                            <p:stCondLst>
                              <p:cond delay="4500"/>
                            </p:stCondLst>
                            <p:childTnLst>
                              <p:par>
                                <p:cTn id="30" presetID="22" presetClass="entr" presetSubtype="8" fill="hold"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left)">
                                      <p:cBhvr>
                                        <p:cTn id="32" dur="500"/>
                                        <p:tgtEl>
                                          <p:spTgt spid="17"/>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Effect transition="in" filter="fade">
                                      <p:cBhvr>
                                        <p:cTn id="35" dur="2000"/>
                                        <p:tgtEl>
                                          <p:spTgt spid="53"/>
                                        </p:tgtEl>
                                      </p:cBhvr>
                                    </p:animEffect>
                                  </p:childTnLst>
                                </p:cTn>
                              </p:par>
                            </p:childTnLst>
                          </p:cTn>
                        </p:par>
                        <p:par>
                          <p:cTn id="36" fill="hold">
                            <p:stCondLst>
                              <p:cond delay="6500"/>
                            </p:stCondLst>
                            <p:childTnLst>
                              <p:par>
                                <p:cTn id="37" presetID="10" presetClass="entr" presetSubtype="0" fill="hold" grpId="0" nodeType="afterEffect">
                                  <p:stCondLst>
                                    <p:cond delay="0"/>
                                  </p:stCondLst>
                                  <p:childTnLst>
                                    <p:set>
                                      <p:cBhvr>
                                        <p:cTn id="38" dur="1" fill="hold">
                                          <p:stCondLst>
                                            <p:cond delay="0"/>
                                          </p:stCondLst>
                                        </p:cTn>
                                        <p:tgtEl>
                                          <p:spTgt spid="78"/>
                                        </p:tgtEl>
                                        <p:attrNameLst>
                                          <p:attrName>style.visibility</p:attrName>
                                        </p:attrNameLst>
                                      </p:cBhvr>
                                      <p:to>
                                        <p:strVal val="visible"/>
                                      </p:to>
                                    </p:set>
                                    <p:animEffect transition="in" filter="fade">
                                      <p:cBhvr>
                                        <p:cTn id="39" dur="2000"/>
                                        <p:tgtEl>
                                          <p:spTgt spid="78"/>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51"/>
                                        </p:tgtEl>
                                        <p:attrNameLst>
                                          <p:attrName>style.visibility</p:attrName>
                                        </p:attrNameLst>
                                      </p:cBhvr>
                                      <p:to>
                                        <p:strVal val="visible"/>
                                      </p:to>
                                    </p:set>
                                    <p:animEffect transition="in" filter="fade">
                                      <p:cBhvr>
                                        <p:cTn id="42" dur="500"/>
                                        <p:tgtEl>
                                          <p:spTgt spid="51"/>
                                        </p:tgtEl>
                                      </p:cBhvr>
                                    </p:animEffect>
                                  </p:childTnLst>
                                </p:cTn>
                              </p:par>
                            </p:childTnLst>
                          </p:cTn>
                        </p:par>
                        <p:par>
                          <p:cTn id="43" fill="hold">
                            <p:stCondLst>
                              <p:cond delay="8500"/>
                            </p:stCondLst>
                            <p:childTnLst>
                              <p:par>
                                <p:cTn id="44" presetID="22" presetClass="entr" presetSubtype="8" fill="hold"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wipe(left)">
                                      <p:cBhvr>
                                        <p:cTn id="46" dur="500"/>
                                        <p:tgtEl>
                                          <p:spTgt spid="15"/>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2000"/>
                                        <p:tgtEl>
                                          <p:spTgt spid="79"/>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141"/>
                                        </p:tgtEl>
                                        <p:attrNameLst>
                                          <p:attrName>style.visibility</p:attrName>
                                        </p:attrNameLst>
                                      </p:cBhvr>
                                      <p:to>
                                        <p:strVal val="visible"/>
                                      </p:to>
                                    </p:set>
                                    <p:animEffect transition="in" filter="fade">
                                      <p:cBhvr>
                                        <p:cTn id="52" dur="2000"/>
                                        <p:tgtEl>
                                          <p:spTgt spid="2141"/>
                                        </p:tgtEl>
                                      </p:cBhvr>
                                    </p:animEffect>
                                  </p:childTnLst>
                                </p:cTn>
                              </p:par>
                              <p:par>
                                <p:cTn id="53" presetID="10" presetClass="entr" presetSubtype="0" fill="hold" nodeType="withEffect">
                                  <p:stCondLst>
                                    <p:cond delay="0"/>
                                  </p:stCondLst>
                                  <p:childTnLst>
                                    <p:set>
                                      <p:cBhvr>
                                        <p:cTn id="54" dur="1" fill="hold">
                                          <p:stCondLst>
                                            <p:cond delay="0"/>
                                          </p:stCondLst>
                                        </p:cTn>
                                        <p:tgtEl>
                                          <p:spTgt spid="306"/>
                                        </p:tgtEl>
                                        <p:attrNameLst>
                                          <p:attrName>style.visibility</p:attrName>
                                        </p:attrNameLst>
                                      </p:cBhvr>
                                      <p:to>
                                        <p:strVal val="visible"/>
                                      </p:to>
                                    </p:set>
                                    <p:animEffect transition="in" filter="fade">
                                      <p:cBhvr>
                                        <p:cTn id="55" dur="500"/>
                                        <p:tgtEl>
                                          <p:spTgt spid="306"/>
                                        </p:tgtEl>
                                      </p:cBhvr>
                                    </p:animEffect>
                                  </p:childTnLst>
                                </p:cTn>
                              </p:par>
                            </p:childTnLst>
                          </p:cTn>
                        </p:par>
                        <p:par>
                          <p:cTn id="56" fill="hold">
                            <p:stCondLst>
                              <p:cond delay="10500"/>
                            </p:stCondLst>
                            <p:childTnLst>
                              <p:par>
                                <p:cTn id="57" presetID="22" presetClass="entr" presetSubtype="8" fill="hold"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wipe(left)">
                                      <p:cBhvr>
                                        <p:cTn id="59" dur="500"/>
                                        <p:tgtEl>
                                          <p:spTgt spid="13"/>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54"/>
                                        </p:tgtEl>
                                        <p:attrNameLst>
                                          <p:attrName>style.visibility</p:attrName>
                                        </p:attrNameLst>
                                      </p:cBhvr>
                                      <p:to>
                                        <p:strVal val="visible"/>
                                      </p:to>
                                    </p:set>
                                    <p:animEffect transition="in" filter="fade">
                                      <p:cBhvr>
                                        <p:cTn id="62" dur="500"/>
                                        <p:tgtEl>
                                          <p:spTgt spid="54"/>
                                        </p:tgtEl>
                                      </p:cBhvr>
                                    </p:animEffect>
                                  </p:childTnLst>
                                </p:cTn>
                              </p:par>
                            </p:childTnLst>
                          </p:cTn>
                        </p:par>
                        <p:par>
                          <p:cTn id="63" fill="hold">
                            <p:stCondLst>
                              <p:cond delay="11000"/>
                            </p:stCondLst>
                            <p:childTnLst>
                              <p:par>
                                <p:cTn id="64" presetID="22" presetClass="entr" presetSubtype="8" fill="hold" nodeType="afterEffect">
                                  <p:stCondLst>
                                    <p:cond delay="0"/>
                                  </p:stCondLst>
                                  <p:childTnLst>
                                    <p:set>
                                      <p:cBhvr>
                                        <p:cTn id="65" dur="1" fill="hold">
                                          <p:stCondLst>
                                            <p:cond delay="0"/>
                                          </p:stCondLst>
                                        </p:cTn>
                                        <p:tgtEl>
                                          <p:spTgt spid="14"/>
                                        </p:tgtEl>
                                        <p:attrNameLst>
                                          <p:attrName>style.visibility</p:attrName>
                                        </p:attrNameLst>
                                      </p:cBhvr>
                                      <p:to>
                                        <p:strVal val="visible"/>
                                      </p:to>
                                    </p:set>
                                    <p:animEffect transition="in" filter="wipe(left)">
                                      <p:cBhvr>
                                        <p:cTn id="66" dur="500"/>
                                        <p:tgtEl>
                                          <p:spTgt spid="14"/>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85"/>
                                        </p:tgtEl>
                                        <p:attrNameLst>
                                          <p:attrName>style.visibility</p:attrName>
                                        </p:attrNameLst>
                                      </p:cBhvr>
                                      <p:to>
                                        <p:strVal val="visible"/>
                                      </p:to>
                                    </p:set>
                                    <p:animEffect transition="in" filter="fade">
                                      <p:cBhvr>
                                        <p:cTn id="69" dur="2000"/>
                                        <p:tgtEl>
                                          <p:spTgt spid="85"/>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59"/>
                                        </p:tgtEl>
                                        <p:attrNameLst>
                                          <p:attrName>style.visibility</p:attrName>
                                        </p:attrNameLst>
                                      </p:cBhvr>
                                      <p:to>
                                        <p:strVal val="visible"/>
                                      </p:to>
                                    </p:set>
                                    <p:animEffect transition="in" filter="fade">
                                      <p:cBhvr>
                                        <p:cTn id="72" dur="2000"/>
                                        <p:tgtEl>
                                          <p:spTgt spid="59"/>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57"/>
                                        </p:tgtEl>
                                        <p:attrNameLst>
                                          <p:attrName>style.visibility</p:attrName>
                                        </p:attrNameLst>
                                      </p:cBhvr>
                                      <p:to>
                                        <p:strVal val="visible"/>
                                      </p:to>
                                    </p:set>
                                    <p:animEffect transition="in" filter="fade">
                                      <p:cBhvr>
                                        <p:cTn id="75" dur="500"/>
                                        <p:tgtEl>
                                          <p:spTgt spid="57"/>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84"/>
                                        </p:tgtEl>
                                        <p:attrNameLst>
                                          <p:attrName>style.visibility</p:attrName>
                                        </p:attrNameLst>
                                      </p:cBhvr>
                                      <p:to>
                                        <p:strVal val="visible"/>
                                      </p:to>
                                    </p:set>
                                    <p:animEffect transition="in" filter="fade">
                                      <p:cBhvr>
                                        <p:cTn id="78" dur="2000"/>
                                        <p:tgtEl>
                                          <p:spTgt spid="84"/>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56"/>
                                        </p:tgtEl>
                                        <p:attrNameLst>
                                          <p:attrName>style.visibility</p:attrName>
                                        </p:attrNameLst>
                                      </p:cBhvr>
                                      <p:to>
                                        <p:strVal val="visible"/>
                                      </p:to>
                                    </p:set>
                                    <p:animEffect transition="in" filter="fade">
                                      <p:cBhvr>
                                        <p:cTn id="81" dur="20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6" grpId="0" animBg="1"/>
      <p:bldP spid="2141" grpId="0" animBg="1"/>
      <p:bldP spid="59" grpId="0" animBg="1"/>
      <p:bldP spid="38" grpId="0" animBg="1"/>
      <p:bldP spid="39" grpId="0" animBg="1"/>
      <p:bldP spid="40" grpId="0" animBg="1"/>
      <p:bldP spid="41" grpId="0" animBg="1"/>
      <p:bldP spid="42" grpId="0" animBg="1"/>
      <p:bldP spid="51" grpId="0"/>
      <p:bldP spid="54" grpId="0"/>
      <p:bldP spid="57" grpId="0"/>
      <p:bldP spid="78" grpId="0"/>
      <p:bldP spid="79" grpId="0"/>
      <p:bldP spid="84" grpId="0"/>
      <p:bldP spid="8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3"/>
          <p:cNvSpPr txBox="1">
            <a:spLocks noChangeArrowheads="1"/>
          </p:cNvSpPr>
          <p:nvPr/>
        </p:nvSpPr>
        <p:spPr bwMode="auto">
          <a:xfrm>
            <a:off x="1775520" y="1340768"/>
            <a:ext cx="7772400" cy="4857750"/>
          </a:xfrm>
          <a:prstGeom prst="rect">
            <a:avLst/>
          </a:prstGeom>
          <a:noFill/>
          <a:ln w="9525">
            <a:noFill/>
            <a:miter lim="800000"/>
            <a:headEnd/>
            <a:tailEnd/>
          </a:ln>
        </p:spPr>
        <p:txBody>
          <a:bodyPr/>
          <a:lstStyle/>
          <a:p>
            <a:pPr marL="342900" indent="-342900">
              <a:lnSpc>
                <a:spcPct val="90000"/>
              </a:lnSpc>
              <a:spcBef>
                <a:spcPts val="800"/>
              </a:spcBef>
              <a:buClr>
                <a:srgbClr val="990033"/>
              </a:buClr>
              <a:buSzPct val="100000"/>
            </a:pPr>
            <a:r>
              <a:rPr lang="tr-TR" sz="3000" b="1" dirty="0">
                <a:solidFill>
                  <a:srgbClr val="000000"/>
                </a:solidFill>
                <a:latin typeface="Calibri" pitchFamily="34" charset="0"/>
              </a:rPr>
              <a:t>	</a:t>
            </a:r>
            <a:r>
              <a:rPr lang="en-AU" sz="3000" b="1" dirty="0">
                <a:solidFill>
                  <a:srgbClr val="000000"/>
                </a:solidFill>
                <a:latin typeface="Calibri" pitchFamily="34" charset="0"/>
              </a:rPr>
              <a:t>ISO, 1987 </a:t>
            </a:r>
            <a:r>
              <a:rPr lang="en-AU" sz="3000" b="1" dirty="0" err="1">
                <a:solidFill>
                  <a:srgbClr val="000000"/>
                </a:solidFill>
                <a:latin typeface="Calibri" pitchFamily="34" charset="0"/>
              </a:rPr>
              <a:t>yılına</a:t>
            </a:r>
            <a:r>
              <a:rPr lang="en-AU" sz="3000" b="1" dirty="0">
                <a:solidFill>
                  <a:srgbClr val="000000"/>
                </a:solidFill>
                <a:latin typeface="Calibri" pitchFamily="34" charset="0"/>
              </a:rPr>
              <a:t> </a:t>
            </a:r>
            <a:r>
              <a:rPr lang="en-AU" sz="3000" b="1" dirty="0" err="1">
                <a:solidFill>
                  <a:srgbClr val="000000"/>
                </a:solidFill>
                <a:latin typeface="Calibri" pitchFamily="34" charset="0"/>
              </a:rPr>
              <a:t>kadar</a:t>
            </a:r>
            <a:r>
              <a:rPr lang="en-AU" sz="3000" b="1" dirty="0">
                <a:solidFill>
                  <a:srgbClr val="000000"/>
                </a:solidFill>
                <a:latin typeface="Calibri" pitchFamily="34" charset="0"/>
              </a:rPr>
              <a:t> </a:t>
            </a:r>
            <a:r>
              <a:rPr lang="en-AU" sz="3000" b="1" dirty="0" err="1">
                <a:solidFill>
                  <a:srgbClr val="000000"/>
                </a:solidFill>
                <a:latin typeface="Calibri" pitchFamily="34" charset="0"/>
              </a:rPr>
              <a:t>ürün</a:t>
            </a:r>
            <a:r>
              <a:rPr lang="en-AU" sz="3000" b="1" dirty="0">
                <a:solidFill>
                  <a:srgbClr val="000000"/>
                </a:solidFill>
                <a:latin typeface="Calibri" pitchFamily="34" charset="0"/>
              </a:rPr>
              <a:t> </a:t>
            </a:r>
            <a:r>
              <a:rPr lang="en-AU" sz="3000" b="1" dirty="0" err="1">
                <a:solidFill>
                  <a:srgbClr val="000000"/>
                </a:solidFill>
                <a:latin typeface="Calibri" pitchFamily="34" charset="0"/>
              </a:rPr>
              <a:t>standartları</a:t>
            </a:r>
            <a:r>
              <a:rPr lang="en-AU" sz="3000" b="1" dirty="0">
                <a:solidFill>
                  <a:srgbClr val="000000"/>
                </a:solidFill>
                <a:latin typeface="Calibri" pitchFamily="34" charset="0"/>
              </a:rPr>
              <a:t> </a:t>
            </a:r>
            <a:r>
              <a:rPr lang="en-AU" sz="3000" b="1" dirty="0" err="1">
                <a:solidFill>
                  <a:srgbClr val="000000"/>
                </a:solidFill>
                <a:latin typeface="Calibri" pitchFamily="34" charset="0"/>
              </a:rPr>
              <a:t>yayınlamış</a:t>
            </a:r>
            <a:r>
              <a:rPr lang="en-AU" sz="3000" b="1" dirty="0">
                <a:solidFill>
                  <a:srgbClr val="000000"/>
                </a:solidFill>
                <a:latin typeface="Calibri" pitchFamily="34" charset="0"/>
              </a:rPr>
              <a:t> </a:t>
            </a:r>
            <a:r>
              <a:rPr lang="en-AU" sz="3000" b="1" dirty="0" err="1">
                <a:solidFill>
                  <a:srgbClr val="000000"/>
                </a:solidFill>
                <a:latin typeface="Calibri" pitchFamily="34" charset="0"/>
              </a:rPr>
              <a:t>iken</a:t>
            </a:r>
            <a:r>
              <a:rPr lang="en-AU" sz="3000" b="1" dirty="0">
                <a:solidFill>
                  <a:srgbClr val="000000"/>
                </a:solidFill>
                <a:latin typeface="Calibri" pitchFamily="34" charset="0"/>
              </a:rPr>
              <a:t>, </a:t>
            </a:r>
            <a:r>
              <a:rPr lang="en-AU" sz="3000" b="1" dirty="0" err="1">
                <a:solidFill>
                  <a:srgbClr val="000000"/>
                </a:solidFill>
                <a:latin typeface="Calibri" pitchFamily="34" charset="0"/>
              </a:rPr>
              <a:t>bu</a:t>
            </a:r>
            <a:r>
              <a:rPr lang="en-AU" sz="3000" b="1" dirty="0">
                <a:solidFill>
                  <a:srgbClr val="000000"/>
                </a:solidFill>
                <a:latin typeface="Calibri" pitchFamily="34" charset="0"/>
              </a:rPr>
              <a:t> </a:t>
            </a:r>
            <a:r>
              <a:rPr lang="en-AU" sz="3000" b="1" dirty="0" err="1">
                <a:solidFill>
                  <a:srgbClr val="000000"/>
                </a:solidFill>
                <a:latin typeface="Calibri" pitchFamily="34" charset="0"/>
              </a:rPr>
              <a:t>yıldan</a:t>
            </a:r>
            <a:r>
              <a:rPr lang="en-AU" sz="3000" b="1" dirty="0">
                <a:solidFill>
                  <a:srgbClr val="000000"/>
                </a:solidFill>
                <a:latin typeface="Calibri" pitchFamily="34" charset="0"/>
              </a:rPr>
              <a:t> </a:t>
            </a:r>
            <a:r>
              <a:rPr lang="en-AU" sz="3000" b="1" dirty="0" err="1">
                <a:solidFill>
                  <a:srgbClr val="000000"/>
                </a:solidFill>
                <a:latin typeface="Calibri" pitchFamily="34" charset="0"/>
              </a:rPr>
              <a:t>itibaren</a:t>
            </a:r>
            <a:r>
              <a:rPr lang="en-AU" sz="3000" b="1" dirty="0">
                <a:solidFill>
                  <a:srgbClr val="000000"/>
                </a:solidFill>
                <a:latin typeface="Calibri" pitchFamily="34" charset="0"/>
              </a:rPr>
              <a:t> SİSTEM STANDARTLARI </a:t>
            </a:r>
            <a:r>
              <a:rPr lang="en-AU" sz="3000" b="1" dirty="0" err="1">
                <a:solidFill>
                  <a:srgbClr val="000000"/>
                </a:solidFill>
                <a:latin typeface="Calibri" pitchFamily="34" charset="0"/>
              </a:rPr>
              <a:t>da</a:t>
            </a:r>
            <a:r>
              <a:rPr lang="en-AU" sz="3000" b="1" dirty="0">
                <a:solidFill>
                  <a:srgbClr val="000000"/>
                </a:solidFill>
                <a:latin typeface="Calibri" pitchFamily="34" charset="0"/>
              </a:rPr>
              <a:t> </a:t>
            </a:r>
            <a:r>
              <a:rPr lang="en-AU" sz="3000" b="1" dirty="0" err="1">
                <a:solidFill>
                  <a:srgbClr val="000000"/>
                </a:solidFill>
                <a:latin typeface="Calibri" pitchFamily="34" charset="0"/>
              </a:rPr>
              <a:t>hazırlamaya</a:t>
            </a:r>
            <a:r>
              <a:rPr lang="en-AU" sz="3000" b="1" dirty="0">
                <a:solidFill>
                  <a:srgbClr val="000000"/>
                </a:solidFill>
                <a:latin typeface="Calibri" pitchFamily="34" charset="0"/>
              </a:rPr>
              <a:t> </a:t>
            </a:r>
            <a:r>
              <a:rPr lang="en-AU" sz="3000" b="1" dirty="0" err="1">
                <a:solidFill>
                  <a:srgbClr val="000000"/>
                </a:solidFill>
                <a:latin typeface="Calibri" pitchFamily="34" charset="0"/>
              </a:rPr>
              <a:t>başlamıştır</a:t>
            </a:r>
            <a:r>
              <a:rPr lang="en-AU" sz="3000" b="1" dirty="0">
                <a:solidFill>
                  <a:srgbClr val="000000"/>
                </a:solidFill>
                <a:latin typeface="Calibri" pitchFamily="34" charset="0"/>
              </a:rPr>
              <a:t>. </a:t>
            </a:r>
            <a:r>
              <a:rPr lang="en-AU" sz="3000" b="1" dirty="0" err="1">
                <a:solidFill>
                  <a:srgbClr val="000000"/>
                </a:solidFill>
                <a:latin typeface="Calibri" pitchFamily="34" charset="0"/>
              </a:rPr>
              <a:t>Böylece</a:t>
            </a:r>
            <a:r>
              <a:rPr lang="en-AU" sz="3000" b="1" dirty="0">
                <a:solidFill>
                  <a:srgbClr val="000000"/>
                </a:solidFill>
                <a:latin typeface="Calibri" pitchFamily="34" charset="0"/>
              </a:rPr>
              <a:t> 1994 YILINDA </a:t>
            </a:r>
            <a:r>
              <a:rPr lang="en-AU" sz="3000" b="1" dirty="0" err="1">
                <a:solidFill>
                  <a:srgbClr val="000000"/>
                </a:solidFill>
                <a:latin typeface="Calibri" pitchFamily="34" charset="0"/>
              </a:rPr>
              <a:t>oluşturulan</a:t>
            </a:r>
            <a:r>
              <a:rPr lang="en-AU" sz="3000" b="1" dirty="0">
                <a:solidFill>
                  <a:srgbClr val="000000"/>
                </a:solidFill>
                <a:latin typeface="Calibri" pitchFamily="34" charset="0"/>
              </a:rPr>
              <a:t> KALİTE GÜVENCE SİSTEMİ </a:t>
            </a:r>
            <a:r>
              <a:rPr lang="en-AU" sz="3000" b="1" dirty="0" err="1">
                <a:solidFill>
                  <a:srgbClr val="000000"/>
                </a:solidFill>
                <a:latin typeface="Calibri" pitchFamily="34" charset="0"/>
              </a:rPr>
              <a:t>standartları</a:t>
            </a:r>
            <a:r>
              <a:rPr lang="en-AU" sz="3000" b="1" dirty="0">
                <a:solidFill>
                  <a:srgbClr val="000000"/>
                </a:solidFill>
                <a:latin typeface="Calibri" pitchFamily="34" charset="0"/>
              </a:rPr>
              <a:t> ISO 9000 </a:t>
            </a:r>
            <a:r>
              <a:rPr lang="en-AU" sz="3000" b="1" dirty="0" err="1">
                <a:solidFill>
                  <a:srgbClr val="000000"/>
                </a:solidFill>
                <a:latin typeface="Calibri" pitchFamily="34" charset="0"/>
              </a:rPr>
              <a:t>adıyla</a:t>
            </a:r>
            <a:r>
              <a:rPr lang="en-AU" sz="3000" b="1" dirty="0">
                <a:solidFill>
                  <a:srgbClr val="000000"/>
                </a:solidFill>
                <a:latin typeface="Calibri" pitchFamily="34" charset="0"/>
              </a:rPr>
              <a:t> </a:t>
            </a:r>
            <a:r>
              <a:rPr lang="en-AU" sz="3000" b="1" dirty="0" err="1">
                <a:solidFill>
                  <a:srgbClr val="000000"/>
                </a:solidFill>
                <a:latin typeface="Calibri" pitchFamily="34" charset="0"/>
              </a:rPr>
              <a:t>yayınlanmıştır</a:t>
            </a:r>
            <a:r>
              <a:rPr lang="en-AU" sz="3000" b="1" dirty="0">
                <a:solidFill>
                  <a:srgbClr val="000000"/>
                </a:solidFill>
                <a:latin typeface="Calibri" pitchFamily="34" charset="0"/>
              </a:rPr>
              <a:t>. </a:t>
            </a:r>
            <a:endParaRPr lang="tr-TR" sz="3000" b="1" dirty="0">
              <a:solidFill>
                <a:srgbClr val="000000"/>
              </a:solidFill>
              <a:latin typeface="Calibri" pitchFamily="34" charset="0"/>
            </a:endParaRPr>
          </a:p>
          <a:p>
            <a:pPr marL="342900" indent="-342900">
              <a:lnSpc>
                <a:spcPct val="90000"/>
              </a:lnSpc>
              <a:spcBef>
                <a:spcPts val="800"/>
              </a:spcBef>
              <a:buClr>
                <a:srgbClr val="990033"/>
              </a:buClr>
              <a:buSzPct val="100000"/>
            </a:pPr>
            <a:r>
              <a:rPr lang="tr-TR" sz="3000" b="1" dirty="0">
                <a:solidFill>
                  <a:srgbClr val="000000"/>
                </a:solidFill>
                <a:latin typeface="Calibri" pitchFamily="34" charset="0"/>
              </a:rPr>
              <a:t>	</a:t>
            </a:r>
          </a:p>
          <a:p>
            <a:pPr marL="342900" indent="-342900">
              <a:lnSpc>
                <a:spcPct val="90000"/>
              </a:lnSpc>
              <a:spcBef>
                <a:spcPts val="800"/>
              </a:spcBef>
              <a:buClr>
                <a:srgbClr val="990033"/>
              </a:buClr>
              <a:buSzPct val="100000"/>
            </a:pPr>
            <a:r>
              <a:rPr lang="tr-TR" sz="3000" b="1" dirty="0">
                <a:solidFill>
                  <a:srgbClr val="000000"/>
                </a:solidFill>
                <a:latin typeface="Calibri" pitchFamily="34" charset="0"/>
              </a:rPr>
              <a:t>	</a:t>
            </a:r>
            <a:r>
              <a:rPr lang="en-AU" sz="3000" b="1" dirty="0">
                <a:solidFill>
                  <a:srgbClr val="000000"/>
                </a:solidFill>
                <a:latin typeface="Calibri" pitchFamily="34" charset="0"/>
              </a:rPr>
              <a:t>2000 </a:t>
            </a:r>
            <a:r>
              <a:rPr lang="en-AU" sz="3000" b="1" dirty="0" err="1">
                <a:solidFill>
                  <a:srgbClr val="000000"/>
                </a:solidFill>
                <a:latin typeface="Calibri" pitchFamily="34" charset="0"/>
              </a:rPr>
              <a:t>Yılında</a:t>
            </a:r>
            <a:r>
              <a:rPr lang="en-AU" sz="3000" b="1" dirty="0">
                <a:solidFill>
                  <a:srgbClr val="000000"/>
                </a:solidFill>
                <a:latin typeface="Calibri" pitchFamily="34" charset="0"/>
              </a:rPr>
              <a:t> </a:t>
            </a:r>
            <a:r>
              <a:rPr lang="en-AU" sz="3000" b="1" dirty="0" err="1">
                <a:solidFill>
                  <a:srgbClr val="000000"/>
                </a:solidFill>
                <a:latin typeface="Calibri" pitchFamily="34" charset="0"/>
              </a:rPr>
              <a:t>ise</a:t>
            </a:r>
            <a:r>
              <a:rPr lang="en-AU" sz="3000" b="1" dirty="0">
                <a:solidFill>
                  <a:srgbClr val="000000"/>
                </a:solidFill>
                <a:latin typeface="Calibri" pitchFamily="34" charset="0"/>
              </a:rPr>
              <a:t> </a:t>
            </a:r>
            <a:r>
              <a:rPr lang="en-AU" sz="3000" b="1" dirty="0" err="1">
                <a:solidFill>
                  <a:srgbClr val="000000"/>
                </a:solidFill>
                <a:latin typeface="Calibri" pitchFamily="34" charset="0"/>
              </a:rPr>
              <a:t>sistem</a:t>
            </a:r>
            <a:r>
              <a:rPr lang="en-AU" sz="3000" b="1" dirty="0">
                <a:solidFill>
                  <a:srgbClr val="000000"/>
                </a:solidFill>
                <a:latin typeface="Calibri" pitchFamily="34" charset="0"/>
              </a:rPr>
              <a:t> </a:t>
            </a:r>
            <a:r>
              <a:rPr lang="en-AU" sz="3000" b="1" dirty="0" err="1">
                <a:solidFill>
                  <a:srgbClr val="000000"/>
                </a:solidFill>
                <a:latin typeface="Calibri" pitchFamily="34" charset="0"/>
              </a:rPr>
              <a:t>revize</a:t>
            </a:r>
            <a:r>
              <a:rPr lang="en-AU" sz="3000" b="1" dirty="0">
                <a:solidFill>
                  <a:srgbClr val="000000"/>
                </a:solidFill>
                <a:latin typeface="Calibri" pitchFamily="34" charset="0"/>
              </a:rPr>
              <a:t> </a:t>
            </a:r>
            <a:r>
              <a:rPr lang="en-AU" sz="3000" b="1" dirty="0" err="1">
                <a:solidFill>
                  <a:srgbClr val="000000"/>
                </a:solidFill>
                <a:latin typeface="Calibri" pitchFamily="34" charset="0"/>
              </a:rPr>
              <a:t>edilerek</a:t>
            </a:r>
            <a:r>
              <a:rPr lang="en-AU" sz="3000" b="1" dirty="0">
                <a:solidFill>
                  <a:srgbClr val="000000"/>
                </a:solidFill>
                <a:latin typeface="Calibri" pitchFamily="34" charset="0"/>
              </a:rPr>
              <a:t> </a:t>
            </a:r>
            <a:r>
              <a:rPr lang="en-AU" sz="3000" b="1" dirty="0" err="1">
                <a:solidFill>
                  <a:srgbClr val="000000"/>
                </a:solidFill>
                <a:latin typeface="Calibri" pitchFamily="34" charset="0"/>
              </a:rPr>
              <a:t>kapsamı</a:t>
            </a:r>
            <a:r>
              <a:rPr lang="en-AU" sz="3000" b="1" dirty="0">
                <a:solidFill>
                  <a:srgbClr val="000000"/>
                </a:solidFill>
                <a:latin typeface="Calibri" pitchFamily="34" charset="0"/>
              </a:rPr>
              <a:t> </a:t>
            </a:r>
            <a:r>
              <a:rPr lang="en-AU" sz="3000" b="1" dirty="0" err="1">
                <a:solidFill>
                  <a:srgbClr val="000000"/>
                </a:solidFill>
                <a:latin typeface="Calibri" pitchFamily="34" charset="0"/>
              </a:rPr>
              <a:t>genişletilmiş</a:t>
            </a:r>
            <a:r>
              <a:rPr lang="en-AU" sz="3000" b="1" dirty="0">
                <a:solidFill>
                  <a:srgbClr val="000000"/>
                </a:solidFill>
                <a:latin typeface="Calibri" pitchFamily="34" charset="0"/>
              </a:rPr>
              <a:t> </a:t>
            </a:r>
            <a:r>
              <a:rPr lang="en-AU" sz="3000" b="1" dirty="0" err="1">
                <a:solidFill>
                  <a:srgbClr val="000000"/>
                </a:solidFill>
                <a:latin typeface="Calibri" pitchFamily="34" charset="0"/>
              </a:rPr>
              <a:t>ve</a:t>
            </a:r>
            <a:r>
              <a:rPr lang="en-AU" sz="3000" b="1" dirty="0">
                <a:solidFill>
                  <a:srgbClr val="000000"/>
                </a:solidFill>
                <a:latin typeface="Calibri" pitchFamily="34" charset="0"/>
              </a:rPr>
              <a:t> KALİTE YÖNETİM SİSTEMİ </a:t>
            </a:r>
            <a:r>
              <a:rPr lang="en-AU" sz="3000" b="1" dirty="0" err="1">
                <a:solidFill>
                  <a:srgbClr val="000000"/>
                </a:solidFill>
                <a:latin typeface="Calibri" pitchFamily="34" charset="0"/>
              </a:rPr>
              <a:t>standardları</a:t>
            </a:r>
            <a:r>
              <a:rPr lang="en-AU" sz="3000" b="1" dirty="0">
                <a:solidFill>
                  <a:srgbClr val="000000"/>
                </a:solidFill>
                <a:latin typeface="Calibri" pitchFamily="34" charset="0"/>
              </a:rPr>
              <a:t>  ISO 900</a:t>
            </a:r>
            <a:r>
              <a:rPr lang="tr-TR" sz="3000" b="1" dirty="0">
                <a:solidFill>
                  <a:srgbClr val="000000"/>
                </a:solidFill>
                <a:latin typeface="Calibri" pitchFamily="34" charset="0"/>
              </a:rPr>
              <a:t>1</a:t>
            </a:r>
            <a:r>
              <a:rPr lang="en-AU" sz="3000" b="1" dirty="0">
                <a:solidFill>
                  <a:srgbClr val="000000"/>
                </a:solidFill>
                <a:latin typeface="Calibri" pitchFamily="34" charset="0"/>
              </a:rPr>
              <a:t>:2000  </a:t>
            </a:r>
            <a:r>
              <a:rPr lang="en-AU" sz="3000" b="1" dirty="0" err="1">
                <a:solidFill>
                  <a:srgbClr val="000000"/>
                </a:solidFill>
                <a:latin typeface="Calibri" pitchFamily="34" charset="0"/>
              </a:rPr>
              <a:t>adıyla</a:t>
            </a:r>
            <a:r>
              <a:rPr lang="en-AU" sz="3000" b="1" dirty="0">
                <a:solidFill>
                  <a:srgbClr val="000000"/>
                </a:solidFill>
                <a:latin typeface="Calibri" pitchFamily="34" charset="0"/>
              </a:rPr>
              <a:t>  </a:t>
            </a:r>
            <a:r>
              <a:rPr lang="en-AU" sz="3000" b="1" dirty="0" err="1">
                <a:solidFill>
                  <a:srgbClr val="000000"/>
                </a:solidFill>
                <a:latin typeface="Calibri" pitchFamily="34" charset="0"/>
              </a:rPr>
              <a:t>yayınlanmıştır</a:t>
            </a:r>
            <a:r>
              <a:rPr lang="en-AU" sz="3000" b="1" dirty="0">
                <a:solidFill>
                  <a:srgbClr val="000000"/>
                </a:solidFill>
                <a:latin typeface="Calibri" pitchFamily="34" charset="0"/>
              </a:rPr>
              <a:t>.</a:t>
            </a:r>
            <a:r>
              <a:rPr lang="tr-TR" sz="3000" b="1" dirty="0">
                <a:solidFill>
                  <a:srgbClr val="000000"/>
                </a:solidFill>
                <a:latin typeface="Calibri" pitchFamily="34" charset="0"/>
              </a:rPr>
              <a:t>Son olarak bu standart da 2015 yılında ISO 9001:2015 olarak yayınlanmıştır.</a:t>
            </a:r>
          </a:p>
        </p:txBody>
      </p:sp>
      <p:sp>
        <p:nvSpPr>
          <p:cNvPr id="55299" name="3 Slayt Numarası Yer Tutucusu"/>
          <p:cNvSpPr>
            <a:spLocks noGrp="1"/>
          </p:cNvSpPr>
          <p:nvPr>
            <p:ph type="sldNum" sz="quarter" idx="12"/>
          </p:nvPr>
        </p:nvSpPr>
        <p:spPr bwMode="auto">
          <a:noFill/>
          <a:ln>
            <a:miter lim="800000"/>
            <a:headEnd/>
            <a:tailEnd/>
          </a:ln>
        </p:spPr>
        <p:txBody>
          <a:bodyPr vert="horz" wrap="square" lIns="91440" tIns="45720" rIns="91440" bIns="45720" numCol="1" rtlCol="0" anchor="t" anchorCtr="0" compatLnSpc="1">
            <a:prstTxWarp prst="textNoShape">
              <a:avLst/>
            </a:prstTxWarp>
          </a:bodyPr>
          <a:lstStyle/>
          <a:p>
            <a:fld id="{F1ECB8A0-57A0-4F09-8250-BB10262CD197}" type="slidenum">
              <a:rPr lang="tr-TR" smtClean="0"/>
              <a:pPr/>
              <a:t>20</a:t>
            </a:fld>
            <a:endParaRPr lang="tr-TR" smtClean="0"/>
          </a:p>
        </p:txBody>
      </p:sp>
    </p:spTree>
    <p:extLst>
      <p:ext uri="{BB962C8B-B14F-4D97-AF65-F5344CB8AC3E}">
        <p14:creationId xmlns:p14="http://schemas.microsoft.com/office/powerpoint/2010/main" val="39376439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
          <p:cNvSpPr txBox="1">
            <a:spLocks noChangeArrowheads="1"/>
          </p:cNvSpPr>
          <p:nvPr/>
        </p:nvSpPr>
        <p:spPr bwMode="auto">
          <a:xfrm>
            <a:off x="2095500" y="1643063"/>
            <a:ext cx="8229600" cy="3179762"/>
          </a:xfrm>
          <a:prstGeom prst="rect">
            <a:avLst/>
          </a:prstGeom>
          <a:noFill/>
          <a:ln w="9525">
            <a:noFill/>
            <a:miter lim="800000"/>
            <a:headEnd/>
            <a:tailEnd/>
          </a:ln>
        </p:spPr>
        <p:txBody>
          <a:bodyPr>
            <a:spAutoFit/>
          </a:bodyPr>
          <a:lstStyle/>
          <a:p>
            <a:pPr algn="ctr">
              <a:spcBef>
                <a:spcPct val="50000"/>
              </a:spcBef>
            </a:pPr>
            <a:r>
              <a:rPr lang="tr-TR" sz="8100" b="1" dirty="0">
                <a:latin typeface="Calibri" pitchFamily="34" charset="0"/>
              </a:rPr>
              <a:t>NEDEN </a:t>
            </a:r>
          </a:p>
          <a:p>
            <a:pPr algn="ctr">
              <a:spcBef>
                <a:spcPct val="50000"/>
              </a:spcBef>
            </a:pPr>
            <a:r>
              <a:rPr lang="tr-TR" sz="8100" b="1" dirty="0">
                <a:latin typeface="Calibri" pitchFamily="34" charset="0"/>
              </a:rPr>
              <a:t>ISO 9001?</a:t>
            </a:r>
          </a:p>
        </p:txBody>
      </p:sp>
      <p:sp>
        <p:nvSpPr>
          <p:cNvPr id="57347" name="3 Slayt Numarası Yer Tutucusu"/>
          <p:cNvSpPr>
            <a:spLocks noGrp="1"/>
          </p:cNvSpPr>
          <p:nvPr>
            <p:ph type="sldNum" sz="quarter" idx="12"/>
          </p:nvPr>
        </p:nvSpPr>
        <p:spPr bwMode="auto">
          <a:noFill/>
          <a:ln>
            <a:miter lim="800000"/>
            <a:headEnd/>
            <a:tailEnd/>
          </a:ln>
        </p:spPr>
        <p:txBody>
          <a:bodyPr vert="horz" wrap="square" lIns="91440" tIns="45720" rIns="91440" bIns="45720" numCol="1" rtlCol="0" anchor="t" anchorCtr="0" compatLnSpc="1">
            <a:prstTxWarp prst="textNoShape">
              <a:avLst/>
            </a:prstTxWarp>
          </a:bodyPr>
          <a:lstStyle/>
          <a:p>
            <a:fld id="{06EBE5FF-7E1C-4846-8A28-A4AE697A2C64}" type="slidenum">
              <a:rPr lang="tr-TR" smtClean="0"/>
              <a:pPr/>
              <a:t>21</a:t>
            </a:fld>
            <a:endParaRPr lang="tr-TR" smtClean="0"/>
          </a:p>
        </p:txBody>
      </p:sp>
    </p:spTree>
    <p:extLst>
      <p:ext uri="{BB962C8B-B14F-4D97-AF65-F5344CB8AC3E}">
        <p14:creationId xmlns:p14="http://schemas.microsoft.com/office/powerpoint/2010/main" val="21800624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2063552" y="1194769"/>
            <a:ext cx="5257800" cy="854075"/>
          </a:xfrm>
          <a:prstGeom prst="rect">
            <a:avLst/>
          </a:prstGeom>
          <a:noFill/>
          <a:ln w="9525">
            <a:noFill/>
            <a:miter lim="800000"/>
            <a:headEnd/>
            <a:tailEnd/>
          </a:ln>
        </p:spPr>
        <p:txBody>
          <a:bodyPr>
            <a:spAutoFit/>
          </a:bodyPr>
          <a:lstStyle/>
          <a:p>
            <a:pPr>
              <a:spcBef>
                <a:spcPct val="50000"/>
              </a:spcBef>
            </a:pPr>
            <a:r>
              <a:rPr lang="tr-TR" sz="5000" b="1" dirty="0">
                <a:solidFill>
                  <a:schemeClr val="tx2"/>
                </a:solidFill>
                <a:latin typeface="Calibri" pitchFamily="34" charset="0"/>
              </a:rPr>
              <a:t>NEDENLER</a:t>
            </a:r>
          </a:p>
        </p:txBody>
      </p:sp>
      <p:sp>
        <p:nvSpPr>
          <p:cNvPr id="3" name="Text Box 3"/>
          <p:cNvSpPr txBox="1">
            <a:spLocks noChangeArrowheads="1"/>
          </p:cNvSpPr>
          <p:nvPr/>
        </p:nvSpPr>
        <p:spPr bwMode="auto">
          <a:xfrm>
            <a:off x="1775520" y="2267052"/>
            <a:ext cx="8507288" cy="4339650"/>
          </a:xfrm>
          <a:prstGeom prst="rect">
            <a:avLst/>
          </a:prstGeom>
          <a:noFill/>
          <a:ln w="9525">
            <a:noFill/>
            <a:miter lim="800000"/>
            <a:headEnd/>
            <a:tailEnd/>
          </a:ln>
        </p:spPr>
        <p:txBody>
          <a:bodyPr wrap="square">
            <a:spAutoFit/>
          </a:bodyPr>
          <a:lstStyle/>
          <a:p>
            <a:pPr algn="l">
              <a:spcBef>
                <a:spcPct val="50000"/>
              </a:spcBef>
              <a:buFontTx/>
              <a:buChar char="•"/>
            </a:pPr>
            <a:r>
              <a:rPr lang="tr-TR" sz="2400" b="1" dirty="0">
                <a:latin typeface="Calibri" pitchFamily="34" charset="0"/>
              </a:rPr>
              <a:t>MÜŞTERİ MEMNUNİYETİNİ ESAS ALAN STANDART OLMASI</a:t>
            </a:r>
          </a:p>
          <a:p>
            <a:pPr algn="l">
              <a:spcBef>
                <a:spcPct val="50000"/>
              </a:spcBef>
              <a:buFontTx/>
              <a:buChar char="•"/>
            </a:pPr>
            <a:r>
              <a:rPr lang="tr-TR" sz="2400" b="1" dirty="0">
                <a:latin typeface="Calibri" pitchFamily="34" charset="0"/>
              </a:rPr>
              <a:t>İÇ VE DIŞ PAZARDA REKABETİN ARTMASI</a:t>
            </a:r>
          </a:p>
          <a:p>
            <a:pPr algn="l">
              <a:spcBef>
                <a:spcPct val="50000"/>
              </a:spcBef>
              <a:buFontTx/>
              <a:buChar char="•"/>
            </a:pPr>
            <a:r>
              <a:rPr lang="tr-TR" sz="2400" b="1" dirty="0">
                <a:latin typeface="Calibri" pitchFamily="34" charset="0"/>
              </a:rPr>
              <a:t>TEKNOLOJİNİN HIZLA İLERLEMESİ</a:t>
            </a:r>
          </a:p>
          <a:p>
            <a:pPr algn="l">
              <a:spcBef>
                <a:spcPct val="50000"/>
              </a:spcBef>
              <a:buFontTx/>
              <a:buChar char="•"/>
            </a:pPr>
            <a:r>
              <a:rPr lang="tr-TR" sz="2400" b="1" dirty="0">
                <a:latin typeface="Calibri" pitchFamily="34" charset="0"/>
              </a:rPr>
              <a:t>KALİTELİ VE UCUZ ÜRETİMİN/HİZMETİN HEDEFLENMESİ</a:t>
            </a:r>
          </a:p>
          <a:p>
            <a:pPr algn="l">
              <a:spcBef>
                <a:spcPct val="50000"/>
              </a:spcBef>
              <a:buFontTx/>
              <a:buChar char="•"/>
            </a:pPr>
            <a:r>
              <a:rPr lang="tr-TR" sz="2400" b="1" dirty="0">
                <a:latin typeface="Calibri" pitchFamily="34" charset="0"/>
              </a:rPr>
              <a:t>TÜKETİCİNİN BİLİNÇLENMESİ</a:t>
            </a:r>
          </a:p>
          <a:p>
            <a:pPr algn="l">
              <a:spcBef>
                <a:spcPct val="50000"/>
              </a:spcBef>
              <a:buFontTx/>
              <a:buChar char="•"/>
            </a:pPr>
            <a:r>
              <a:rPr lang="tr-TR" sz="2400" b="1" dirty="0">
                <a:latin typeface="Calibri" pitchFamily="34" charset="0"/>
              </a:rPr>
              <a:t>ÇALIŞAN VE MÜŞTERİ SADAKATİ SAĞLANMASI</a:t>
            </a:r>
          </a:p>
          <a:p>
            <a:pPr algn="l">
              <a:spcBef>
                <a:spcPct val="50000"/>
              </a:spcBef>
              <a:buFontTx/>
              <a:buChar char="•"/>
            </a:pPr>
            <a:r>
              <a:rPr lang="tr-TR" sz="2400" b="1" dirty="0">
                <a:latin typeface="Calibri" pitchFamily="34" charset="0"/>
              </a:rPr>
              <a:t>FİRMALARIN ASGARİ ŞARTLARI KARŞILAMAK ZORUNDA OLMASI</a:t>
            </a:r>
          </a:p>
          <a:p>
            <a:pPr algn="l">
              <a:spcBef>
                <a:spcPct val="50000"/>
              </a:spcBef>
              <a:buFontTx/>
              <a:buChar char="•"/>
            </a:pPr>
            <a:r>
              <a:rPr lang="tr-TR" sz="2400" b="1" dirty="0">
                <a:latin typeface="Calibri" pitchFamily="34" charset="0"/>
              </a:rPr>
              <a:t>İHALELERE  KATILMAK İÇİN ÖN KOŞUL OLMASI</a:t>
            </a:r>
          </a:p>
        </p:txBody>
      </p:sp>
      <p:sp>
        <p:nvSpPr>
          <p:cNvPr id="58372" name="4 Slayt Numarası Yer Tutucusu"/>
          <p:cNvSpPr>
            <a:spLocks noGrp="1"/>
          </p:cNvSpPr>
          <p:nvPr>
            <p:ph type="sldNum" sz="quarter" idx="12"/>
          </p:nvPr>
        </p:nvSpPr>
        <p:spPr bwMode="auto">
          <a:noFill/>
          <a:ln>
            <a:miter lim="800000"/>
            <a:headEnd/>
            <a:tailEnd/>
          </a:ln>
        </p:spPr>
        <p:txBody>
          <a:bodyPr vert="horz" wrap="square" lIns="91440" tIns="45720" rIns="91440" bIns="45720" numCol="1" rtlCol="0" anchor="t" anchorCtr="0" compatLnSpc="1">
            <a:prstTxWarp prst="textNoShape">
              <a:avLst/>
            </a:prstTxWarp>
          </a:bodyPr>
          <a:lstStyle/>
          <a:p>
            <a:fld id="{2408D9EC-658C-473A-80A1-EF6F0BCC41AB}" type="slidenum">
              <a:rPr lang="tr-TR" smtClean="0"/>
              <a:pPr/>
              <a:t>22</a:t>
            </a:fld>
            <a:endParaRPr lang="tr-TR" smtClean="0"/>
          </a:p>
        </p:txBody>
      </p:sp>
    </p:spTree>
    <p:extLst>
      <p:ext uri="{BB962C8B-B14F-4D97-AF65-F5344CB8AC3E}">
        <p14:creationId xmlns:p14="http://schemas.microsoft.com/office/powerpoint/2010/main" val="11010175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vertical)">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ANIMSAT.WAV"/>
                                        </p:tgtEl>
                                      </p:cMediaNode>
                                    </p:audio>
                                  </p:sub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strips(upRight)">
                                      <p:cBhvr>
                                        <p:cTn id="12" dur="500"/>
                                        <p:tgtEl>
                                          <p:spTgt spid="3"/>
                                        </p:tgtEl>
                                      </p:cBhvr>
                                    </p:animEffect>
                                  </p:childTnLst>
                                  <p:subTnLst>
                                    <p:audio>
                                      <p:cMediaNode>
                                        <p:cTn display="0" masterRel="sameClick">
                                          <p:stCondLst>
                                            <p:cond evt="begin" delay="0">
                                              <p:tn val="10"/>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6146"/>
          <p:cNvSpPr>
            <a:spLocks noChangeArrowheads="1"/>
          </p:cNvSpPr>
          <p:nvPr/>
        </p:nvSpPr>
        <p:spPr bwMode="auto">
          <a:xfrm>
            <a:off x="4689824" y="1454075"/>
            <a:ext cx="5800725" cy="533400"/>
          </a:xfrm>
          <a:prstGeom prst="rect">
            <a:avLst/>
          </a:prstGeom>
          <a:noFill/>
          <a:ln w="9525">
            <a:noFill/>
            <a:miter lim="800000"/>
            <a:headEnd/>
            <a:tailEnd/>
          </a:ln>
        </p:spPr>
        <p:txBody>
          <a:bodyPr/>
          <a:lstStyle/>
          <a:p>
            <a:r>
              <a:rPr lang="en-US" sz="3600" b="1" dirty="0">
                <a:latin typeface="Calibri" pitchFamily="34" charset="0"/>
              </a:rPr>
              <a:t>HATALARIN 3 TEMEL NEDENİ</a:t>
            </a:r>
            <a:endParaRPr lang="en-US" sz="3600" dirty="0">
              <a:solidFill>
                <a:schemeClr val="tx2"/>
              </a:solidFill>
              <a:latin typeface="Calibri" pitchFamily="34" charset="0"/>
            </a:endParaRPr>
          </a:p>
        </p:txBody>
      </p:sp>
      <p:pic>
        <p:nvPicPr>
          <p:cNvPr id="4100" name="Picture 6150" descr="C:\temp\mekik2.jpg"/>
          <p:cNvPicPr>
            <a:picLocks noChangeAspect="1" noChangeArrowheads="1"/>
          </p:cNvPicPr>
          <p:nvPr/>
        </p:nvPicPr>
        <p:blipFill>
          <a:blip r:embed="rId3" cstate="print">
            <a:lum bright="-18000" contrast="24000"/>
          </a:blip>
          <a:srcRect/>
          <a:stretch>
            <a:fillRect/>
          </a:stretch>
        </p:blipFill>
        <p:spPr bwMode="auto">
          <a:xfrm>
            <a:off x="1946276" y="914401"/>
            <a:ext cx="2392363" cy="4157663"/>
          </a:xfrm>
          <a:prstGeom prst="rect">
            <a:avLst/>
          </a:prstGeom>
          <a:noFill/>
          <a:ln w="9525">
            <a:noFill/>
            <a:miter lim="800000"/>
            <a:headEnd/>
            <a:tailEnd/>
          </a:ln>
        </p:spPr>
      </p:pic>
      <p:sp>
        <p:nvSpPr>
          <p:cNvPr id="4101" name="Text Box 6148"/>
          <p:cNvSpPr txBox="1">
            <a:spLocks noChangeArrowheads="1"/>
          </p:cNvSpPr>
          <p:nvPr/>
        </p:nvSpPr>
        <p:spPr bwMode="auto">
          <a:xfrm>
            <a:off x="4727848" y="2188295"/>
            <a:ext cx="5792788" cy="2086725"/>
          </a:xfrm>
          <a:prstGeom prst="rect">
            <a:avLst/>
          </a:prstGeom>
          <a:noFill/>
          <a:ln w="9525">
            <a:noFill/>
            <a:miter lim="800000"/>
            <a:headEnd/>
            <a:tailEnd/>
          </a:ln>
        </p:spPr>
        <p:txBody>
          <a:bodyPr>
            <a:spAutoFit/>
          </a:bodyPr>
          <a:lstStyle/>
          <a:p>
            <a:pPr indent="736600">
              <a:lnSpc>
                <a:spcPct val="240000"/>
              </a:lnSpc>
              <a:buFontTx/>
              <a:buChar char="•"/>
            </a:pPr>
            <a:r>
              <a:rPr lang="tr-TR" b="1" dirty="0">
                <a:latin typeface="Calibri" pitchFamily="34" charset="0"/>
              </a:rPr>
              <a:t>%1 MÜCBİR NEDENLER ( iflas ,hastalık, tutukluluk )</a:t>
            </a:r>
          </a:p>
          <a:p>
            <a:pPr indent="736600">
              <a:lnSpc>
                <a:spcPct val="240000"/>
              </a:lnSpc>
              <a:buFontTx/>
              <a:buChar char="•"/>
            </a:pPr>
            <a:r>
              <a:rPr lang="tr-TR" b="1" dirty="0">
                <a:latin typeface="Calibri" pitchFamily="34" charset="0"/>
              </a:rPr>
              <a:t>% 4 KİŞİSEL NEDENLER</a:t>
            </a:r>
          </a:p>
          <a:p>
            <a:pPr indent="736600">
              <a:lnSpc>
                <a:spcPct val="240000"/>
              </a:lnSpc>
              <a:buFontTx/>
              <a:buChar char="•"/>
            </a:pPr>
            <a:r>
              <a:rPr lang="tr-TR" b="1" dirty="0">
                <a:latin typeface="Calibri" pitchFamily="34" charset="0"/>
              </a:rPr>
              <a:t>% 95 YÖNETSEL FAALİYETLER</a:t>
            </a:r>
          </a:p>
        </p:txBody>
      </p:sp>
      <p:graphicFrame>
        <p:nvGraphicFramePr>
          <p:cNvPr id="4098" name="Object 6144"/>
          <p:cNvGraphicFramePr>
            <a:graphicFrameLocks noChangeAspect="1"/>
          </p:cNvGraphicFramePr>
          <p:nvPr/>
        </p:nvGraphicFramePr>
        <p:xfrm>
          <a:off x="5159897" y="4221089"/>
          <a:ext cx="2643187" cy="1298575"/>
        </p:xfrm>
        <a:graphic>
          <a:graphicData uri="http://schemas.openxmlformats.org/presentationml/2006/ole">
            <mc:AlternateContent xmlns:mc="http://schemas.openxmlformats.org/markup-compatibility/2006">
              <mc:Choice xmlns:v="urn:schemas-microsoft-com:vml" Requires="v">
                <p:oleObj spid="_x0000_s2055" name="Chart" r:id="rId4" imgW="6600933" imgH="4400379" progId="MSGraph.Chart.8">
                  <p:embed followColorScheme="full"/>
                </p:oleObj>
              </mc:Choice>
              <mc:Fallback>
                <p:oleObj name="Chart" r:id="rId4" imgW="6600933" imgH="4400379" progId="MSGraph.Chart.8">
                  <p:embed followColorScheme="full"/>
                  <p:pic>
                    <p:nvPicPr>
                      <p:cNvPr id="0" name=""/>
                      <p:cNvPicPr>
                        <a:picLocks noChangeAspect="1" noChangeArrowheads="1"/>
                      </p:cNvPicPr>
                      <p:nvPr/>
                    </p:nvPicPr>
                    <p:blipFill>
                      <a:blip r:embed="rId5"/>
                      <a:srcRect/>
                      <a:stretch>
                        <a:fillRect/>
                      </a:stretch>
                    </p:blipFill>
                    <p:spPr bwMode="auto">
                      <a:xfrm>
                        <a:off x="5159897" y="4221089"/>
                        <a:ext cx="2643187" cy="1298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02" name="6 Slayt Numarası Yer Tutucusu"/>
          <p:cNvSpPr>
            <a:spLocks noGrp="1"/>
          </p:cNvSpPr>
          <p:nvPr>
            <p:ph type="sldNum" sz="quarter" idx="12"/>
          </p:nvPr>
        </p:nvSpPr>
        <p:spPr bwMode="auto">
          <a:noFill/>
          <a:ln>
            <a:miter lim="800000"/>
            <a:headEnd/>
            <a:tailEnd/>
          </a:ln>
        </p:spPr>
        <p:txBody>
          <a:bodyPr vert="horz" wrap="square" lIns="91440" tIns="45720" rIns="91440" bIns="45720" numCol="1" rtlCol="0" anchor="t" anchorCtr="0" compatLnSpc="1">
            <a:prstTxWarp prst="textNoShape">
              <a:avLst/>
            </a:prstTxWarp>
          </a:bodyPr>
          <a:lstStyle/>
          <a:p>
            <a:fld id="{696A2EE3-C38E-4568-A8F1-0D20D019AE53}" type="slidenum">
              <a:rPr lang="tr-TR" smtClean="0"/>
              <a:pPr/>
              <a:t>23</a:t>
            </a:fld>
            <a:endParaRPr lang="tr-TR" smtClean="0"/>
          </a:p>
        </p:txBody>
      </p:sp>
    </p:spTree>
    <p:extLst>
      <p:ext uri="{BB962C8B-B14F-4D97-AF65-F5344CB8AC3E}">
        <p14:creationId xmlns:p14="http://schemas.microsoft.com/office/powerpoint/2010/main" val="36035900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149"/>
          <p:cNvSpPr>
            <a:spLocks noChangeArrowheads="1"/>
          </p:cNvSpPr>
          <p:nvPr/>
        </p:nvSpPr>
        <p:spPr bwMode="auto">
          <a:xfrm>
            <a:off x="4511825" y="1818665"/>
            <a:ext cx="5654675" cy="609600"/>
          </a:xfrm>
          <a:prstGeom prst="rect">
            <a:avLst/>
          </a:prstGeom>
          <a:noFill/>
          <a:ln w="9525">
            <a:noFill/>
            <a:miter lim="800000"/>
            <a:headEnd/>
            <a:tailEnd/>
          </a:ln>
          <a:effectLst/>
        </p:spPr>
        <p:txBody>
          <a:bodyPr/>
          <a:lstStyle/>
          <a:p>
            <a:pPr>
              <a:defRPr/>
            </a:pPr>
            <a:r>
              <a:rPr lang="tr-TR" sz="4000" b="1" dirty="0">
                <a:effectLst>
                  <a:outerShdw blurRad="38100" dist="38100" dir="2700000" algn="tl">
                    <a:srgbClr val="C0C0C0"/>
                  </a:outerShdw>
                </a:effectLst>
                <a:latin typeface="Calibri" pitchFamily="34" charset="0"/>
              </a:rPr>
              <a:t>YENİ ANLAYIŞ</a:t>
            </a:r>
            <a:r>
              <a:rPr lang="en-US" sz="4000" b="1" dirty="0">
                <a:effectLst>
                  <a:outerShdw blurRad="38100" dist="38100" dir="2700000" algn="tl">
                    <a:srgbClr val="C0C0C0"/>
                  </a:outerShdw>
                </a:effectLst>
                <a:latin typeface="Calibri" pitchFamily="34" charset="0"/>
              </a:rPr>
              <a:t> ?</a:t>
            </a:r>
            <a:endParaRPr lang="en-US" sz="4000" dirty="0">
              <a:latin typeface="Calibri" pitchFamily="34" charset="0"/>
            </a:endParaRPr>
          </a:p>
        </p:txBody>
      </p:sp>
      <p:sp>
        <p:nvSpPr>
          <p:cNvPr id="59395" name="Text Box 6148"/>
          <p:cNvSpPr txBox="1">
            <a:spLocks noChangeArrowheads="1"/>
          </p:cNvSpPr>
          <p:nvPr/>
        </p:nvSpPr>
        <p:spPr bwMode="auto">
          <a:xfrm>
            <a:off x="3865562" y="2852937"/>
            <a:ext cx="6802438" cy="2086725"/>
          </a:xfrm>
          <a:prstGeom prst="rect">
            <a:avLst/>
          </a:prstGeom>
          <a:noFill/>
          <a:ln w="9525">
            <a:noFill/>
            <a:miter lim="800000"/>
            <a:headEnd/>
            <a:tailEnd/>
          </a:ln>
        </p:spPr>
        <p:txBody>
          <a:bodyPr>
            <a:spAutoFit/>
          </a:bodyPr>
          <a:lstStyle/>
          <a:p>
            <a:pPr indent="736600">
              <a:lnSpc>
                <a:spcPct val="240000"/>
              </a:lnSpc>
              <a:buFontTx/>
              <a:buChar char="•"/>
            </a:pPr>
            <a:r>
              <a:rPr lang="tr-TR" b="1" dirty="0">
                <a:latin typeface="Calibri" pitchFamily="34" charset="0"/>
              </a:rPr>
              <a:t>HATALARIN % 80’ni ÜST YÖNETİMDEN KAYNAKLANIR.  </a:t>
            </a:r>
          </a:p>
          <a:p>
            <a:pPr indent="736600">
              <a:lnSpc>
                <a:spcPct val="240000"/>
              </a:lnSpc>
              <a:buFontTx/>
              <a:buChar char="•"/>
            </a:pPr>
            <a:r>
              <a:rPr lang="tr-TR" b="1" dirty="0">
                <a:latin typeface="Calibri" pitchFamily="34" charset="0"/>
              </a:rPr>
              <a:t>ÇALIŞANLAR HATALARDAN ANCAK %  20’LİK SORUMLULUĞA </a:t>
            </a:r>
          </a:p>
          <a:p>
            <a:pPr indent="736600">
              <a:lnSpc>
                <a:spcPct val="240000"/>
              </a:lnSpc>
            </a:pPr>
            <a:r>
              <a:rPr lang="tr-TR" b="1" dirty="0">
                <a:latin typeface="Calibri" pitchFamily="34" charset="0"/>
              </a:rPr>
              <a:t>SAHİPTİR.</a:t>
            </a:r>
          </a:p>
        </p:txBody>
      </p:sp>
      <p:pic>
        <p:nvPicPr>
          <p:cNvPr id="59396" name="Picture 6150" descr="C:\temp\mekik2.jpg"/>
          <p:cNvPicPr>
            <a:picLocks noChangeAspect="1" noChangeArrowheads="1"/>
          </p:cNvPicPr>
          <p:nvPr/>
        </p:nvPicPr>
        <p:blipFill>
          <a:blip r:embed="rId2" cstate="print">
            <a:lum bright="-18000" contrast="24000"/>
          </a:blip>
          <a:srcRect/>
          <a:stretch>
            <a:fillRect/>
          </a:stretch>
        </p:blipFill>
        <p:spPr bwMode="auto">
          <a:xfrm>
            <a:off x="1946276" y="914400"/>
            <a:ext cx="1558925" cy="5181600"/>
          </a:xfrm>
          <a:prstGeom prst="rect">
            <a:avLst/>
          </a:prstGeom>
          <a:noFill/>
          <a:ln w="9525">
            <a:noFill/>
            <a:miter lim="800000"/>
            <a:headEnd/>
            <a:tailEnd/>
          </a:ln>
        </p:spPr>
      </p:pic>
      <p:sp>
        <p:nvSpPr>
          <p:cNvPr id="59397" name="5 Slayt Numarası Yer Tutucusu"/>
          <p:cNvSpPr>
            <a:spLocks noGrp="1"/>
          </p:cNvSpPr>
          <p:nvPr>
            <p:ph type="sldNum" sz="quarter" idx="12"/>
          </p:nvPr>
        </p:nvSpPr>
        <p:spPr bwMode="auto">
          <a:noFill/>
          <a:ln>
            <a:miter lim="800000"/>
            <a:headEnd/>
            <a:tailEnd/>
          </a:ln>
        </p:spPr>
        <p:txBody>
          <a:bodyPr vert="horz" wrap="square" lIns="91440" tIns="45720" rIns="91440" bIns="45720" numCol="1" rtlCol="0" anchor="t" anchorCtr="0" compatLnSpc="1">
            <a:prstTxWarp prst="textNoShape">
              <a:avLst/>
            </a:prstTxWarp>
          </a:bodyPr>
          <a:lstStyle/>
          <a:p>
            <a:fld id="{1486D12B-B5C6-47D8-9EC7-E89F3083C978}" type="slidenum">
              <a:rPr lang="tr-TR" smtClean="0"/>
              <a:pPr/>
              <a:t>24</a:t>
            </a:fld>
            <a:endParaRPr lang="tr-TR" smtClean="0"/>
          </a:p>
        </p:txBody>
      </p:sp>
    </p:spTree>
    <p:extLst>
      <p:ext uri="{BB962C8B-B14F-4D97-AF65-F5344CB8AC3E}">
        <p14:creationId xmlns:p14="http://schemas.microsoft.com/office/powerpoint/2010/main" val="1330627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txBox="1">
            <a:spLocks noChangeArrowheads="1"/>
          </p:cNvSpPr>
          <p:nvPr/>
        </p:nvSpPr>
        <p:spPr bwMode="auto">
          <a:xfrm>
            <a:off x="3143672" y="285750"/>
            <a:ext cx="6786562" cy="838200"/>
          </a:xfrm>
          <a:prstGeom prst="rect">
            <a:avLst/>
          </a:prstGeom>
          <a:noFill/>
          <a:ln w="9525">
            <a:noFill/>
            <a:miter lim="800000"/>
            <a:headEnd/>
            <a:tailEnd/>
          </a:ln>
        </p:spPr>
        <p:txBody>
          <a:bodyPr anchor="ctr"/>
          <a:lstStyle/>
          <a:p>
            <a:pPr>
              <a:lnSpc>
                <a:spcPct val="93000"/>
              </a:lnSpc>
              <a:buClr>
                <a:srgbClr val="000000"/>
              </a:buClr>
              <a:buSzPct val="100000"/>
            </a:pPr>
            <a:r>
              <a:rPr lang="tr-TR" sz="4400" b="1" dirty="0">
                <a:solidFill>
                  <a:srgbClr val="FF0000"/>
                </a:solidFill>
                <a:latin typeface="Calibri" pitchFamily="34" charset="0"/>
              </a:rPr>
              <a:t>Yönetim Düşüncesi Değişimi</a:t>
            </a:r>
          </a:p>
        </p:txBody>
      </p:sp>
      <p:sp>
        <p:nvSpPr>
          <p:cNvPr id="60419" name="Rectangle 3"/>
          <p:cNvSpPr txBox="1">
            <a:spLocks noChangeArrowheads="1"/>
          </p:cNvSpPr>
          <p:nvPr/>
        </p:nvSpPr>
        <p:spPr bwMode="auto">
          <a:xfrm>
            <a:off x="2057400" y="1143000"/>
            <a:ext cx="8039100" cy="3942184"/>
          </a:xfrm>
          <a:prstGeom prst="rect">
            <a:avLst/>
          </a:prstGeom>
          <a:noFill/>
          <a:ln w="9525">
            <a:noFill/>
            <a:miter lim="800000"/>
            <a:headEnd/>
            <a:tailEnd/>
          </a:ln>
        </p:spPr>
        <p:txBody>
          <a:bodyPr/>
          <a:lstStyle/>
          <a:p>
            <a:pPr marL="342900" indent="-342900">
              <a:lnSpc>
                <a:spcPct val="93000"/>
              </a:lnSpc>
              <a:spcBef>
                <a:spcPts val="800"/>
              </a:spcBef>
              <a:buClr>
                <a:srgbClr val="000000"/>
              </a:buClr>
              <a:buSzPct val="100000"/>
              <a:buFont typeface="Arial" pitchFamily="34" charset="0"/>
              <a:buChar char="•"/>
            </a:pPr>
            <a:r>
              <a:rPr lang="tr-TR" b="1" u="sng" dirty="0">
                <a:solidFill>
                  <a:srgbClr val="000000"/>
                </a:solidFill>
                <a:latin typeface="Calibri" pitchFamily="34" charset="0"/>
              </a:rPr>
              <a:t>Hataları tespit etme yaklaşımı </a:t>
            </a:r>
            <a:endParaRPr lang="tr-TR" b="1" dirty="0">
              <a:solidFill>
                <a:srgbClr val="000000"/>
              </a:solidFill>
              <a:latin typeface="Calibri" pitchFamily="34" charset="0"/>
            </a:endParaRPr>
          </a:p>
          <a:p>
            <a:pPr marL="342900" indent="-342900">
              <a:lnSpc>
                <a:spcPct val="93000"/>
              </a:lnSpc>
              <a:spcBef>
                <a:spcPts val="800"/>
              </a:spcBef>
              <a:buClr>
                <a:srgbClr val="000000"/>
              </a:buClr>
              <a:buSzPct val="100000"/>
            </a:pPr>
            <a:r>
              <a:rPr lang="tr-TR" b="1" dirty="0">
                <a:solidFill>
                  <a:srgbClr val="000000"/>
                </a:solidFill>
                <a:latin typeface="Calibri" pitchFamily="34" charset="0"/>
              </a:rPr>
              <a:t>Kalite kontrol düşüncesi </a:t>
            </a:r>
            <a:r>
              <a:rPr lang="tr-TR" b="1" i="1" dirty="0">
                <a:solidFill>
                  <a:srgbClr val="000000"/>
                </a:solidFill>
                <a:latin typeface="Calibri" pitchFamily="34" charset="0"/>
              </a:rPr>
              <a:t>    </a:t>
            </a:r>
          </a:p>
          <a:p>
            <a:pPr marL="342900" indent="-342900">
              <a:lnSpc>
                <a:spcPct val="93000"/>
              </a:lnSpc>
              <a:spcBef>
                <a:spcPts val="800"/>
              </a:spcBef>
              <a:buClr>
                <a:srgbClr val="000000"/>
              </a:buClr>
              <a:buSzPct val="100000"/>
            </a:pPr>
            <a:r>
              <a:rPr lang="tr-TR" b="1" i="1" dirty="0">
                <a:solidFill>
                  <a:srgbClr val="000000"/>
                </a:solidFill>
                <a:latin typeface="Calibri" pitchFamily="34" charset="0"/>
              </a:rPr>
              <a:t>	                                                 Geriye dönük eylem</a:t>
            </a:r>
          </a:p>
          <a:p>
            <a:pPr marL="342900" indent="-342900">
              <a:lnSpc>
                <a:spcPct val="93000"/>
              </a:lnSpc>
              <a:spcBef>
                <a:spcPts val="800"/>
              </a:spcBef>
              <a:buClr>
                <a:srgbClr val="000000"/>
              </a:buClr>
              <a:buSzPct val="100000"/>
              <a:buFont typeface="Arial" pitchFamily="34" charset="0"/>
              <a:buChar char="•"/>
            </a:pPr>
            <a:r>
              <a:rPr lang="tr-TR" b="1" u="sng" dirty="0">
                <a:latin typeface="Calibri" pitchFamily="34" charset="0"/>
              </a:rPr>
              <a:t>Hataları önleme yaklaşımı</a:t>
            </a:r>
          </a:p>
          <a:p>
            <a:pPr marL="342900" indent="-342900">
              <a:lnSpc>
                <a:spcPct val="93000"/>
              </a:lnSpc>
              <a:spcBef>
                <a:spcPts val="800"/>
              </a:spcBef>
              <a:buClr>
                <a:srgbClr val="000000"/>
              </a:buClr>
              <a:buSzPct val="100000"/>
            </a:pPr>
            <a:r>
              <a:rPr lang="tr-TR" b="1" dirty="0">
                <a:latin typeface="Calibri" pitchFamily="34" charset="0"/>
              </a:rPr>
              <a:t>Geri besleme</a:t>
            </a:r>
          </a:p>
          <a:p>
            <a:pPr marL="342900" indent="-342900">
              <a:lnSpc>
                <a:spcPct val="93000"/>
              </a:lnSpc>
              <a:spcBef>
                <a:spcPts val="800"/>
              </a:spcBef>
              <a:buClr>
                <a:srgbClr val="000000"/>
              </a:buClr>
              <a:buSzPct val="100000"/>
            </a:pPr>
            <a:r>
              <a:rPr lang="tr-TR" b="1" dirty="0">
                <a:latin typeface="Calibri" pitchFamily="34" charset="0"/>
              </a:rPr>
              <a:t>Sistem düzenlemesi</a:t>
            </a:r>
          </a:p>
          <a:p>
            <a:pPr marL="342900" indent="-342900">
              <a:lnSpc>
                <a:spcPct val="93000"/>
              </a:lnSpc>
              <a:spcBef>
                <a:spcPts val="800"/>
              </a:spcBef>
              <a:buClr>
                <a:srgbClr val="000000"/>
              </a:buClr>
              <a:buSzPct val="100000"/>
            </a:pPr>
            <a:r>
              <a:rPr lang="tr-TR" b="1" dirty="0">
                <a:latin typeface="Calibri" pitchFamily="34" charset="0"/>
              </a:rPr>
              <a:t>Kalite güvence/yönetim düşüncesi</a:t>
            </a:r>
          </a:p>
          <a:p>
            <a:pPr marL="342900" indent="-342900">
              <a:lnSpc>
                <a:spcPct val="93000"/>
              </a:lnSpc>
              <a:spcBef>
                <a:spcPts val="800"/>
              </a:spcBef>
              <a:buClr>
                <a:srgbClr val="000000"/>
              </a:buClr>
              <a:buSzPct val="100000"/>
            </a:pPr>
            <a:r>
              <a:rPr lang="tr-TR" b="1" i="1" dirty="0">
                <a:latin typeface="Calibri" pitchFamily="34" charset="0"/>
              </a:rPr>
              <a:t>       İleriye dönük eylem </a:t>
            </a:r>
          </a:p>
          <a:p>
            <a:pPr marL="342900" indent="-342900"/>
            <a:r>
              <a:rPr lang="tr-TR" b="1" dirty="0">
                <a:solidFill>
                  <a:srgbClr val="663300"/>
                </a:solidFill>
                <a:latin typeface="Calibri" pitchFamily="34" charset="0"/>
              </a:rPr>
              <a:t>SORUMLULUK BİLİNCİNİ </a:t>
            </a:r>
          </a:p>
          <a:p>
            <a:pPr marL="342900" indent="-342900"/>
            <a:r>
              <a:rPr lang="tr-TR" b="1" dirty="0">
                <a:solidFill>
                  <a:srgbClr val="663300"/>
                </a:solidFill>
                <a:latin typeface="Calibri" pitchFamily="34" charset="0"/>
              </a:rPr>
              <a:t>KAZANDIRMAK</a:t>
            </a:r>
            <a:endParaRPr lang="tr-TR" b="1" dirty="0">
              <a:latin typeface="Calibri" pitchFamily="34" charset="0"/>
            </a:endParaRPr>
          </a:p>
          <a:p>
            <a:pPr marL="342900" indent="-342900">
              <a:lnSpc>
                <a:spcPct val="93000"/>
              </a:lnSpc>
              <a:spcBef>
                <a:spcPts val="800"/>
              </a:spcBef>
              <a:buClr>
                <a:srgbClr val="000000"/>
              </a:buClr>
              <a:buSzPct val="100000"/>
            </a:pPr>
            <a:endParaRPr lang="tr-TR" i="1" dirty="0">
              <a:solidFill>
                <a:srgbClr val="000000"/>
              </a:solidFill>
              <a:latin typeface="Calibri" pitchFamily="34" charset="0"/>
            </a:endParaRPr>
          </a:p>
          <a:p>
            <a:pPr marL="342900" indent="-342900">
              <a:lnSpc>
                <a:spcPct val="93000"/>
              </a:lnSpc>
              <a:spcBef>
                <a:spcPts val="800"/>
              </a:spcBef>
              <a:buClr>
                <a:srgbClr val="000000"/>
              </a:buClr>
              <a:buSzPct val="100000"/>
            </a:pPr>
            <a:endParaRPr lang="tr-TR" sz="2000" i="1" dirty="0">
              <a:solidFill>
                <a:srgbClr val="000000"/>
              </a:solidFill>
              <a:latin typeface="Arial" pitchFamily="34" charset="0"/>
            </a:endParaRPr>
          </a:p>
          <a:p>
            <a:pPr marL="342900" indent="-342900">
              <a:lnSpc>
                <a:spcPct val="93000"/>
              </a:lnSpc>
              <a:spcBef>
                <a:spcPts val="800"/>
              </a:spcBef>
              <a:buClr>
                <a:srgbClr val="000000"/>
              </a:buClr>
              <a:buSzPct val="100000"/>
            </a:pPr>
            <a:endParaRPr lang="en-US" sz="2400" dirty="0">
              <a:solidFill>
                <a:srgbClr val="000000"/>
              </a:solidFill>
              <a:latin typeface="Arial" pitchFamily="34" charset="0"/>
            </a:endParaRPr>
          </a:p>
        </p:txBody>
      </p:sp>
      <p:cxnSp>
        <p:nvCxnSpPr>
          <p:cNvPr id="60420" name="5 Düz Ok Bağlayıcısı"/>
          <p:cNvCxnSpPr>
            <a:cxnSpLocks noChangeShapeType="1"/>
          </p:cNvCxnSpPr>
          <p:nvPr/>
        </p:nvCxnSpPr>
        <p:spPr bwMode="auto">
          <a:xfrm rot="10800000">
            <a:off x="2135560" y="2060848"/>
            <a:ext cx="2786062" cy="1588"/>
          </a:xfrm>
          <a:prstGeom prst="straightConnector1">
            <a:avLst/>
          </a:prstGeom>
          <a:noFill/>
          <a:ln w="53975" algn="ctr">
            <a:solidFill>
              <a:schemeClr val="tx1"/>
            </a:solidFill>
            <a:round/>
            <a:headEnd/>
            <a:tailEnd type="arrow" w="med" len="med"/>
          </a:ln>
        </p:spPr>
      </p:cxnSp>
      <p:cxnSp>
        <p:nvCxnSpPr>
          <p:cNvPr id="60421" name="7 Düz Ok Bağlayıcısı"/>
          <p:cNvCxnSpPr>
            <a:cxnSpLocks noChangeShapeType="1"/>
          </p:cNvCxnSpPr>
          <p:nvPr/>
        </p:nvCxnSpPr>
        <p:spPr bwMode="auto">
          <a:xfrm>
            <a:off x="3863753" y="4365104"/>
            <a:ext cx="2214563" cy="1588"/>
          </a:xfrm>
          <a:prstGeom prst="straightConnector1">
            <a:avLst/>
          </a:prstGeom>
          <a:noFill/>
          <a:ln w="57150" algn="ctr">
            <a:solidFill>
              <a:schemeClr val="tx1"/>
            </a:solidFill>
            <a:round/>
            <a:headEnd/>
            <a:tailEnd type="arrow" w="med" len="med"/>
          </a:ln>
        </p:spPr>
      </p:cxnSp>
      <p:sp>
        <p:nvSpPr>
          <p:cNvPr id="60422" name="6 Slayt Numarası Yer Tutucusu"/>
          <p:cNvSpPr>
            <a:spLocks noGrp="1"/>
          </p:cNvSpPr>
          <p:nvPr>
            <p:ph type="sldNum" sz="quarter" idx="12"/>
          </p:nvPr>
        </p:nvSpPr>
        <p:spPr bwMode="auto">
          <a:noFill/>
          <a:ln>
            <a:miter lim="800000"/>
            <a:headEnd/>
            <a:tailEnd/>
          </a:ln>
        </p:spPr>
        <p:txBody>
          <a:bodyPr vert="horz" wrap="square" lIns="91440" tIns="45720" rIns="91440" bIns="45720" numCol="1" rtlCol="0" anchor="t" anchorCtr="0" compatLnSpc="1">
            <a:prstTxWarp prst="textNoShape">
              <a:avLst/>
            </a:prstTxWarp>
          </a:bodyPr>
          <a:lstStyle/>
          <a:p>
            <a:fld id="{F8674B1B-9E54-4B11-9623-47294FA37189}" type="slidenum">
              <a:rPr lang="tr-TR" smtClean="0"/>
              <a:pPr/>
              <a:t>25</a:t>
            </a:fld>
            <a:endParaRPr lang="tr-TR" smtClean="0"/>
          </a:p>
        </p:txBody>
      </p:sp>
    </p:spTree>
    <p:extLst>
      <p:ext uri="{BB962C8B-B14F-4D97-AF65-F5344CB8AC3E}">
        <p14:creationId xmlns:p14="http://schemas.microsoft.com/office/powerpoint/2010/main" val="21821122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ChangeArrowheads="1"/>
          </p:cNvSpPr>
          <p:nvPr/>
        </p:nvSpPr>
        <p:spPr bwMode="auto">
          <a:xfrm>
            <a:off x="2063553" y="1628800"/>
            <a:ext cx="7572375" cy="723900"/>
          </a:xfrm>
          <a:prstGeom prst="rect">
            <a:avLst/>
          </a:prstGeom>
          <a:noFill/>
          <a:ln w="9525">
            <a:noFill/>
            <a:miter lim="800000"/>
            <a:headEnd/>
            <a:tailEnd/>
          </a:ln>
        </p:spPr>
        <p:txBody>
          <a:bodyPr lIns="91428" tIns="45714" rIns="91428" bIns="45714" anchor="ctr"/>
          <a:lstStyle/>
          <a:p>
            <a:pPr eaLnBrk="1" hangingPunct="1"/>
            <a:r>
              <a:rPr lang="tr-TR" sz="4000" b="1" dirty="0">
                <a:solidFill>
                  <a:srgbClr val="663300"/>
                </a:solidFill>
                <a:latin typeface="Calibri" pitchFamily="34" charset="0"/>
              </a:rPr>
              <a:t>SORUMLULUK BİLİNCİNE ÖRNEK</a:t>
            </a:r>
            <a:endParaRPr lang="en-US" sz="4000" b="1" dirty="0">
              <a:solidFill>
                <a:srgbClr val="663300"/>
              </a:solidFill>
              <a:latin typeface="Calibri" pitchFamily="34" charset="0"/>
            </a:endParaRPr>
          </a:p>
        </p:txBody>
      </p:sp>
      <p:sp>
        <p:nvSpPr>
          <p:cNvPr id="61443" name="Text Box 5"/>
          <p:cNvSpPr txBox="1">
            <a:spLocks noChangeArrowheads="1"/>
          </p:cNvSpPr>
          <p:nvPr/>
        </p:nvSpPr>
        <p:spPr bwMode="auto">
          <a:xfrm>
            <a:off x="1963738" y="2564905"/>
            <a:ext cx="8704262" cy="2442617"/>
          </a:xfrm>
          <a:prstGeom prst="rect">
            <a:avLst/>
          </a:prstGeom>
          <a:noFill/>
          <a:ln w="9525">
            <a:noFill/>
            <a:miter lim="800000"/>
            <a:headEnd/>
            <a:tailEnd/>
          </a:ln>
        </p:spPr>
        <p:txBody>
          <a:bodyPr lIns="87273" tIns="43637" rIns="87273" bIns="43637">
            <a:spAutoFit/>
          </a:bodyPr>
          <a:lstStyle/>
          <a:p>
            <a:pPr defTabSz="873125">
              <a:spcBef>
                <a:spcPct val="50000"/>
              </a:spcBef>
            </a:pPr>
            <a:endParaRPr lang="tr-TR" b="1" dirty="0">
              <a:solidFill>
                <a:schemeClr val="tx2"/>
              </a:solidFill>
              <a:latin typeface="Calibri" pitchFamily="34" charset="0"/>
            </a:endParaRPr>
          </a:p>
          <a:p>
            <a:pPr defTabSz="873125">
              <a:spcBef>
                <a:spcPct val="50000"/>
              </a:spcBef>
            </a:pPr>
            <a:r>
              <a:rPr lang="tr-TR" b="1" dirty="0">
                <a:solidFill>
                  <a:schemeClr val="tx2"/>
                </a:solidFill>
                <a:latin typeface="Calibri" pitchFamily="34" charset="0"/>
              </a:rPr>
              <a:t>BİR JAPON TOYOTA  İŞÇİSİ BİR GÜN DIŞARIDA DOLAŞIRKEN KİRLİ TOYOTA ARACI GÖRÜR</a:t>
            </a:r>
          </a:p>
          <a:p>
            <a:pPr defTabSz="873125">
              <a:spcBef>
                <a:spcPct val="50000"/>
              </a:spcBef>
            </a:pPr>
            <a:r>
              <a:rPr lang="tr-TR" b="1" dirty="0">
                <a:solidFill>
                  <a:schemeClr val="tx2"/>
                </a:solidFill>
                <a:latin typeface="Calibri" pitchFamily="34" charset="0"/>
              </a:rPr>
              <a:t>VE HEMEN CEBİNDEN MENDİLİNİ ÇIKARARAK ARABAYI SİLMEYE BAŞLAR.</a:t>
            </a:r>
          </a:p>
          <a:p>
            <a:pPr defTabSz="873125">
              <a:spcBef>
                <a:spcPct val="50000"/>
              </a:spcBef>
            </a:pPr>
            <a:r>
              <a:rPr lang="tr-TR" b="1" dirty="0">
                <a:solidFill>
                  <a:schemeClr val="tx2"/>
                </a:solidFill>
                <a:latin typeface="Calibri" pitchFamily="34" charset="0"/>
              </a:rPr>
              <a:t>ARABANIN SAHİBİ NEDEN BENİM ARABAMI SİLİYORSUN DİYE İŞÇİYE ÇIKIŞIR.</a:t>
            </a:r>
          </a:p>
          <a:p>
            <a:pPr defTabSz="873125">
              <a:spcBef>
                <a:spcPct val="50000"/>
              </a:spcBef>
            </a:pPr>
            <a:r>
              <a:rPr lang="tr-TR" b="1" dirty="0">
                <a:solidFill>
                  <a:schemeClr val="tx2"/>
                </a:solidFill>
                <a:latin typeface="Calibri" pitchFamily="34" charset="0"/>
              </a:rPr>
              <a:t>TOYOTA İŞÇİSİDE CEVABEN </a:t>
            </a:r>
          </a:p>
          <a:p>
            <a:pPr defTabSz="873125">
              <a:spcBef>
                <a:spcPct val="50000"/>
              </a:spcBef>
            </a:pPr>
            <a:r>
              <a:rPr lang="tr-TR" b="1" dirty="0">
                <a:solidFill>
                  <a:schemeClr val="tx2"/>
                </a:solidFill>
                <a:latin typeface="Calibri" pitchFamily="34" charset="0"/>
              </a:rPr>
              <a:t>O ARABAYI BEN ÜRETTİM KİRLİ OLMASINA İZİN VEREMEM DER. </a:t>
            </a:r>
          </a:p>
        </p:txBody>
      </p:sp>
      <p:sp>
        <p:nvSpPr>
          <p:cNvPr id="61444" name="4 Slayt Numarası Yer Tutucusu"/>
          <p:cNvSpPr>
            <a:spLocks noGrp="1"/>
          </p:cNvSpPr>
          <p:nvPr>
            <p:ph type="sldNum" sz="quarter" idx="12"/>
          </p:nvPr>
        </p:nvSpPr>
        <p:spPr bwMode="auto">
          <a:noFill/>
          <a:ln>
            <a:miter lim="800000"/>
            <a:headEnd/>
            <a:tailEnd/>
          </a:ln>
        </p:spPr>
        <p:txBody>
          <a:bodyPr vert="horz" wrap="square" lIns="91440" tIns="45720" rIns="91440" bIns="45720" numCol="1" rtlCol="0" anchor="t" anchorCtr="0" compatLnSpc="1">
            <a:prstTxWarp prst="textNoShape">
              <a:avLst/>
            </a:prstTxWarp>
          </a:bodyPr>
          <a:lstStyle/>
          <a:p>
            <a:fld id="{F3B513E5-0CC1-4212-B2DC-ED3470CFA30A}" type="slidenum">
              <a:rPr lang="tr-TR" smtClean="0"/>
              <a:pPr/>
              <a:t>26</a:t>
            </a:fld>
            <a:endParaRPr lang="tr-TR" smtClean="0"/>
          </a:p>
        </p:txBody>
      </p:sp>
    </p:spTree>
    <p:extLst>
      <p:ext uri="{BB962C8B-B14F-4D97-AF65-F5344CB8AC3E}">
        <p14:creationId xmlns:p14="http://schemas.microsoft.com/office/powerpoint/2010/main" val="37185421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2"/>
          <p:cNvSpPr txBox="1">
            <a:spLocks noChangeArrowheads="1"/>
          </p:cNvSpPr>
          <p:nvPr/>
        </p:nvSpPr>
        <p:spPr bwMode="auto">
          <a:xfrm>
            <a:off x="3309938" y="357188"/>
            <a:ext cx="6786562" cy="646112"/>
          </a:xfrm>
          <a:prstGeom prst="rect">
            <a:avLst/>
          </a:prstGeom>
          <a:noFill/>
          <a:ln w="9525">
            <a:noFill/>
            <a:miter lim="800000"/>
            <a:headEnd/>
            <a:tailEnd/>
          </a:ln>
        </p:spPr>
        <p:txBody>
          <a:bodyPr>
            <a:spAutoFit/>
          </a:bodyPr>
          <a:lstStyle/>
          <a:p>
            <a:pPr>
              <a:spcBef>
                <a:spcPct val="50000"/>
              </a:spcBef>
            </a:pPr>
            <a:r>
              <a:rPr lang="tr-TR" sz="3600" b="1">
                <a:latin typeface="Calibri" pitchFamily="34" charset="0"/>
              </a:rPr>
              <a:t>KAÇINILMAZ TARİHSEL NEDENLER</a:t>
            </a:r>
          </a:p>
        </p:txBody>
      </p:sp>
      <p:sp>
        <p:nvSpPr>
          <p:cNvPr id="3" name="Text Box 8"/>
          <p:cNvSpPr txBox="1">
            <a:spLocks noChangeArrowheads="1"/>
          </p:cNvSpPr>
          <p:nvPr/>
        </p:nvSpPr>
        <p:spPr bwMode="auto">
          <a:xfrm rot="-5426686">
            <a:off x="-119062" y="2854185"/>
            <a:ext cx="5327650" cy="431800"/>
          </a:xfrm>
          <a:prstGeom prst="rect">
            <a:avLst/>
          </a:prstGeom>
          <a:noFill/>
          <a:ln w="9525">
            <a:noFill/>
            <a:miter lim="800000"/>
            <a:headEnd/>
            <a:tailEnd/>
          </a:ln>
        </p:spPr>
        <p:txBody>
          <a:bodyPr>
            <a:spAutoFit/>
          </a:bodyPr>
          <a:lstStyle/>
          <a:p>
            <a:pPr>
              <a:spcBef>
                <a:spcPct val="50000"/>
              </a:spcBef>
            </a:pPr>
            <a:r>
              <a:rPr lang="tr-TR" sz="2200" b="1" dirty="0">
                <a:latin typeface="Calibri" pitchFamily="34" charset="0"/>
              </a:rPr>
              <a:t>1960        1970       1980         1990         2000</a:t>
            </a:r>
            <a:r>
              <a:rPr lang="tr-TR" sz="2100" b="1" dirty="0">
                <a:latin typeface="Times New Roman" pitchFamily="18" charset="0"/>
              </a:rPr>
              <a:t>              </a:t>
            </a:r>
          </a:p>
        </p:txBody>
      </p:sp>
      <p:sp>
        <p:nvSpPr>
          <p:cNvPr id="4" name="Text Box 3"/>
          <p:cNvSpPr txBox="1">
            <a:spLocks noChangeArrowheads="1"/>
          </p:cNvSpPr>
          <p:nvPr/>
        </p:nvSpPr>
        <p:spPr bwMode="auto">
          <a:xfrm>
            <a:off x="7310438" y="1143000"/>
            <a:ext cx="3090862" cy="369332"/>
          </a:xfrm>
          <a:prstGeom prst="rect">
            <a:avLst/>
          </a:prstGeom>
          <a:noFill/>
          <a:ln w="9525">
            <a:solidFill>
              <a:srgbClr val="3333FF"/>
            </a:solidFill>
            <a:miter lim="800000"/>
            <a:headEnd/>
            <a:tailEnd/>
          </a:ln>
        </p:spPr>
        <p:txBody>
          <a:bodyPr>
            <a:spAutoFit/>
          </a:bodyPr>
          <a:lstStyle/>
          <a:p>
            <a:pPr>
              <a:spcBef>
                <a:spcPct val="50000"/>
              </a:spcBef>
            </a:pPr>
            <a:r>
              <a:rPr lang="tr-TR" b="1">
                <a:latin typeface="Calibri" pitchFamily="34" charset="0"/>
              </a:rPr>
              <a:t>HİZMET ÜSTÜNLÜĞÜ</a:t>
            </a:r>
          </a:p>
        </p:txBody>
      </p:sp>
      <p:sp>
        <p:nvSpPr>
          <p:cNvPr id="5" name="Text Box 4"/>
          <p:cNvSpPr txBox="1">
            <a:spLocks noChangeArrowheads="1"/>
          </p:cNvSpPr>
          <p:nvPr/>
        </p:nvSpPr>
        <p:spPr bwMode="auto">
          <a:xfrm>
            <a:off x="6524626" y="2357438"/>
            <a:ext cx="3590925" cy="369332"/>
          </a:xfrm>
          <a:prstGeom prst="rect">
            <a:avLst/>
          </a:prstGeom>
          <a:noFill/>
          <a:ln w="9525">
            <a:solidFill>
              <a:srgbClr val="3333FF"/>
            </a:solidFill>
            <a:miter lim="800000"/>
            <a:headEnd/>
            <a:tailEnd/>
          </a:ln>
        </p:spPr>
        <p:txBody>
          <a:bodyPr>
            <a:spAutoFit/>
          </a:bodyPr>
          <a:lstStyle/>
          <a:p>
            <a:pPr>
              <a:spcBef>
                <a:spcPct val="50000"/>
              </a:spcBef>
            </a:pPr>
            <a:r>
              <a:rPr lang="tr-TR" b="1">
                <a:latin typeface="Calibri" pitchFamily="34" charset="0"/>
              </a:rPr>
              <a:t>HIZ ÜSTÜNLÜĞÜ</a:t>
            </a:r>
          </a:p>
        </p:txBody>
      </p:sp>
      <p:sp>
        <p:nvSpPr>
          <p:cNvPr id="6" name="Text Box 5"/>
          <p:cNvSpPr txBox="1">
            <a:spLocks noChangeArrowheads="1"/>
          </p:cNvSpPr>
          <p:nvPr/>
        </p:nvSpPr>
        <p:spPr bwMode="auto">
          <a:xfrm>
            <a:off x="5167314" y="3356992"/>
            <a:ext cx="4752975" cy="369332"/>
          </a:xfrm>
          <a:prstGeom prst="rect">
            <a:avLst/>
          </a:prstGeom>
          <a:noFill/>
          <a:ln w="9525">
            <a:solidFill>
              <a:srgbClr val="3333FF"/>
            </a:solidFill>
            <a:miter lim="800000"/>
            <a:headEnd/>
            <a:tailEnd/>
          </a:ln>
        </p:spPr>
        <p:txBody>
          <a:bodyPr>
            <a:spAutoFit/>
          </a:bodyPr>
          <a:lstStyle/>
          <a:p>
            <a:pPr>
              <a:spcBef>
                <a:spcPct val="50000"/>
              </a:spcBef>
            </a:pPr>
            <a:r>
              <a:rPr lang="tr-TR" b="1">
                <a:latin typeface="Calibri" pitchFamily="34" charset="0"/>
              </a:rPr>
              <a:t>KALİTE ÜSTÜNLÜĞÜ</a:t>
            </a:r>
          </a:p>
        </p:txBody>
      </p:sp>
      <p:sp>
        <p:nvSpPr>
          <p:cNvPr id="7" name="Text Box 6"/>
          <p:cNvSpPr txBox="1">
            <a:spLocks noChangeArrowheads="1"/>
          </p:cNvSpPr>
          <p:nvPr/>
        </p:nvSpPr>
        <p:spPr bwMode="auto">
          <a:xfrm>
            <a:off x="3952875" y="4293096"/>
            <a:ext cx="4191000" cy="369332"/>
          </a:xfrm>
          <a:prstGeom prst="rect">
            <a:avLst/>
          </a:prstGeom>
          <a:noFill/>
          <a:ln w="9525">
            <a:solidFill>
              <a:srgbClr val="3333FF"/>
            </a:solidFill>
            <a:miter lim="800000"/>
            <a:headEnd/>
            <a:tailEnd/>
          </a:ln>
        </p:spPr>
        <p:txBody>
          <a:bodyPr>
            <a:spAutoFit/>
          </a:bodyPr>
          <a:lstStyle/>
          <a:p>
            <a:pPr>
              <a:spcBef>
                <a:spcPct val="50000"/>
              </a:spcBef>
            </a:pPr>
            <a:r>
              <a:rPr lang="tr-TR" b="1">
                <a:latin typeface="Calibri" pitchFamily="34" charset="0"/>
              </a:rPr>
              <a:t>MALİYET ÜSTÜNLÜĞÜ</a:t>
            </a:r>
          </a:p>
        </p:txBody>
      </p:sp>
      <p:sp>
        <p:nvSpPr>
          <p:cNvPr id="8" name="Text Box 7"/>
          <p:cNvSpPr txBox="1">
            <a:spLocks noChangeArrowheads="1"/>
          </p:cNvSpPr>
          <p:nvPr/>
        </p:nvSpPr>
        <p:spPr bwMode="auto">
          <a:xfrm>
            <a:off x="3024188" y="5157192"/>
            <a:ext cx="4572000" cy="369332"/>
          </a:xfrm>
          <a:prstGeom prst="rect">
            <a:avLst/>
          </a:prstGeom>
          <a:noFill/>
          <a:ln w="9525">
            <a:solidFill>
              <a:srgbClr val="3333FF"/>
            </a:solidFill>
            <a:miter lim="800000"/>
            <a:headEnd/>
            <a:tailEnd/>
          </a:ln>
        </p:spPr>
        <p:txBody>
          <a:bodyPr>
            <a:spAutoFit/>
          </a:bodyPr>
          <a:lstStyle/>
          <a:p>
            <a:pPr>
              <a:spcBef>
                <a:spcPct val="50000"/>
              </a:spcBef>
            </a:pPr>
            <a:r>
              <a:rPr lang="tr-TR" b="1">
                <a:latin typeface="Calibri" pitchFamily="34" charset="0"/>
              </a:rPr>
              <a:t>ÜRETİM ÜSTÜNLÜĞÜ</a:t>
            </a:r>
          </a:p>
        </p:txBody>
      </p:sp>
      <p:sp>
        <p:nvSpPr>
          <p:cNvPr id="62473" name="9 Slayt Numarası Yer Tutucusu"/>
          <p:cNvSpPr>
            <a:spLocks noGrp="1"/>
          </p:cNvSpPr>
          <p:nvPr>
            <p:ph type="sldNum" sz="quarter" idx="12"/>
          </p:nvPr>
        </p:nvSpPr>
        <p:spPr bwMode="auto">
          <a:noFill/>
          <a:ln>
            <a:miter lim="800000"/>
            <a:headEnd/>
            <a:tailEnd/>
          </a:ln>
        </p:spPr>
        <p:txBody>
          <a:bodyPr vert="horz" wrap="square" lIns="91440" tIns="45720" rIns="91440" bIns="45720" numCol="1" rtlCol="0" anchor="t" anchorCtr="0" compatLnSpc="1">
            <a:prstTxWarp prst="textNoShape">
              <a:avLst/>
            </a:prstTxWarp>
          </a:bodyPr>
          <a:lstStyle/>
          <a:p>
            <a:fld id="{E9D4928B-4CC0-40A6-9CD1-C13095865D02}" type="slidenum">
              <a:rPr lang="tr-TR" smtClean="0"/>
              <a:pPr/>
              <a:t>27</a:t>
            </a:fld>
            <a:endParaRPr lang="tr-TR" smtClean="0"/>
          </a:p>
        </p:txBody>
      </p:sp>
    </p:spTree>
    <p:extLst>
      <p:ext uri="{BB962C8B-B14F-4D97-AF65-F5344CB8AC3E}">
        <p14:creationId xmlns:p14="http://schemas.microsoft.com/office/powerpoint/2010/main" val="34029928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200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par>
                          <p:cTn id="8" fill="hold">
                            <p:stCondLst>
                              <p:cond delay="2500"/>
                            </p:stCondLst>
                            <p:childTnLst>
                              <p:par>
                                <p:cTn id="9" presetID="3" presetClass="entr" presetSubtype="5" fill="hold" grpId="0" nodeType="afterEffect">
                                  <p:stCondLst>
                                    <p:cond delay="7000"/>
                                  </p:stCondLst>
                                  <p:childTnLst>
                                    <p:set>
                                      <p:cBhvr>
                                        <p:cTn id="10" dur="1" fill="hold">
                                          <p:stCondLst>
                                            <p:cond delay="0"/>
                                          </p:stCondLst>
                                        </p:cTn>
                                        <p:tgtEl>
                                          <p:spTgt spid="4"/>
                                        </p:tgtEl>
                                        <p:attrNameLst>
                                          <p:attrName>style.visibility</p:attrName>
                                        </p:attrNameLst>
                                      </p:cBhvr>
                                      <p:to>
                                        <p:strVal val="visible"/>
                                      </p:to>
                                    </p:set>
                                    <p:animEffect transition="in" filter="blinds(vertical)">
                                      <p:cBhvr>
                                        <p:cTn id="11" dur="500"/>
                                        <p:tgtEl>
                                          <p:spTgt spid="4"/>
                                        </p:tgtEl>
                                      </p:cBhvr>
                                    </p:animEffect>
                                  </p:childTnLst>
                                </p:cTn>
                              </p:par>
                            </p:childTnLst>
                          </p:cTn>
                        </p:par>
                        <p:par>
                          <p:cTn id="12" fill="hold">
                            <p:stCondLst>
                              <p:cond delay="10000"/>
                            </p:stCondLst>
                            <p:childTnLst>
                              <p:par>
                                <p:cTn id="13" presetID="17" presetClass="entr" presetSubtype="4" fill="hold" grpId="0" nodeType="afterEffect">
                                  <p:stCondLst>
                                    <p:cond delay="700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ppt_x</p:attrName>
                                        </p:attrNameLst>
                                      </p:cBhvr>
                                      <p:tavLst>
                                        <p:tav tm="0">
                                          <p:val>
                                            <p:strVal val="#ppt_x"/>
                                          </p:val>
                                        </p:tav>
                                        <p:tav tm="100000">
                                          <p:val>
                                            <p:strVal val="#ppt_x"/>
                                          </p:val>
                                        </p:tav>
                                      </p:tavLst>
                                    </p:anim>
                                    <p:anim calcmode="lin" valueType="num">
                                      <p:cBhvr>
                                        <p:cTn id="16" dur="500" fill="hold"/>
                                        <p:tgtEl>
                                          <p:spTgt spid="5"/>
                                        </p:tgtEl>
                                        <p:attrNameLst>
                                          <p:attrName>ppt_y</p:attrName>
                                        </p:attrNameLst>
                                      </p:cBhvr>
                                      <p:tavLst>
                                        <p:tav tm="0">
                                          <p:val>
                                            <p:strVal val="#ppt_y+#ppt_h/2"/>
                                          </p:val>
                                        </p:tav>
                                        <p:tav tm="100000">
                                          <p:val>
                                            <p:strVal val="#ppt_y"/>
                                          </p:val>
                                        </p:tav>
                                      </p:tavLst>
                                    </p:anim>
                                    <p:anim calcmode="lin" valueType="num">
                                      <p:cBhvr>
                                        <p:cTn id="17" dur="500" fill="hold"/>
                                        <p:tgtEl>
                                          <p:spTgt spid="5"/>
                                        </p:tgtEl>
                                        <p:attrNameLst>
                                          <p:attrName>ppt_w</p:attrName>
                                        </p:attrNameLst>
                                      </p:cBhvr>
                                      <p:tavLst>
                                        <p:tav tm="0">
                                          <p:val>
                                            <p:strVal val="#ppt_w"/>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childTnLst>
                                </p:cTn>
                              </p:par>
                            </p:childTnLst>
                          </p:cTn>
                        </p:par>
                        <p:par>
                          <p:cTn id="19" fill="hold">
                            <p:stCondLst>
                              <p:cond delay="17500"/>
                            </p:stCondLst>
                            <p:childTnLst>
                              <p:par>
                                <p:cTn id="20" presetID="18" presetClass="entr" presetSubtype="9" fill="hold" grpId="0" nodeType="afterEffect">
                                  <p:stCondLst>
                                    <p:cond delay="7000"/>
                                  </p:stCondLst>
                                  <p:childTnLst>
                                    <p:set>
                                      <p:cBhvr>
                                        <p:cTn id="21" dur="1" fill="hold">
                                          <p:stCondLst>
                                            <p:cond delay="0"/>
                                          </p:stCondLst>
                                        </p:cTn>
                                        <p:tgtEl>
                                          <p:spTgt spid="6"/>
                                        </p:tgtEl>
                                        <p:attrNameLst>
                                          <p:attrName>style.visibility</p:attrName>
                                        </p:attrNameLst>
                                      </p:cBhvr>
                                      <p:to>
                                        <p:strVal val="visible"/>
                                      </p:to>
                                    </p:set>
                                    <p:animEffect transition="in" filter="strips(upLeft)">
                                      <p:cBhvr>
                                        <p:cTn id="22" dur="500"/>
                                        <p:tgtEl>
                                          <p:spTgt spid="6"/>
                                        </p:tgtEl>
                                      </p:cBhvr>
                                    </p:animEffect>
                                  </p:childTnLst>
                                </p:cTn>
                              </p:par>
                            </p:childTnLst>
                          </p:cTn>
                        </p:par>
                        <p:par>
                          <p:cTn id="23" fill="hold">
                            <p:stCondLst>
                              <p:cond delay="25000"/>
                            </p:stCondLst>
                            <p:childTnLst>
                              <p:par>
                                <p:cTn id="24" presetID="2" presetClass="entr" presetSubtype="3" fill="hold" grpId="0" nodeType="afterEffect">
                                  <p:stCondLst>
                                    <p:cond delay="700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500" fill="hold"/>
                                        <p:tgtEl>
                                          <p:spTgt spid="7"/>
                                        </p:tgtEl>
                                        <p:attrNameLst>
                                          <p:attrName>ppt_x</p:attrName>
                                        </p:attrNameLst>
                                      </p:cBhvr>
                                      <p:tavLst>
                                        <p:tav tm="0">
                                          <p:val>
                                            <p:strVal val="1+#ppt_w/2"/>
                                          </p:val>
                                        </p:tav>
                                        <p:tav tm="100000">
                                          <p:val>
                                            <p:strVal val="#ppt_x"/>
                                          </p:val>
                                        </p:tav>
                                      </p:tavLst>
                                    </p:anim>
                                    <p:anim calcmode="lin" valueType="num">
                                      <p:cBhvr additive="base">
                                        <p:cTn id="27" dur="500" fill="hold"/>
                                        <p:tgtEl>
                                          <p:spTgt spid="7"/>
                                        </p:tgtEl>
                                        <p:attrNameLst>
                                          <p:attrName>ppt_y</p:attrName>
                                        </p:attrNameLst>
                                      </p:cBhvr>
                                      <p:tavLst>
                                        <p:tav tm="0">
                                          <p:val>
                                            <p:strVal val="0-#ppt_h/2"/>
                                          </p:val>
                                        </p:tav>
                                        <p:tav tm="100000">
                                          <p:val>
                                            <p:strVal val="#ppt_y"/>
                                          </p:val>
                                        </p:tav>
                                      </p:tavLst>
                                    </p:anim>
                                  </p:childTnLst>
                                </p:cTn>
                              </p:par>
                            </p:childTnLst>
                          </p:cTn>
                        </p:par>
                        <p:par>
                          <p:cTn id="28" fill="hold">
                            <p:stCondLst>
                              <p:cond delay="32500"/>
                            </p:stCondLst>
                            <p:childTnLst>
                              <p:par>
                                <p:cTn id="29" presetID="5" presetClass="entr" presetSubtype="10" fill="hold" grpId="0" nodeType="afterEffect">
                                  <p:stCondLst>
                                    <p:cond delay="1000"/>
                                  </p:stCondLst>
                                  <p:childTnLst>
                                    <p:set>
                                      <p:cBhvr>
                                        <p:cTn id="30" dur="1" fill="hold">
                                          <p:stCondLst>
                                            <p:cond delay="0"/>
                                          </p:stCondLst>
                                        </p:cTn>
                                        <p:tgtEl>
                                          <p:spTgt spid="8"/>
                                        </p:tgtEl>
                                        <p:attrNameLst>
                                          <p:attrName>style.visibility</p:attrName>
                                        </p:attrNameLst>
                                      </p:cBhvr>
                                      <p:to>
                                        <p:strVal val="visible"/>
                                      </p:to>
                                    </p:set>
                                    <p:animEffect transition="in" filter="checkerboard(across)">
                                      <p:cBhvr>
                                        <p:cTn id="3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nimBg="1" autoUpdateAnimBg="0"/>
      <p:bldP spid="5" grpId="0" animBg="1" autoUpdateAnimBg="0"/>
      <p:bldP spid="6" grpId="0" animBg="1" autoUpdateAnimBg="0"/>
      <p:bldP spid="7" grpId="0" animBg="1" autoUpdateAnimBg="0"/>
      <p:bldP spid="8" grpId="0" animBg="1"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2895601" y="2401889"/>
            <a:ext cx="6505575" cy="1570037"/>
          </a:xfrm>
          <a:prstGeom prst="rect">
            <a:avLst/>
          </a:prstGeom>
          <a:noFill/>
          <a:ln w="12700">
            <a:noFill/>
            <a:miter lim="800000"/>
            <a:headEnd type="none" w="sm" len="sm"/>
            <a:tailEnd type="none" w="sm" len="sm"/>
          </a:ln>
        </p:spPr>
        <p:txBody>
          <a:bodyPr>
            <a:spAutoFit/>
          </a:bodyPr>
          <a:lstStyle/>
          <a:p>
            <a:pPr algn="l"/>
            <a:r>
              <a:rPr lang="tr-TR" sz="9600" u="sng">
                <a:latin typeface="Calibri" pitchFamily="34" charset="0"/>
              </a:rPr>
              <a:t>SIFIR   HATA </a:t>
            </a:r>
          </a:p>
        </p:txBody>
      </p:sp>
      <p:sp>
        <p:nvSpPr>
          <p:cNvPr id="63491" name="3 Slayt Numarası Yer Tutucusu"/>
          <p:cNvSpPr>
            <a:spLocks noGrp="1"/>
          </p:cNvSpPr>
          <p:nvPr>
            <p:ph type="sldNum" sz="quarter" idx="12"/>
          </p:nvPr>
        </p:nvSpPr>
        <p:spPr bwMode="auto">
          <a:noFill/>
          <a:ln>
            <a:miter lim="800000"/>
            <a:headEnd/>
            <a:tailEnd/>
          </a:ln>
        </p:spPr>
        <p:txBody>
          <a:bodyPr vert="horz" wrap="square" lIns="91440" tIns="45720" rIns="91440" bIns="45720" numCol="1" rtlCol="0" anchor="t" anchorCtr="0" compatLnSpc="1">
            <a:prstTxWarp prst="textNoShape">
              <a:avLst/>
            </a:prstTxWarp>
          </a:bodyPr>
          <a:lstStyle/>
          <a:p>
            <a:fld id="{C87B836D-5B6A-442A-A606-782119C03720}" type="slidenum">
              <a:rPr lang="tr-TR" smtClean="0"/>
              <a:pPr/>
              <a:t>28</a:t>
            </a:fld>
            <a:endParaRPr lang="tr-TR" smtClean="0"/>
          </a:p>
        </p:txBody>
      </p:sp>
    </p:spTree>
    <p:extLst>
      <p:ext uri="{BB962C8B-B14F-4D97-AF65-F5344CB8AC3E}">
        <p14:creationId xmlns:p14="http://schemas.microsoft.com/office/powerpoint/2010/main" val="15455250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driveby.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1703512" y="1091295"/>
            <a:ext cx="4425950" cy="708025"/>
          </a:xfrm>
          <a:prstGeom prst="rect">
            <a:avLst/>
          </a:prstGeom>
          <a:noFill/>
          <a:ln w="12700">
            <a:noFill/>
            <a:miter lim="800000"/>
            <a:headEnd type="none" w="sm" len="sm"/>
            <a:tailEnd type="none" w="sm" len="sm"/>
          </a:ln>
        </p:spPr>
        <p:txBody>
          <a:bodyPr wrap="none">
            <a:spAutoFit/>
          </a:bodyPr>
          <a:lstStyle/>
          <a:p>
            <a:pPr algn="l"/>
            <a:r>
              <a:rPr lang="tr-TR" sz="4000" b="1" dirty="0">
                <a:latin typeface="Calibri" pitchFamily="34" charset="0"/>
              </a:rPr>
              <a:t>NEDEN SIFIR HATA ?</a:t>
            </a:r>
          </a:p>
        </p:txBody>
      </p:sp>
      <p:sp>
        <p:nvSpPr>
          <p:cNvPr id="3" name="Text Box 4"/>
          <p:cNvSpPr txBox="1">
            <a:spLocks noChangeArrowheads="1"/>
          </p:cNvSpPr>
          <p:nvPr/>
        </p:nvSpPr>
        <p:spPr bwMode="auto">
          <a:xfrm>
            <a:off x="5591944" y="1578273"/>
            <a:ext cx="4767202" cy="369332"/>
          </a:xfrm>
          <a:prstGeom prst="rect">
            <a:avLst/>
          </a:prstGeom>
          <a:noFill/>
          <a:ln w="12700">
            <a:noFill/>
            <a:miter lim="800000"/>
            <a:headEnd type="none" w="sm" len="sm"/>
            <a:tailEnd type="none" w="sm" len="sm"/>
          </a:ln>
        </p:spPr>
        <p:txBody>
          <a:bodyPr wrap="none">
            <a:spAutoFit/>
          </a:bodyPr>
          <a:lstStyle/>
          <a:p>
            <a:pPr algn="l"/>
            <a:r>
              <a:rPr lang="tr-TR" b="1" dirty="0">
                <a:latin typeface="Calibri" pitchFamily="34" charset="0"/>
              </a:rPr>
              <a:t>EĞER SADECE % 99.9 KALİTE OLSA NE OLURDU ?</a:t>
            </a:r>
          </a:p>
        </p:txBody>
      </p:sp>
      <p:sp>
        <p:nvSpPr>
          <p:cNvPr id="4" name="Text Box 5"/>
          <p:cNvSpPr txBox="1">
            <a:spLocks noChangeArrowheads="1"/>
          </p:cNvSpPr>
          <p:nvPr/>
        </p:nvSpPr>
        <p:spPr bwMode="auto">
          <a:xfrm>
            <a:off x="4114801" y="2267868"/>
            <a:ext cx="3840923" cy="369332"/>
          </a:xfrm>
          <a:prstGeom prst="rect">
            <a:avLst/>
          </a:prstGeom>
          <a:noFill/>
          <a:ln w="12700">
            <a:noFill/>
            <a:miter lim="800000"/>
            <a:headEnd type="none" w="sm" len="sm"/>
            <a:tailEnd type="none" w="sm" len="sm"/>
          </a:ln>
        </p:spPr>
        <p:txBody>
          <a:bodyPr wrap="none">
            <a:spAutoFit/>
          </a:bodyPr>
          <a:lstStyle/>
          <a:p>
            <a:pPr algn="l"/>
            <a:r>
              <a:rPr lang="tr-TR" b="1" dirty="0">
                <a:latin typeface="Calibri" pitchFamily="34" charset="0"/>
              </a:rPr>
              <a:t>YILDA </a:t>
            </a:r>
            <a:r>
              <a:rPr lang="tr-TR" b="1" dirty="0">
                <a:solidFill>
                  <a:srgbClr val="FF0000"/>
                </a:solidFill>
                <a:latin typeface="Calibri" pitchFamily="34" charset="0"/>
              </a:rPr>
              <a:t>20.000</a:t>
            </a:r>
            <a:r>
              <a:rPr lang="tr-TR" b="1" dirty="0">
                <a:latin typeface="Calibri" pitchFamily="34" charset="0"/>
              </a:rPr>
              <a:t> YANLIŞ YAZILMIŞ REÇETE</a:t>
            </a:r>
          </a:p>
        </p:txBody>
      </p:sp>
      <p:sp>
        <p:nvSpPr>
          <p:cNvPr id="5" name="Text Box 8"/>
          <p:cNvSpPr txBox="1">
            <a:spLocks noChangeArrowheads="1"/>
          </p:cNvSpPr>
          <p:nvPr/>
        </p:nvSpPr>
        <p:spPr bwMode="auto">
          <a:xfrm>
            <a:off x="4175126" y="3401344"/>
            <a:ext cx="4297139" cy="646331"/>
          </a:xfrm>
          <a:prstGeom prst="rect">
            <a:avLst/>
          </a:prstGeom>
          <a:noFill/>
          <a:ln w="12700">
            <a:noFill/>
            <a:miter lim="800000"/>
            <a:headEnd type="none" w="sm" len="sm"/>
            <a:tailEnd type="none" w="sm" len="sm"/>
          </a:ln>
        </p:spPr>
        <p:txBody>
          <a:bodyPr wrap="square">
            <a:spAutoFit/>
          </a:bodyPr>
          <a:lstStyle/>
          <a:p>
            <a:pPr algn="l"/>
            <a:r>
              <a:rPr lang="tr-TR" b="1" dirty="0">
                <a:latin typeface="Calibri" pitchFamily="34" charset="0"/>
              </a:rPr>
              <a:t>HERGÜN </a:t>
            </a:r>
            <a:r>
              <a:rPr lang="tr-TR" b="1" dirty="0">
                <a:solidFill>
                  <a:srgbClr val="FF0000"/>
                </a:solidFill>
                <a:latin typeface="Calibri" pitchFamily="34" charset="0"/>
              </a:rPr>
              <a:t>50</a:t>
            </a:r>
            <a:r>
              <a:rPr lang="tr-TR" b="1" dirty="0">
                <a:latin typeface="Calibri" pitchFamily="34" charset="0"/>
              </a:rPr>
              <a:t> ADET ÖLÜMLE SONUÇLANAN</a:t>
            </a:r>
          </a:p>
          <a:p>
            <a:pPr algn="l"/>
            <a:r>
              <a:rPr lang="tr-TR" b="1" dirty="0">
                <a:latin typeface="Calibri" pitchFamily="34" charset="0"/>
              </a:rPr>
              <a:t>DOĞUM</a:t>
            </a:r>
          </a:p>
        </p:txBody>
      </p:sp>
      <p:sp>
        <p:nvSpPr>
          <p:cNvPr id="6" name="Text Box 10"/>
          <p:cNvSpPr txBox="1">
            <a:spLocks noChangeArrowheads="1"/>
          </p:cNvSpPr>
          <p:nvPr/>
        </p:nvSpPr>
        <p:spPr bwMode="auto">
          <a:xfrm>
            <a:off x="4251326" y="4849144"/>
            <a:ext cx="3868431" cy="646331"/>
          </a:xfrm>
          <a:prstGeom prst="rect">
            <a:avLst/>
          </a:prstGeom>
          <a:noFill/>
          <a:ln w="12700">
            <a:noFill/>
            <a:miter lim="800000"/>
            <a:headEnd type="none" w="sm" len="sm"/>
            <a:tailEnd type="none" w="sm" len="sm"/>
          </a:ln>
        </p:spPr>
        <p:txBody>
          <a:bodyPr wrap="none">
            <a:spAutoFit/>
          </a:bodyPr>
          <a:lstStyle/>
          <a:p>
            <a:pPr algn="l"/>
            <a:r>
              <a:rPr lang="tr-TR" b="1">
                <a:latin typeface="Calibri" pitchFamily="34" charset="0"/>
              </a:rPr>
              <a:t>FRANKFURT HAVALANINDA HERGÜN </a:t>
            </a:r>
            <a:r>
              <a:rPr lang="tr-TR" b="1">
                <a:solidFill>
                  <a:srgbClr val="FF0000"/>
                </a:solidFill>
                <a:latin typeface="Calibri" pitchFamily="34" charset="0"/>
              </a:rPr>
              <a:t>2</a:t>
            </a:r>
          </a:p>
          <a:p>
            <a:pPr algn="l"/>
            <a:r>
              <a:rPr lang="tr-TR" b="1">
                <a:latin typeface="Calibri" pitchFamily="34" charset="0"/>
              </a:rPr>
              <a:t>HATALI  İNİŞ</a:t>
            </a:r>
          </a:p>
        </p:txBody>
      </p:sp>
      <p:graphicFrame>
        <p:nvGraphicFramePr>
          <p:cNvPr id="267270" name="Object 6"/>
          <p:cNvGraphicFramePr>
            <a:graphicFrameLocks noChangeAspect="1"/>
          </p:cNvGraphicFramePr>
          <p:nvPr/>
        </p:nvGraphicFramePr>
        <p:xfrm>
          <a:off x="2286000" y="3433094"/>
          <a:ext cx="1087438" cy="803275"/>
        </p:xfrm>
        <a:graphic>
          <a:graphicData uri="http://schemas.openxmlformats.org/presentationml/2006/ole">
            <mc:AlternateContent xmlns:mc="http://schemas.openxmlformats.org/markup-compatibility/2006">
              <mc:Choice xmlns:v="urn:schemas-microsoft-com:vml" Requires="v">
                <p:oleObj spid="_x0000_s3084" name="Klip" r:id="rId3" imgW="1088640" imgH="804240" progId="">
                  <p:embed/>
                </p:oleObj>
              </mc:Choice>
              <mc:Fallback>
                <p:oleObj name="Klip" r:id="rId3" imgW="1088640" imgH="80424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3433094"/>
                        <a:ext cx="1087438" cy="803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7273" name="Object 9"/>
          <p:cNvGraphicFramePr>
            <a:graphicFrameLocks noChangeAspect="1"/>
          </p:cNvGraphicFramePr>
          <p:nvPr/>
        </p:nvGraphicFramePr>
        <p:xfrm>
          <a:off x="2133600" y="4957094"/>
          <a:ext cx="1606550" cy="708025"/>
        </p:xfrm>
        <a:graphic>
          <a:graphicData uri="http://schemas.openxmlformats.org/presentationml/2006/ole">
            <mc:AlternateContent xmlns:mc="http://schemas.openxmlformats.org/markup-compatibility/2006">
              <mc:Choice xmlns:v="urn:schemas-microsoft-com:vml" Requires="v">
                <p:oleObj spid="_x0000_s3085" name="Klip" r:id="rId5" imgW="1606320" imgH="708120" progId="">
                  <p:embed/>
                </p:oleObj>
              </mc:Choice>
              <mc:Fallback>
                <p:oleObj name="Klip" r:id="rId5" imgW="1606320" imgH="70812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33600" y="4957094"/>
                        <a:ext cx="1606550" cy="708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9" name="10 Slayt Numarası Yer Tutucusu"/>
          <p:cNvSpPr>
            <a:spLocks noGrp="1"/>
          </p:cNvSpPr>
          <p:nvPr>
            <p:ph type="sldNum" sz="quarter" idx="12"/>
          </p:nvPr>
        </p:nvSpPr>
        <p:spPr bwMode="auto">
          <a:noFill/>
          <a:ln>
            <a:miter lim="800000"/>
            <a:headEnd/>
            <a:tailEnd/>
          </a:ln>
        </p:spPr>
        <p:txBody>
          <a:bodyPr vert="horz" wrap="square" lIns="91440" tIns="45720" rIns="91440" bIns="45720" numCol="1" rtlCol="0" anchor="t" anchorCtr="0" compatLnSpc="1">
            <a:prstTxWarp prst="textNoShape">
              <a:avLst/>
            </a:prstTxWarp>
          </a:bodyPr>
          <a:lstStyle/>
          <a:p>
            <a:fld id="{1689691B-E969-4436-8EA3-2F1786E93441}" type="slidenum">
              <a:rPr lang="tr-TR" smtClean="0"/>
              <a:pPr/>
              <a:t>29</a:t>
            </a:fld>
            <a:endParaRPr lang="tr-TR" smtClean="0"/>
          </a:p>
        </p:txBody>
      </p:sp>
      <p:sp>
        <p:nvSpPr>
          <p:cNvPr id="5130" name="11 Akış Çizelgesi: Delikli Teyp"/>
          <p:cNvSpPr>
            <a:spLocks noChangeArrowheads="1"/>
          </p:cNvSpPr>
          <p:nvPr/>
        </p:nvSpPr>
        <p:spPr bwMode="auto">
          <a:xfrm rot="-4447021">
            <a:off x="2465388" y="2153569"/>
            <a:ext cx="1049338" cy="877887"/>
          </a:xfrm>
          <a:prstGeom prst="flowChartPunchedTape">
            <a:avLst/>
          </a:prstGeom>
          <a:gradFill rotWithShape="0">
            <a:gsLst>
              <a:gs pos="0">
                <a:schemeClr val="bg1"/>
              </a:gs>
              <a:gs pos="100000">
                <a:srgbClr val="FFAC57"/>
              </a:gs>
            </a:gsLst>
            <a:lin ang="5400000" scaled="1"/>
          </a:gradFill>
          <a:ln w="12700" algn="ctr">
            <a:solidFill>
              <a:schemeClr val="tx1"/>
            </a:solidFill>
            <a:round/>
            <a:headEnd/>
            <a:tailEnd/>
          </a:ln>
        </p:spPr>
        <p:txBody>
          <a:bodyPr wrap="none" anchor="ctr"/>
          <a:lstStyle/>
          <a:p>
            <a:endParaRPr lang="tr-TR" sz="2400"/>
          </a:p>
        </p:txBody>
      </p:sp>
      <p:cxnSp>
        <p:nvCxnSpPr>
          <p:cNvPr id="5131" name="20 Eğri Bağlayıcı"/>
          <p:cNvCxnSpPr>
            <a:cxnSpLocks noChangeShapeType="1"/>
          </p:cNvCxnSpPr>
          <p:nvPr/>
        </p:nvCxnSpPr>
        <p:spPr bwMode="auto">
          <a:xfrm>
            <a:off x="2782889" y="2708276"/>
            <a:ext cx="504825" cy="73025"/>
          </a:xfrm>
          <a:prstGeom prst="curvedConnector3">
            <a:avLst>
              <a:gd name="adj1" fmla="val 50000"/>
            </a:avLst>
          </a:prstGeom>
          <a:noFill/>
          <a:ln w="12700" algn="ctr">
            <a:solidFill>
              <a:schemeClr val="tx1"/>
            </a:solidFill>
            <a:round/>
            <a:headEnd/>
            <a:tailEnd/>
          </a:ln>
        </p:spPr>
      </p:cxnSp>
      <p:cxnSp>
        <p:nvCxnSpPr>
          <p:cNvPr id="5132" name="21 Eğri Bağlayıcı"/>
          <p:cNvCxnSpPr>
            <a:cxnSpLocks noChangeShapeType="1"/>
          </p:cNvCxnSpPr>
          <p:nvPr/>
        </p:nvCxnSpPr>
        <p:spPr bwMode="auto">
          <a:xfrm>
            <a:off x="2711451" y="2852739"/>
            <a:ext cx="504825" cy="71437"/>
          </a:xfrm>
          <a:prstGeom prst="curvedConnector3">
            <a:avLst>
              <a:gd name="adj1" fmla="val 50000"/>
            </a:avLst>
          </a:prstGeom>
          <a:noFill/>
          <a:ln w="12700" algn="ctr">
            <a:solidFill>
              <a:schemeClr val="tx1"/>
            </a:solidFill>
            <a:round/>
            <a:headEnd/>
            <a:tailEnd/>
          </a:ln>
        </p:spPr>
      </p:cxnSp>
    </p:spTree>
    <p:extLst>
      <p:ext uri="{BB962C8B-B14F-4D97-AF65-F5344CB8AC3E}">
        <p14:creationId xmlns:p14="http://schemas.microsoft.com/office/powerpoint/2010/main" val="10423429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2" cstate="print">
            <a:duotone>
              <a:prstClr val="black"/>
              <a:schemeClr val="accent2">
                <a:tint val="45000"/>
                <a:satMod val="400000"/>
              </a:schemeClr>
            </a:duotone>
          </a:blip>
          <a:srcRect/>
          <a:stretch>
            <a:fillRect/>
          </a:stretch>
        </p:blipFill>
        <p:spPr bwMode="auto">
          <a:xfrm>
            <a:off x="2166910" y="2428868"/>
            <a:ext cx="5657850" cy="1981200"/>
          </a:xfrm>
          <a:prstGeom prst="rect">
            <a:avLst/>
          </a:prstGeom>
          <a:noFill/>
          <a:ln w="9525">
            <a:noFill/>
            <a:round/>
            <a:headEnd/>
            <a:tailEnd/>
          </a:ln>
          <a:effectLst/>
        </p:spPr>
      </p:pic>
      <p:pic>
        <p:nvPicPr>
          <p:cNvPr id="5" name="Picture 6"/>
          <p:cNvPicPr>
            <a:picLocks noChangeAspect="1" noChangeArrowheads="1"/>
          </p:cNvPicPr>
          <p:nvPr/>
        </p:nvPicPr>
        <p:blipFill>
          <a:blip r:embed="rId3" cstate="print"/>
          <a:srcRect/>
          <a:stretch>
            <a:fillRect/>
          </a:stretch>
        </p:blipFill>
        <p:spPr bwMode="auto">
          <a:xfrm>
            <a:off x="7381876" y="785814"/>
            <a:ext cx="2786063" cy="4733925"/>
          </a:xfrm>
          <a:prstGeom prst="rect">
            <a:avLst/>
          </a:prstGeom>
          <a:noFill/>
          <a:ln w="9525">
            <a:noFill/>
            <a:round/>
            <a:headEnd/>
            <a:tailEnd/>
          </a:ln>
          <a:effectLst>
            <a:outerShdw dist="53966" dir="13500000" algn="ctr" rotWithShape="0">
              <a:srgbClr val="808080"/>
            </a:outerShdw>
          </a:effectLst>
        </p:spPr>
      </p:pic>
      <p:sp>
        <p:nvSpPr>
          <p:cNvPr id="37892" name="5 Slayt Numarası Yer Tutucusu"/>
          <p:cNvSpPr>
            <a:spLocks noGrp="1"/>
          </p:cNvSpPr>
          <p:nvPr>
            <p:ph type="sldNum" sz="quarter" idx="12"/>
          </p:nvPr>
        </p:nvSpPr>
        <p:spPr bwMode="auto">
          <a:noFill/>
          <a:ln>
            <a:miter lim="800000"/>
            <a:headEnd/>
            <a:tailEnd/>
          </a:ln>
        </p:spPr>
        <p:txBody>
          <a:bodyPr vert="horz" wrap="square" lIns="91440" tIns="45720" rIns="91440" bIns="45720" numCol="1" rtlCol="0" anchor="t" anchorCtr="0" compatLnSpc="1">
            <a:prstTxWarp prst="textNoShape">
              <a:avLst/>
            </a:prstTxWarp>
          </a:bodyPr>
          <a:lstStyle/>
          <a:p>
            <a:fld id="{D012A841-69EC-4FE7-ADDA-A8031E314B41}" type="slidenum">
              <a:rPr lang="tr-TR" smtClean="0"/>
              <a:pPr/>
              <a:t>3</a:t>
            </a:fld>
            <a:endParaRPr lang="tr-TR" smtClean="0"/>
          </a:p>
        </p:txBody>
      </p:sp>
    </p:spTree>
    <p:extLst>
      <p:ext uri="{BB962C8B-B14F-4D97-AF65-F5344CB8AC3E}">
        <p14:creationId xmlns:p14="http://schemas.microsoft.com/office/powerpoint/2010/main" val="4936935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fill="hold" nodeType="afterEffect">
                                  <p:stCondLst>
                                    <p:cond delay="0"/>
                                  </p:stCondLst>
                                  <p:childTnLst>
                                    <p:set>
                                      <p:cBhvr additive="repl">
                                        <p:cTn id="6" dur="1" fill="hold">
                                          <p:stCondLst>
                                            <p:cond delay="0"/>
                                          </p:stCondLst>
                                        </p:cTn>
                                        <p:tgtEl>
                                          <p:spTgt spid="5"/>
                                        </p:tgtEl>
                                        <p:attrNameLst>
                                          <p:attrName>style.visibility</p:attrName>
                                        </p:attrNameLst>
                                      </p:cBhvr>
                                      <p:to>
                                        <p:strVal val="visible"/>
                                      </p:to>
                                    </p:set>
                                    <p:animEffect transition="in" filter="dissolve">
                                      <p:cBhvr additive="repl">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4114801" y="457200"/>
            <a:ext cx="4856163" cy="769938"/>
          </a:xfrm>
          <a:prstGeom prst="rect">
            <a:avLst/>
          </a:prstGeom>
          <a:noFill/>
          <a:ln w="12700">
            <a:noFill/>
            <a:miter lim="800000"/>
            <a:headEnd type="none" w="sm" len="sm"/>
            <a:tailEnd type="none" w="sm" len="sm"/>
          </a:ln>
        </p:spPr>
        <p:txBody>
          <a:bodyPr wrap="none">
            <a:spAutoFit/>
          </a:bodyPr>
          <a:lstStyle/>
          <a:p>
            <a:pPr algn="l"/>
            <a:r>
              <a:rPr lang="tr-TR" sz="4400" b="1" dirty="0">
                <a:latin typeface="Calibri" pitchFamily="34" charset="0"/>
              </a:rPr>
              <a:t>NEDEN SIFIR HATA ?</a:t>
            </a:r>
          </a:p>
        </p:txBody>
      </p:sp>
      <p:sp>
        <p:nvSpPr>
          <p:cNvPr id="3" name="Text Box 5"/>
          <p:cNvSpPr txBox="1">
            <a:spLocks noChangeArrowheads="1"/>
          </p:cNvSpPr>
          <p:nvPr/>
        </p:nvSpPr>
        <p:spPr bwMode="auto">
          <a:xfrm>
            <a:off x="4078933" y="1390650"/>
            <a:ext cx="3699859" cy="369332"/>
          </a:xfrm>
          <a:prstGeom prst="rect">
            <a:avLst/>
          </a:prstGeom>
          <a:noFill/>
          <a:ln w="12700">
            <a:noFill/>
            <a:miter lim="800000"/>
            <a:headEnd type="none" w="sm" len="sm"/>
            <a:tailEnd type="none" w="sm" len="sm"/>
          </a:ln>
        </p:spPr>
        <p:txBody>
          <a:bodyPr wrap="none">
            <a:spAutoFit/>
          </a:bodyPr>
          <a:lstStyle/>
          <a:p>
            <a:pPr algn="l"/>
            <a:r>
              <a:rPr lang="tr-TR" b="1" dirty="0">
                <a:latin typeface="Calibri" pitchFamily="34" charset="0"/>
              </a:rPr>
              <a:t>AYDA 1 SAAT KİRLENMİŞ İÇME SUYU </a:t>
            </a:r>
          </a:p>
        </p:txBody>
      </p:sp>
      <p:sp>
        <p:nvSpPr>
          <p:cNvPr id="4" name="Text Box 6"/>
          <p:cNvSpPr txBox="1">
            <a:spLocks noChangeArrowheads="1"/>
          </p:cNvSpPr>
          <p:nvPr/>
        </p:nvSpPr>
        <p:spPr bwMode="auto">
          <a:xfrm>
            <a:off x="4799856" y="3429000"/>
            <a:ext cx="5218112" cy="369332"/>
          </a:xfrm>
          <a:prstGeom prst="rect">
            <a:avLst/>
          </a:prstGeom>
          <a:noFill/>
          <a:ln w="12700">
            <a:noFill/>
            <a:miter lim="800000"/>
            <a:headEnd type="none" w="sm" len="sm"/>
            <a:tailEnd type="none" w="sm" len="sm"/>
          </a:ln>
        </p:spPr>
        <p:txBody>
          <a:bodyPr wrap="square">
            <a:spAutoFit/>
          </a:bodyPr>
          <a:lstStyle/>
          <a:p>
            <a:pPr algn="l"/>
            <a:r>
              <a:rPr lang="tr-TR" dirty="0">
                <a:latin typeface="Calibri" pitchFamily="34" charset="0"/>
              </a:rPr>
              <a:t> </a:t>
            </a:r>
            <a:r>
              <a:rPr lang="tr-TR" b="1" dirty="0">
                <a:latin typeface="Calibri" pitchFamily="34" charset="0"/>
              </a:rPr>
              <a:t>SAATTE 22.000 YANLIŞ HESABA GEÇEN PARA </a:t>
            </a:r>
          </a:p>
        </p:txBody>
      </p:sp>
      <p:sp>
        <p:nvSpPr>
          <p:cNvPr id="5" name="Text Box 8"/>
          <p:cNvSpPr txBox="1">
            <a:spLocks noChangeArrowheads="1"/>
          </p:cNvSpPr>
          <p:nvPr/>
        </p:nvSpPr>
        <p:spPr bwMode="auto">
          <a:xfrm>
            <a:off x="3575721" y="5085184"/>
            <a:ext cx="4347369" cy="369332"/>
          </a:xfrm>
          <a:prstGeom prst="rect">
            <a:avLst/>
          </a:prstGeom>
          <a:noFill/>
          <a:ln w="12700">
            <a:noFill/>
            <a:miter lim="800000"/>
            <a:headEnd type="none" w="sm" len="sm"/>
            <a:tailEnd type="none" w="sm" len="sm"/>
          </a:ln>
        </p:spPr>
        <p:txBody>
          <a:bodyPr wrap="square">
            <a:spAutoFit/>
          </a:bodyPr>
          <a:lstStyle/>
          <a:p>
            <a:pPr algn="l"/>
            <a:r>
              <a:rPr lang="tr-TR" b="1" dirty="0">
                <a:latin typeface="Calibri" pitchFamily="34" charset="0"/>
              </a:rPr>
              <a:t>SAATTE 1600 ADET POSTANIN KAYBOLMASI</a:t>
            </a:r>
          </a:p>
        </p:txBody>
      </p:sp>
      <p:graphicFrame>
        <p:nvGraphicFramePr>
          <p:cNvPr id="268292" name="Object 4"/>
          <p:cNvGraphicFramePr>
            <a:graphicFrameLocks noChangeAspect="1"/>
          </p:cNvGraphicFramePr>
          <p:nvPr/>
        </p:nvGraphicFramePr>
        <p:xfrm>
          <a:off x="2694633" y="1285876"/>
          <a:ext cx="1089025" cy="1668463"/>
        </p:xfrm>
        <a:graphic>
          <a:graphicData uri="http://schemas.openxmlformats.org/presentationml/2006/ole">
            <mc:AlternateContent xmlns:mc="http://schemas.openxmlformats.org/markup-compatibility/2006">
              <mc:Choice xmlns:v="urn:schemas-microsoft-com:vml" Requires="v">
                <p:oleObj spid="_x0000_s4108" name="Klip" r:id="rId3" imgW="4082400" imgH="4563720" progId="">
                  <p:embed/>
                </p:oleObj>
              </mc:Choice>
              <mc:Fallback>
                <p:oleObj name="Klip" r:id="rId3" imgW="4082400" imgH="456372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94633" y="1285876"/>
                        <a:ext cx="1089025" cy="16684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8295" name="Object 7"/>
          <p:cNvGraphicFramePr>
            <a:graphicFrameLocks noChangeAspect="1"/>
          </p:cNvGraphicFramePr>
          <p:nvPr/>
        </p:nvGraphicFramePr>
        <p:xfrm>
          <a:off x="2723208" y="2971801"/>
          <a:ext cx="1971675" cy="1971675"/>
        </p:xfrm>
        <a:graphic>
          <a:graphicData uri="http://schemas.openxmlformats.org/presentationml/2006/ole">
            <mc:AlternateContent xmlns:mc="http://schemas.openxmlformats.org/markup-compatibility/2006">
              <mc:Choice xmlns:v="urn:schemas-microsoft-com:vml" Requires="v">
                <p:oleObj spid="_x0000_s4109" name="Klip" r:id="rId5" imgW="3452400" imgH="2766600" progId="">
                  <p:embed/>
                </p:oleObj>
              </mc:Choice>
              <mc:Fallback>
                <p:oleObj name="Klip" r:id="rId5" imgW="3452400" imgH="276660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23208" y="2971801"/>
                        <a:ext cx="1971675" cy="1971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52" name="8 Slayt Numarası Yer Tutucusu"/>
          <p:cNvSpPr>
            <a:spLocks noGrp="1"/>
          </p:cNvSpPr>
          <p:nvPr>
            <p:ph type="sldNum" sz="quarter" idx="12"/>
          </p:nvPr>
        </p:nvSpPr>
        <p:spPr bwMode="auto">
          <a:noFill/>
          <a:ln>
            <a:miter lim="800000"/>
            <a:headEnd/>
            <a:tailEnd/>
          </a:ln>
        </p:spPr>
        <p:txBody>
          <a:bodyPr vert="horz" wrap="square" lIns="91440" tIns="45720" rIns="91440" bIns="45720" numCol="1" rtlCol="0" anchor="t" anchorCtr="0" compatLnSpc="1">
            <a:prstTxWarp prst="textNoShape">
              <a:avLst/>
            </a:prstTxWarp>
          </a:bodyPr>
          <a:lstStyle/>
          <a:p>
            <a:fld id="{902CCF4D-6C06-4A72-A70F-A0F734735B96}" type="slidenum">
              <a:rPr lang="tr-TR" smtClean="0"/>
              <a:pPr/>
              <a:t>30</a:t>
            </a:fld>
            <a:endParaRPr lang="tr-TR" smtClean="0"/>
          </a:p>
        </p:txBody>
      </p:sp>
      <p:sp>
        <p:nvSpPr>
          <p:cNvPr id="9" name="8 Dikdörtgen"/>
          <p:cNvSpPr/>
          <p:nvPr/>
        </p:nvSpPr>
        <p:spPr>
          <a:xfrm>
            <a:off x="7968208" y="4869160"/>
            <a:ext cx="1368152"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9 İkizkenar Üçgen"/>
          <p:cNvSpPr/>
          <p:nvPr/>
        </p:nvSpPr>
        <p:spPr>
          <a:xfrm>
            <a:off x="7968208" y="5229200"/>
            <a:ext cx="1368152" cy="43204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10 İkizkenar Üçgen"/>
          <p:cNvSpPr/>
          <p:nvPr/>
        </p:nvSpPr>
        <p:spPr>
          <a:xfrm rot="10800000">
            <a:off x="7968208" y="4869160"/>
            <a:ext cx="1368152" cy="43204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4773151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5"/>
          <p:cNvSpPr txBox="1">
            <a:spLocks noChangeArrowheads="1"/>
          </p:cNvSpPr>
          <p:nvPr/>
        </p:nvSpPr>
        <p:spPr bwMode="auto">
          <a:xfrm>
            <a:off x="1738313" y="1643063"/>
            <a:ext cx="8640762" cy="2857500"/>
          </a:xfrm>
          <a:prstGeom prst="rect">
            <a:avLst/>
          </a:prstGeom>
          <a:noFill/>
          <a:ln w="9525">
            <a:noFill/>
            <a:miter lim="800000"/>
            <a:headEnd/>
            <a:tailEnd/>
          </a:ln>
        </p:spPr>
        <p:txBody>
          <a:bodyPr lIns="87279" tIns="43640" rIns="87279" bIns="43640">
            <a:spAutoFit/>
          </a:bodyPr>
          <a:lstStyle/>
          <a:p>
            <a:pPr defTabSz="873125"/>
            <a:r>
              <a:rPr lang="de-DE" sz="3600" b="1" dirty="0">
                <a:latin typeface="Calibri" pitchFamily="34" charset="0"/>
              </a:rPr>
              <a:t>ISO 9000, </a:t>
            </a:r>
            <a:r>
              <a:rPr lang="de-DE" sz="3600" b="1" dirty="0" err="1">
                <a:latin typeface="Calibri" pitchFamily="34" charset="0"/>
              </a:rPr>
              <a:t>kalitede</a:t>
            </a:r>
            <a:r>
              <a:rPr lang="de-DE" sz="3600" b="1" dirty="0">
                <a:latin typeface="Calibri" pitchFamily="34" charset="0"/>
              </a:rPr>
              <a:t>  </a:t>
            </a:r>
            <a:r>
              <a:rPr lang="de-DE" sz="3600" b="1" dirty="0" err="1">
                <a:latin typeface="Calibri" pitchFamily="34" charset="0"/>
              </a:rPr>
              <a:t>güvence</a:t>
            </a:r>
            <a:r>
              <a:rPr lang="de-DE" sz="3600" b="1" dirty="0">
                <a:latin typeface="Calibri" pitchFamily="34" charset="0"/>
              </a:rPr>
              <a:t> </a:t>
            </a:r>
            <a:r>
              <a:rPr lang="de-DE" sz="3600" b="1" dirty="0" err="1">
                <a:latin typeface="Calibri" pitchFamily="34" charset="0"/>
              </a:rPr>
              <a:t>sağlamak</a:t>
            </a:r>
            <a:r>
              <a:rPr lang="de-DE" sz="3600" b="1" dirty="0">
                <a:latin typeface="Calibri" pitchFamily="34" charset="0"/>
              </a:rPr>
              <a:t> </a:t>
            </a:r>
            <a:r>
              <a:rPr lang="de-DE" sz="3600" b="1" dirty="0" err="1">
                <a:latin typeface="Calibri" pitchFamily="34" charset="0"/>
              </a:rPr>
              <a:t>amacıyla</a:t>
            </a:r>
            <a:r>
              <a:rPr lang="de-DE" sz="3600" b="1" dirty="0">
                <a:latin typeface="Calibri" pitchFamily="34" charset="0"/>
              </a:rPr>
              <a:t> </a:t>
            </a:r>
            <a:r>
              <a:rPr lang="de-DE" sz="3600" b="1" dirty="0" err="1">
                <a:latin typeface="Calibri" pitchFamily="34" charset="0"/>
              </a:rPr>
              <a:t>oluşturulmuş</a:t>
            </a:r>
            <a:r>
              <a:rPr lang="de-DE" sz="3600" b="1" dirty="0">
                <a:latin typeface="Calibri" pitchFamily="34" charset="0"/>
              </a:rPr>
              <a:t> </a:t>
            </a:r>
            <a:r>
              <a:rPr lang="de-DE" sz="3600" b="1" dirty="0" err="1">
                <a:latin typeface="Calibri" pitchFamily="34" charset="0"/>
              </a:rPr>
              <a:t>kapsamlı</a:t>
            </a:r>
            <a:r>
              <a:rPr lang="de-DE" sz="3600" b="1" dirty="0">
                <a:latin typeface="Calibri" pitchFamily="34" charset="0"/>
              </a:rPr>
              <a:t> </a:t>
            </a:r>
            <a:r>
              <a:rPr lang="de-DE" sz="3600" b="1" dirty="0" err="1">
                <a:latin typeface="Calibri" pitchFamily="34" charset="0"/>
              </a:rPr>
              <a:t>bir</a:t>
            </a:r>
            <a:r>
              <a:rPr lang="de-DE" sz="3600" b="1" dirty="0">
                <a:latin typeface="Calibri" pitchFamily="34" charset="0"/>
              </a:rPr>
              <a:t> </a:t>
            </a:r>
            <a:r>
              <a:rPr lang="tr-TR" sz="3600" b="1" dirty="0">
                <a:latin typeface="Calibri" pitchFamily="34" charset="0"/>
              </a:rPr>
              <a:t>s</a:t>
            </a:r>
            <a:r>
              <a:rPr lang="de-DE" sz="3600" b="1" dirty="0" err="1">
                <a:latin typeface="Calibri" pitchFamily="34" charset="0"/>
              </a:rPr>
              <a:t>tandartlar</a:t>
            </a:r>
            <a:r>
              <a:rPr lang="de-DE" sz="3600" b="1" dirty="0">
                <a:latin typeface="Calibri" pitchFamily="34" charset="0"/>
              </a:rPr>
              <a:t> </a:t>
            </a:r>
            <a:r>
              <a:rPr lang="de-DE" sz="3600" b="1" dirty="0" err="1">
                <a:latin typeface="Calibri" pitchFamily="34" charset="0"/>
              </a:rPr>
              <a:t>kümesidir</a:t>
            </a:r>
            <a:r>
              <a:rPr lang="de-DE" sz="3600" b="1" dirty="0">
                <a:latin typeface="Calibri" pitchFamily="34" charset="0"/>
              </a:rPr>
              <a:t>. </a:t>
            </a:r>
            <a:r>
              <a:rPr lang="de-DE" sz="3600" b="1" dirty="0" err="1">
                <a:latin typeface="Calibri" pitchFamily="34" charset="0"/>
              </a:rPr>
              <a:t>Ürüne</a:t>
            </a:r>
            <a:r>
              <a:rPr lang="de-DE" sz="3600" b="1" dirty="0">
                <a:latin typeface="Calibri" pitchFamily="34" charset="0"/>
              </a:rPr>
              <a:t> </a:t>
            </a:r>
            <a:r>
              <a:rPr lang="de-DE" sz="3600" b="1" dirty="0" err="1">
                <a:latin typeface="Calibri" pitchFamily="34" charset="0"/>
              </a:rPr>
              <a:t>değil</a:t>
            </a:r>
            <a:endParaRPr lang="tr-TR" sz="3600" b="1" dirty="0">
              <a:latin typeface="Calibri" pitchFamily="34" charset="0"/>
            </a:endParaRPr>
          </a:p>
          <a:p>
            <a:pPr defTabSz="873125"/>
            <a:r>
              <a:rPr lang="de-DE" sz="3600" b="1" dirty="0" err="1">
                <a:latin typeface="Calibri" pitchFamily="34" charset="0"/>
              </a:rPr>
              <a:t>ürünün</a:t>
            </a:r>
            <a:r>
              <a:rPr lang="de-DE" sz="3600" b="1" dirty="0">
                <a:latin typeface="Calibri" pitchFamily="34" charset="0"/>
              </a:rPr>
              <a:t> </a:t>
            </a:r>
            <a:r>
              <a:rPr lang="de-DE" sz="3600" b="1" dirty="0" err="1">
                <a:latin typeface="Calibri" pitchFamily="34" charset="0"/>
              </a:rPr>
              <a:t>üretildiği</a:t>
            </a:r>
            <a:r>
              <a:rPr lang="de-DE" sz="3600" b="1" dirty="0">
                <a:latin typeface="Calibri" pitchFamily="34" charset="0"/>
              </a:rPr>
              <a:t> </a:t>
            </a:r>
            <a:r>
              <a:rPr lang="de-DE" sz="3600" b="1" dirty="0" err="1">
                <a:latin typeface="Calibri" pitchFamily="34" charset="0"/>
              </a:rPr>
              <a:t>işletmeye</a:t>
            </a:r>
            <a:r>
              <a:rPr lang="tr-TR" sz="3600" b="1" dirty="0">
                <a:latin typeface="Calibri" pitchFamily="34" charset="0"/>
              </a:rPr>
              <a:t> yada hizmete</a:t>
            </a:r>
            <a:r>
              <a:rPr lang="de-DE" sz="3600" b="1" dirty="0">
                <a:latin typeface="Calibri" pitchFamily="34" charset="0"/>
              </a:rPr>
              <a:t> </a:t>
            </a:r>
            <a:r>
              <a:rPr lang="de-DE" sz="3600" b="1" dirty="0" err="1">
                <a:latin typeface="Calibri" pitchFamily="34" charset="0"/>
              </a:rPr>
              <a:t>ait</a:t>
            </a:r>
            <a:r>
              <a:rPr lang="de-DE" sz="3600" b="1" dirty="0">
                <a:latin typeface="Calibri" pitchFamily="34" charset="0"/>
              </a:rPr>
              <a:t> </a:t>
            </a:r>
            <a:r>
              <a:rPr lang="de-DE" sz="3600" b="1" dirty="0" err="1">
                <a:latin typeface="Calibri" pitchFamily="34" charset="0"/>
              </a:rPr>
              <a:t>yönetim</a:t>
            </a:r>
            <a:r>
              <a:rPr lang="tr-TR" sz="3600" b="1" dirty="0">
                <a:latin typeface="Calibri" pitchFamily="34" charset="0"/>
              </a:rPr>
              <a:t> standardıdır.</a:t>
            </a:r>
            <a:r>
              <a:rPr lang="de-DE" sz="3600" b="1" dirty="0">
                <a:latin typeface="Calibri" pitchFamily="34" charset="0"/>
              </a:rPr>
              <a:t> </a:t>
            </a:r>
            <a:endParaRPr lang="tr-TR" sz="3600" b="1" dirty="0">
              <a:latin typeface="Calibri" pitchFamily="34" charset="0"/>
            </a:endParaRPr>
          </a:p>
        </p:txBody>
      </p:sp>
      <p:sp>
        <p:nvSpPr>
          <p:cNvPr id="64515" name="3 Slayt Numarası Yer Tutucusu"/>
          <p:cNvSpPr>
            <a:spLocks noGrp="1"/>
          </p:cNvSpPr>
          <p:nvPr>
            <p:ph type="sldNum" sz="quarter" idx="12"/>
          </p:nvPr>
        </p:nvSpPr>
        <p:spPr bwMode="auto">
          <a:noFill/>
          <a:ln>
            <a:miter lim="800000"/>
            <a:headEnd/>
            <a:tailEnd/>
          </a:ln>
        </p:spPr>
        <p:txBody>
          <a:bodyPr vert="horz" wrap="square" lIns="91440" tIns="45720" rIns="91440" bIns="45720" numCol="1" rtlCol="0" anchor="t" anchorCtr="0" compatLnSpc="1">
            <a:prstTxWarp prst="textNoShape">
              <a:avLst/>
            </a:prstTxWarp>
          </a:bodyPr>
          <a:lstStyle/>
          <a:p>
            <a:fld id="{924BA79B-D1F0-4589-8241-80A1E4B8ED09}" type="slidenum">
              <a:rPr lang="tr-TR" smtClean="0"/>
              <a:pPr/>
              <a:t>31</a:t>
            </a:fld>
            <a:endParaRPr lang="tr-TR" smtClean="0"/>
          </a:p>
        </p:txBody>
      </p:sp>
    </p:spTree>
    <p:extLst>
      <p:ext uri="{BB962C8B-B14F-4D97-AF65-F5344CB8AC3E}">
        <p14:creationId xmlns:p14="http://schemas.microsoft.com/office/powerpoint/2010/main" val="34982428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65"/>
          <p:cNvSpPr txBox="1">
            <a:spLocks noChangeArrowheads="1"/>
          </p:cNvSpPr>
          <p:nvPr/>
        </p:nvSpPr>
        <p:spPr bwMode="auto">
          <a:xfrm>
            <a:off x="4667250" y="116632"/>
            <a:ext cx="2979738" cy="919162"/>
          </a:xfrm>
          <a:prstGeom prst="rect">
            <a:avLst/>
          </a:prstGeom>
          <a:noFill/>
          <a:ln w="9525">
            <a:noFill/>
            <a:miter lim="800000"/>
            <a:headEnd/>
            <a:tailEnd/>
          </a:ln>
          <a:effectLst>
            <a:outerShdw dist="107763" dir="2700000" algn="ctr" rotWithShape="0">
              <a:schemeClr val="bg2"/>
            </a:outerShdw>
          </a:effectLst>
        </p:spPr>
        <p:txBody>
          <a:bodyPr lIns="87279" tIns="43640" rIns="87279" bIns="43640">
            <a:spAutoFit/>
          </a:bodyPr>
          <a:lstStyle/>
          <a:p>
            <a:pPr defTabSz="873125">
              <a:spcBef>
                <a:spcPct val="50000"/>
              </a:spcBef>
              <a:defRPr/>
            </a:pPr>
            <a:r>
              <a:rPr lang="tr-TR" sz="5400" b="1" dirty="0">
                <a:latin typeface="Calibri" pitchFamily="34" charset="0"/>
                <a:cs typeface="Calibri" pitchFamily="34" charset="0"/>
              </a:rPr>
              <a:t>ISO 9001</a:t>
            </a:r>
          </a:p>
        </p:txBody>
      </p:sp>
      <p:sp>
        <p:nvSpPr>
          <p:cNvPr id="3" name="Text Box 156"/>
          <p:cNvSpPr txBox="1">
            <a:spLocks noChangeArrowheads="1"/>
          </p:cNvSpPr>
          <p:nvPr/>
        </p:nvSpPr>
        <p:spPr bwMode="auto">
          <a:xfrm>
            <a:off x="3724276" y="2288333"/>
            <a:ext cx="6437313" cy="365131"/>
          </a:xfrm>
          <a:prstGeom prst="rect">
            <a:avLst/>
          </a:prstGeom>
          <a:noFill/>
          <a:ln w="9525">
            <a:noFill/>
            <a:miter lim="800000"/>
            <a:headEnd/>
            <a:tailEnd/>
          </a:ln>
        </p:spPr>
        <p:txBody>
          <a:bodyPr lIns="87279" tIns="43640" rIns="87279" bIns="43640">
            <a:spAutoFit/>
          </a:bodyPr>
          <a:lstStyle/>
          <a:p>
            <a:pPr defTabSz="873125">
              <a:spcBef>
                <a:spcPct val="50000"/>
              </a:spcBef>
              <a:buFont typeface="Wingdings" pitchFamily="2" charset="2"/>
              <a:buChar char="ü"/>
            </a:pPr>
            <a:r>
              <a:rPr lang="tr-TR" b="1">
                <a:latin typeface="Calibri" pitchFamily="34" charset="0"/>
              </a:rPr>
              <a:t>Biz Kim ISO Kim ?</a:t>
            </a:r>
          </a:p>
        </p:txBody>
      </p:sp>
      <p:sp>
        <p:nvSpPr>
          <p:cNvPr id="4" name="Text Box 157"/>
          <p:cNvSpPr txBox="1">
            <a:spLocks noChangeArrowheads="1"/>
          </p:cNvSpPr>
          <p:nvPr/>
        </p:nvSpPr>
        <p:spPr bwMode="auto">
          <a:xfrm>
            <a:off x="3724276" y="2793158"/>
            <a:ext cx="6145213" cy="365131"/>
          </a:xfrm>
          <a:prstGeom prst="rect">
            <a:avLst/>
          </a:prstGeom>
          <a:noFill/>
          <a:ln w="9525">
            <a:noFill/>
            <a:miter lim="800000"/>
            <a:headEnd/>
            <a:tailEnd/>
          </a:ln>
        </p:spPr>
        <p:txBody>
          <a:bodyPr lIns="87279" tIns="43640" rIns="87279" bIns="43640">
            <a:spAutoFit/>
          </a:bodyPr>
          <a:lstStyle/>
          <a:p>
            <a:pPr defTabSz="873125">
              <a:spcBef>
                <a:spcPct val="50000"/>
              </a:spcBef>
              <a:buFont typeface="Wingdings" pitchFamily="2" charset="2"/>
              <a:buChar char="ü"/>
            </a:pPr>
            <a:r>
              <a:rPr lang="tr-TR" b="1">
                <a:latin typeface="Calibri" pitchFamily="34" charset="0"/>
              </a:rPr>
              <a:t>Yabancı özentiliği !</a:t>
            </a:r>
          </a:p>
        </p:txBody>
      </p:sp>
      <p:sp>
        <p:nvSpPr>
          <p:cNvPr id="5" name="Text Box 158"/>
          <p:cNvSpPr txBox="1">
            <a:spLocks noChangeArrowheads="1"/>
          </p:cNvSpPr>
          <p:nvPr/>
        </p:nvSpPr>
        <p:spPr bwMode="auto">
          <a:xfrm>
            <a:off x="3724276" y="3226545"/>
            <a:ext cx="4462463" cy="365131"/>
          </a:xfrm>
          <a:prstGeom prst="rect">
            <a:avLst/>
          </a:prstGeom>
          <a:noFill/>
          <a:ln w="9525">
            <a:noFill/>
            <a:miter lim="800000"/>
            <a:headEnd/>
            <a:tailEnd/>
          </a:ln>
        </p:spPr>
        <p:txBody>
          <a:bodyPr lIns="87279" tIns="43640" rIns="87279" bIns="43640">
            <a:spAutoFit/>
          </a:bodyPr>
          <a:lstStyle/>
          <a:p>
            <a:pPr defTabSz="873125">
              <a:spcBef>
                <a:spcPct val="50000"/>
              </a:spcBef>
              <a:buFont typeface="Wingdings" pitchFamily="2" charset="2"/>
              <a:buChar char="ü"/>
            </a:pPr>
            <a:r>
              <a:rPr lang="tr-TR" b="1">
                <a:latin typeface="Calibri" pitchFamily="34" charset="0"/>
              </a:rPr>
              <a:t>Ayakları yere basmıyor !</a:t>
            </a:r>
          </a:p>
        </p:txBody>
      </p:sp>
      <p:sp>
        <p:nvSpPr>
          <p:cNvPr id="6" name="Text Box 159"/>
          <p:cNvSpPr txBox="1">
            <a:spLocks noChangeArrowheads="1"/>
          </p:cNvSpPr>
          <p:nvPr/>
        </p:nvSpPr>
        <p:spPr bwMode="auto">
          <a:xfrm>
            <a:off x="3706813" y="3761532"/>
            <a:ext cx="6235700" cy="642130"/>
          </a:xfrm>
          <a:prstGeom prst="rect">
            <a:avLst/>
          </a:prstGeom>
          <a:noFill/>
          <a:ln w="9525">
            <a:noFill/>
            <a:miter lim="800000"/>
            <a:headEnd/>
            <a:tailEnd/>
          </a:ln>
        </p:spPr>
        <p:txBody>
          <a:bodyPr lIns="87279" tIns="43640" rIns="87279" bIns="43640">
            <a:spAutoFit/>
          </a:bodyPr>
          <a:lstStyle/>
          <a:p>
            <a:pPr defTabSz="873125">
              <a:spcBef>
                <a:spcPct val="50000"/>
              </a:spcBef>
              <a:buFont typeface="Wingdings" pitchFamily="2" charset="2"/>
              <a:buChar char="ü"/>
            </a:pPr>
            <a:r>
              <a:rPr lang="tr-TR" b="1">
                <a:latin typeface="Calibri" pitchFamily="34" charset="0"/>
              </a:rPr>
              <a:t>Bunlar zaten her yerde  mevcut ! </a:t>
            </a:r>
            <a:br>
              <a:rPr lang="tr-TR" b="1">
                <a:latin typeface="Calibri" pitchFamily="34" charset="0"/>
              </a:rPr>
            </a:br>
            <a:r>
              <a:rPr lang="tr-TR" b="1">
                <a:latin typeface="Calibri" pitchFamily="34" charset="0"/>
              </a:rPr>
              <a:t>    Biz zaten bunları yapıyoruz.</a:t>
            </a:r>
          </a:p>
        </p:txBody>
      </p:sp>
      <p:sp>
        <p:nvSpPr>
          <p:cNvPr id="7" name="Text Box 160"/>
          <p:cNvSpPr txBox="1">
            <a:spLocks noChangeArrowheads="1"/>
          </p:cNvSpPr>
          <p:nvPr/>
        </p:nvSpPr>
        <p:spPr bwMode="auto">
          <a:xfrm>
            <a:off x="3724275" y="4669583"/>
            <a:ext cx="6218238" cy="365131"/>
          </a:xfrm>
          <a:prstGeom prst="rect">
            <a:avLst/>
          </a:prstGeom>
          <a:noFill/>
          <a:ln w="9525">
            <a:noFill/>
            <a:miter lim="800000"/>
            <a:headEnd/>
            <a:tailEnd/>
          </a:ln>
        </p:spPr>
        <p:txBody>
          <a:bodyPr lIns="87279" tIns="43640" rIns="87279" bIns="43640">
            <a:spAutoFit/>
          </a:bodyPr>
          <a:lstStyle/>
          <a:p>
            <a:pPr defTabSz="873125">
              <a:spcBef>
                <a:spcPct val="50000"/>
              </a:spcBef>
              <a:buFont typeface="Wingdings" pitchFamily="2" charset="2"/>
              <a:buChar char="ü"/>
            </a:pPr>
            <a:r>
              <a:rPr lang="tr-TR" b="1">
                <a:latin typeface="Calibri" pitchFamily="34" charset="0"/>
              </a:rPr>
              <a:t>Bu moda da gelir, geçer...</a:t>
            </a:r>
          </a:p>
        </p:txBody>
      </p:sp>
      <p:sp>
        <p:nvSpPr>
          <p:cNvPr id="8" name="Text Box 161"/>
          <p:cNvSpPr txBox="1">
            <a:spLocks noChangeArrowheads="1"/>
          </p:cNvSpPr>
          <p:nvPr/>
        </p:nvSpPr>
        <p:spPr bwMode="auto">
          <a:xfrm>
            <a:off x="3743326" y="5174408"/>
            <a:ext cx="5559425" cy="365131"/>
          </a:xfrm>
          <a:prstGeom prst="rect">
            <a:avLst/>
          </a:prstGeom>
          <a:noFill/>
          <a:ln w="9525">
            <a:noFill/>
            <a:miter lim="800000"/>
            <a:headEnd/>
            <a:tailEnd/>
          </a:ln>
        </p:spPr>
        <p:txBody>
          <a:bodyPr lIns="87279" tIns="43640" rIns="87279" bIns="43640">
            <a:spAutoFit/>
          </a:bodyPr>
          <a:lstStyle/>
          <a:p>
            <a:pPr defTabSz="873125">
              <a:spcBef>
                <a:spcPct val="50000"/>
              </a:spcBef>
              <a:buFont typeface="Wingdings" pitchFamily="2" charset="2"/>
              <a:buChar char="ü"/>
            </a:pPr>
            <a:r>
              <a:rPr lang="tr-TR" b="1">
                <a:latin typeface="Calibri" pitchFamily="34" charset="0"/>
              </a:rPr>
              <a:t>Bırakın bu işleri...</a:t>
            </a:r>
          </a:p>
        </p:txBody>
      </p:sp>
      <p:grpSp>
        <p:nvGrpSpPr>
          <p:cNvPr id="9" name="Group 98"/>
          <p:cNvGrpSpPr>
            <a:grpSpLocks/>
          </p:cNvGrpSpPr>
          <p:nvPr/>
        </p:nvGrpSpPr>
        <p:grpSpPr bwMode="auto">
          <a:xfrm>
            <a:off x="1952626" y="402382"/>
            <a:ext cx="3643313" cy="3505200"/>
            <a:chOff x="-1412" y="1325"/>
            <a:chExt cx="2183" cy="2331"/>
          </a:xfrm>
        </p:grpSpPr>
        <p:sp>
          <p:nvSpPr>
            <p:cNvPr id="65644" name="Freeform 99"/>
            <p:cNvSpPr>
              <a:spLocks/>
            </p:cNvSpPr>
            <p:nvPr/>
          </p:nvSpPr>
          <p:spPr bwMode="auto">
            <a:xfrm>
              <a:off x="-197" y="2004"/>
              <a:ext cx="414" cy="359"/>
            </a:xfrm>
            <a:custGeom>
              <a:avLst/>
              <a:gdLst>
                <a:gd name="T0" fmla="*/ 1 w 828"/>
                <a:gd name="T1" fmla="*/ 1 h 717"/>
                <a:gd name="T2" fmla="*/ 1 w 828"/>
                <a:gd name="T3" fmla="*/ 1 h 717"/>
                <a:gd name="T4" fmla="*/ 1 w 828"/>
                <a:gd name="T5" fmla="*/ 1 h 717"/>
                <a:gd name="T6" fmla="*/ 1 w 828"/>
                <a:gd name="T7" fmla="*/ 1 h 717"/>
                <a:gd name="T8" fmla="*/ 1 w 828"/>
                <a:gd name="T9" fmla="*/ 1 h 717"/>
                <a:gd name="T10" fmla="*/ 1 w 828"/>
                <a:gd name="T11" fmla="*/ 1 h 717"/>
                <a:gd name="T12" fmla="*/ 1 w 828"/>
                <a:gd name="T13" fmla="*/ 1 h 717"/>
                <a:gd name="T14" fmla="*/ 1 w 828"/>
                <a:gd name="T15" fmla="*/ 1 h 717"/>
                <a:gd name="T16" fmla="*/ 1 w 828"/>
                <a:gd name="T17" fmla="*/ 1 h 717"/>
                <a:gd name="T18" fmla="*/ 1 w 828"/>
                <a:gd name="T19" fmla="*/ 1 h 717"/>
                <a:gd name="T20" fmla="*/ 1 w 828"/>
                <a:gd name="T21" fmla="*/ 0 h 717"/>
                <a:gd name="T22" fmla="*/ 1 w 828"/>
                <a:gd name="T23" fmla="*/ 1 h 717"/>
                <a:gd name="T24" fmla="*/ 1 w 828"/>
                <a:gd name="T25" fmla="*/ 1 h 717"/>
                <a:gd name="T26" fmla="*/ 1 w 828"/>
                <a:gd name="T27" fmla="*/ 1 h 717"/>
                <a:gd name="T28" fmla="*/ 1 w 828"/>
                <a:gd name="T29" fmla="*/ 1 h 717"/>
                <a:gd name="T30" fmla="*/ 1 w 828"/>
                <a:gd name="T31" fmla="*/ 1 h 717"/>
                <a:gd name="T32" fmla="*/ 1 w 828"/>
                <a:gd name="T33" fmla="*/ 1 h 717"/>
                <a:gd name="T34" fmla="*/ 1 w 828"/>
                <a:gd name="T35" fmla="*/ 1 h 717"/>
                <a:gd name="T36" fmla="*/ 1 w 828"/>
                <a:gd name="T37" fmla="*/ 1 h 717"/>
                <a:gd name="T38" fmla="*/ 1 w 828"/>
                <a:gd name="T39" fmla="*/ 1 h 717"/>
                <a:gd name="T40" fmla="*/ 1 w 828"/>
                <a:gd name="T41" fmla="*/ 1 h 717"/>
                <a:gd name="T42" fmla="*/ 1 w 828"/>
                <a:gd name="T43" fmla="*/ 1 h 717"/>
                <a:gd name="T44" fmla="*/ 1 w 828"/>
                <a:gd name="T45" fmla="*/ 1 h 717"/>
                <a:gd name="T46" fmla="*/ 1 w 828"/>
                <a:gd name="T47" fmla="*/ 1 h 717"/>
                <a:gd name="T48" fmla="*/ 1 w 828"/>
                <a:gd name="T49" fmla="*/ 1 h 717"/>
                <a:gd name="T50" fmla="*/ 1 w 828"/>
                <a:gd name="T51" fmla="*/ 1 h 717"/>
                <a:gd name="T52" fmla="*/ 1 w 828"/>
                <a:gd name="T53" fmla="*/ 1 h 717"/>
                <a:gd name="T54" fmla="*/ 1 w 828"/>
                <a:gd name="T55" fmla="*/ 1 h 717"/>
                <a:gd name="T56" fmla="*/ 1 w 828"/>
                <a:gd name="T57" fmla="*/ 1 h 717"/>
                <a:gd name="T58" fmla="*/ 1 w 828"/>
                <a:gd name="T59" fmla="*/ 1 h 717"/>
                <a:gd name="T60" fmla="*/ 1 w 828"/>
                <a:gd name="T61" fmla="*/ 1 h 717"/>
                <a:gd name="T62" fmla="*/ 1 w 828"/>
                <a:gd name="T63" fmla="*/ 1 h 717"/>
                <a:gd name="T64" fmla="*/ 1 w 828"/>
                <a:gd name="T65" fmla="*/ 1 h 717"/>
                <a:gd name="T66" fmla="*/ 0 w 828"/>
                <a:gd name="T67" fmla="*/ 1 h 717"/>
                <a:gd name="T68" fmla="*/ 1 w 828"/>
                <a:gd name="T69" fmla="*/ 1 h 7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28"/>
                <a:gd name="T106" fmla="*/ 0 h 717"/>
                <a:gd name="T107" fmla="*/ 828 w 828"/>
                <a:gd name="T108" fmla="*/ 717 h 71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28" h="717">
                  <a:moveTo>
                    <a:pt x="2" y="488"/>
                  </a:moveTo>
                  <a:lnTo>
                    <a:pt x="81" y="428"/>
                  </a:lnTo>
                  <a:lnTo>
                    <a:pt x="97" y="411"/>
                  </a:lnTo>
                  <a:lnTo>
                    <a:pt x="108" y="391"/>
                  </a:lnTo>
                  <a:lnTo>
                    <a:pt x="116" y="372"/>
                  </a:lnTo>
                  <a:lnTo>
                    <a:pt x="126" y="351"/>
                  </a:lnTo>
                  <a:lnTo>
                    <a:pt x="130" y="329"/>
                  </a:lnTo>
                  <a:lnTo>
                    <a:pt x="134" y="306"/>
                  </a:lnTo>
                  <a:lnTo>
                    <a:pt x="139" y="285"/>
                  </a:lnTo>
                  <a:lnTo>
                    <a:pt x="147" y="264"/>
                  </a:lnTo>
                  <a:lnTo>
                    <a:pt x="169" y="234"/>
                  </a:lnTo>
                  <a:lnTo>
                    <a:pt x="192" y="213"/>
                  </a:lnTo>
                  <a:lnTo>
                    <a:pt x="215" y="194"/>
                  </a:lnTo>
                  <a:lnTo>
                    <a:pt x="240" y="178"/>
                  </a:lnTo>
                  <a:lnTo>
                    <a:pt x="266" y="163"/>
                  </a:lnTo>
                  <a:lnTo>
                    <a:pt x="291" y="151"/>
                  </a:lnTo>
                  <a:lnTo>
                    <a:pt x="316" y="136"/>
                  </a:lnTo>
                  <a:lnTo>
                    <a:pt x="339" y="118"/>
                  </a:lnTo>
                  <a:lnTo>
                    <a:pt x="496" y="21"/>
                  </a:lnTo>
                  <a:lnTo>
                    <a:pt x="520" y="10"/>
                  </a:lnTo>
                  <a:lnTo>
                    <a:pt x="545" y="2"/>
                  </a:lnTo>
                  <a:lnTo>
                    <a:pt x="566" y="0"/>
                  </a:lnTo>
                  <a:lnTo>
                    <a:pt x="587" y="2"/>
                  </a:lnTo>
                  <a:lnTo>
                    <a:pt x="605" y="12"/>
                  </a:lnTo>
                  <a:lnTo>
                    <a:pt x="620" y="21"/>
                  </a:lnTo>
                  <a:lnTo>
                    <a:pt x="634" y="35"/>
                  </a:lnTo>
                  <a:lnTo>
                    <a:pt x="646" y="46"/>
                  </a:lnTo>
                  <a:lnTo>
                    <a:pt x="679" y="54"/>
                  </a:lnTo>
                  <a:lnTo>
                    <a:pt x="710" y="66"/>
                  </a:lnTo>
                  <a:lnTo>
                    <a:pt x="739" y="83"/>
                  </a:lnTo>
                  <a:lnTo>
                    <a:pt x="762" y="106"/>
                  </a:lnTo>
                  <a:lnTo>
                    <a:pt x="779" y="139"/>
                  </a:lnTo>
                  <a:lnTo>
                    <a:pt x="785" y="178"/>
                  </a:lnTo>
                  <a:lnTo>
                    <a:pt x="779" y="229"/>
                  </a:lnTo>
                  <a:lnTo>
                    <a:pt x="760" y="287"/>
                  </a:lnTo>
                  <a:lnTo>
                    <a:pt x="795" y="296"/>
                  </a:lnTo>
                  <a:lnTo>
                    <a:pt x="816" y="318"/>
                  </a:lnTo>
                  <a:lnTo>
                    <a:pt x="826" y="347"/>
                  </a:lnTo>
                  <a:lnTo>
                    <a:pt x="828" y="376"/>
                  </a:lnTo>
                  <a:lnTo>
                    <a:pt x="818" y="409"/>
                  </a:lnTo>
                  <a:lnTo>
                    <a:pt x="807" y="438"/>
                  </a:lnTo>
                  <a:lnTo>
                    <a:pt x="789" y="459"/>
                  </a:lnTo>
                  <a:lnTo>
                    <a:pt x="772" y="471"/>
                  </a:lnTo>
                  <a:lnTo>
                    <a:pt x="778" y="490"/>
                  </a:lnTo>
                  <a:lnTo>
                    <a:pt x="781" y="510"/>
                  </a:lnTo>
                  <a:lnTo>
                    <a:pt x="779" y="527"/>
                  </a:lnTo>
                  <a:lnTo>
                    <a:pt x="774" y="543"/>
                  </a:lnTo>
                  <a:lnTo>
                    <a:pt x="764" y="556"/>
                  </a:lnTo>
                  <a:lnTo>
                    <a:pt x="748" y="568"/>
                  </a:lnTo>
                  <a:lnTo>
                    <a:pt x="729" y="578"/>
                  </a:lnTo>
                  <a:lnTo>
                    <a:pt x="700" y="583"/>
                  </a:lnTo>
                  <a:lnTo>
                    <a:pt x="688" y="614"/>
                  </a:lnTo>
                  <a:lnTo>
                    <a:pt x="665" y="636"/>
                  </a:lnTo>
                  <a:lnTo>
                    <a:pt x="630" y="651"/>
                  </a:lnTo>
                  <a:lnTo>
                    <a:pt x="587" y="661"/>
                  </a:lnTo>
                  <a:lnTo>
                    <a:pt x="539" y="663"/>
                  </a:lnTo>
                  <a:lnTo>
                    <a:pt x="492" y="663"/>
                  </a:lnTo>
                  <a:lnTo>
                    <a:pt x="446" y="661"/>
                  </a:lnTo>
                  <a:lnTo>
                    <a:pt x="376" y="680"/>
                  </a:lnTo>
                  <a:lnTo>
                    <a:pt x="347" y="698"/>
                  </a:lnTo>
                  <a:lnTo>
                    <a:pt x="312" y="709"/>
                  </a:lnTo>
                  <a:lnTo>
                    <a:pt x="279" y="715"/>
                  </a:lnTo>
                  <a:lnTo>
                    <a:pt x="244" y="715"/>
                  </a:lnTo>
                  <a:lnTo>
                    <a:pt x="207" y="711"/>
                  </a:lnTo>
                  <a:lnTo>
                    <a:pt x="171" y="706"/>
                  </a:lnTo>
                  <a:lnTo>
                    <a:pt x="138" y="698"/>
                  </a:lnTo>
                  <a:lnTo>
                    <a:pt x="85" y="717"/>
                  </a:lnTo>
                  <a:lnTo>
                    <a:pt x="0" y="630"/>
                  </a:lnTo>
                  <a:lnTo>
                    <a:pt x="2" y="488"/>
                  </a:lnTo>
                  <a:close/>
                </a:path>
              </a:pathLst>
            </a:custGeom>
            <a:solidFill>
              <a:srgbClr val="FFC283"/>
            </a:solidFill>
            <a:ln w="9525">
              <a:noFill/>
              <a:round/>
              <a:headEnd/>
              <a:tailEnd/>
            </a:ln>
          </p:spPr>
          <p:txBody>
            <a:bodyPr/>
            <a:lstStyle/>
            <a:p>
              <a:endParaRPr lang="tr-TR"/>
            </a:p>
          </p:txBody>
        </p:sp>
        <p:sp>
          <p:nvSpPr>
            <p:cNvPr id="65645" name="Freeform 100"/>
            <p:cNvSpPr>
              <a:spLocks/>
            </p:cNvSpPr>
            <p:nvPr/>
          </p:nvSpPr>
          <p:spPr bwMode="auto">
            <a:xfrm>
              <a:off x="-197" y="2004"/>
              <a:ext cx="414" cy="359"/>
            </a:xfrm>
            <a:custGeom>
              <a:avLst/>
              <a:gdLst>
                <a:gd name="T0" fmla="*/ 1 w 828"/>
                <a:gd name="T1" fmla="*/ 1 h 717"/>
                <a:gd name="T2" fmla="*/ 1 w 828"/>
                <a:gd name="T3" fmla="*/ 1 h 717"/>
                <a:gd name="T4" fmla="*/ 1 w 828"/>
                <a:gd name="T5" fmla="*/ 1 h 717"/>
                <a:gd name="T6" fmla="*/ 1 w 828"/>
                <a:gd name="T7" fmla="*/ 1 h 717"/>
                <a:gd name="T8" fmla="*/ 1 w 828"/>
                <a:gd name="T9" fmla="*/ 1 h 717"/>
                <a:gd name="T10" fmla="*/ 1 w 828"/>
                <a:gd name="T11" fmla="*/ 1 h 717"/>
                <a:gd name="T12" fmla="*/ 1 w 828"/>
                <a:gd name="T13" fmla="*/ 1 h 717"/>
                <a:gd name="T14" fmla="*/ 1 w 828"/>
                <a:gd name="T15" fmla="*/ 1 h 717"/>
                <a:gd name="T16" fmla="*/ 1 w 828"/>
                <a:gd name="T17" fmla="*/ 1 h 717"/>
                <a:gd name="T18" fmla="*/ 1 w 828"/>
                <a:gd name="T19" fmla="*/ 1 h 717"/>
                <a:gd name="T20" fmla="*/ 1 w 828"/>
                <a:gd name="T21" fmla="*/ 0 h 717"/>
                <a:gd name="T22" fmla="*/ 1 w 828"/>
                <a:gd name="T23" fmla="*/ 1 h 717"/>
                <a:gd name="T24" fmla="*/ 1 w 828"/>
                <a:gd name="T25" fmla="*/ 1 h 717"/>
                <a:gd name="T26" fmla="*/ 1 w 828"/>
                <a:gd name="T27" fmla="*/ 1 h 717"/>
                <a:gd name="T28" fmla="*/ 1 w 828"/>
                <a:gd name="T29" fmla="*/ 1 h 717"/>
                <a:gd name="T30" fmla="*/ 1 w 828"/>
                <a:gd name="T31" fmla="*/ 1 h 717"/>
                <a:gd name="T32" fmla="*/ 1 w 828"/>
                <a:gd name="T33" fmla="*/ 1 h 717"/>
                <a:gd name="T34" fmla="*/ 1 w 828"/>
                <a:gd name="T35" fmla="*/ 1 h 717"/>
                <a:gd name="T36" fmla="*/ 1 w 828"/>
                <a:gd name="T37" fmla="*/ 1 h 717"/>
                <a:gd name="T38" fmla="*/ 1 w 828"/>
                <a:gd name="T39" fmla="*/ 1 h 717"/>
                <a:gd name="T40" fmla="*/ 1 w 828"/>
                <a:gd name="T41" fmla="*/ 1 h 717"/>
                <a:gd name="T42" fmla="*/ 1 w 828"/>
                <a:gd name="T43" fmla="*/ 1 h 717"/>
                <a:gd name="T44" fmla="*/ 1 w 828"/>
                <a:gd name="T45" fmla="*/ 1 h 717"/>
                <a:gd name="T46" fmla="*/ 1 w 828"/>
                <a:gd name="T47" fmla="*/ 1 h 717"/>
                <a:gd name="T48" fmla="*/ 1 w 828"/>
                <a:gd name="T49" fmla="*/ 1 h 717"/>
                <a:gd name="T50" fmla="*/ 1 w 828"/>
                <a:gd name="T51" fmla="*/ 1 h 717"/>
                <a:gd name="T52" fmla="*/ 1 w 828"/>
                <a:gd name="T53" fmla="*/ 1 h 717"/>
                <a:gd name="T54" fmla="*/ 1 w 828"/>
                <a:gd name="T55" fmla="*/ 1 h 717"/>
                <a:gd name="T56" fmla="*/ 1 w 828"/>
                <a:gd name="T57" fmla="*/ 1 h 717"/>
                <a:gd name="T58" fmla="*/ 1 w 828"/>
                <a:gd name="T59" fmla="*/ 1 h 717"/>
                <a:gd name="T60" fmla="*/ 1 w 828"/>
                <a:gd name="T61" fmla="*/ 1 h 717"/>
                <a:gd name="T62" fmla="*/ 1 w 828"/>
                <a:gd name="T63" fmla="*/ 1 h 717"/>
                <a:gd name="T64" fmla="*/ 1 w 828"/>
                <a:gd name="T65" fmla="*/ 1 h 717"/>
                <a:gd name="T66" fmla="*/ 0 w 828"/>
                <a:gd name="T67" fmla="*/ 1 h 717"/>
                <a:gd name="T68" fmla="*/ 1 w 828"/>
                <a:gd name="T69" fmla="*/ 1 h 7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28"/>
                <a:gd name="T106" fmla="*/ 0 h 717"/>
                <a:gd name="T107" fmla="*/ 828 w 828"/>
                <a:gd name="T108" fmla="*/ 717 h 71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28" h="717">
                  <a:moveTo>
                    <a:pt x="2" y="488"/>
                  </a:moveTo>
                  <a:lnTo>
                    <a:pt x="81" y="428"/>
                  </a:lnTo>
                  <a:lnTo>
                    <a:pt x="97" y="411"/>
                  </a:lnTo>
                  <a:lnTo>
                    <a:pt x="108" y="391"/>
                  </a:lnTo>
                  <a:lnTo>
                    <a:pt x="116" y="372"/>
                  </a:lnTo>
                  <a:lnTo>
                    <a:pt x="126" y="351"/>
                  </a:lnTo>
                  <a:lnTo>
                    <a:pt x="130" y="329"/>
                  </a:lnTo>
                  <a:lnTo>
                    <a:pt x="134" y="306"/>
                  </a:lnTo>
                  <a:lnTo>
                    <a:pt x="139" y="285"/>
                  </a:lnTo>
                  <a:lnTo>
                    <a:pt x="147" y="264"/>
                  </a:lnTo>
                  <a:lnTo>
                    <a:pt x="169" y="234"/>
                  </a:lnTo>
                  <a:lnTo>
                    <a:pt x="192" y="213"/>
                  </a:lnTo>
                  <a:lnTo>
                    <a:pt x="215" y="194"/>
                  </a:lnTo>
                  <a:lnTo>
                    <a:pt x="240" y="178"/>
                  </a:lnTo>
                  <a:lnTo>
                    <a:pt x="266" y="163"/>
                  </a:lnTo>
                  <a:lnTo>
                    <a:pt x="291" y="151"/>
                  </a:lnTo>
                  <a:lnTo>
                    <a:pt x="316" y="136"/>
                  </a:lnTo>
                  <a:lnTo>
                    <a:pt x="339" y="118"/>
                  </a:lnTo>
                  <a:lnTo>
                    <a:pt x="496" y="21"/>
                  </a:lnTo>
                  <a:lnTo>
                    <a:pt x="520" y="10"/>
                  </a:lnTo>
                  <a:lnTo>
                    <a:pt x="545" y="2"/>
                  </a:lnTo>
                  <a:lnTo>
                    <a:pt x="566" y="0"/>
                  </a:lnTo>
                  <a:lnTo>
                    <a:pt x="587" y="2"/>
                  </a:lnTo>
                  <a:lnTo>
                    <a:pt x="605" y="12"/>
                  </a:lnTo>
                  <a:lnTo>
                    <a:pt x="620" y="21"/>
                  </a:lnTo>
                  <a:lnTo>
                    <a:pt x="634" y="35"/>
                  </a:lnTo>
                  <a:lnTo>
                    <a:pt x="646" y="46"/>
                  </a:lnTo>
                  <a:lnTo>
                    <a:pt x="679" y="54"/>
                  </a:lnTo>
                  <a:lnTo>
                    <a:pt x="710" y="66"/>
                  </a:lnTo>
                  <a:lnTo>
                    <a:pt x="739" y="83"/>
                  </a:lnTo>
                  <a:lnTo>
                    <a:pt x="762" y="106"/>
                  </a:lnTo>
                  <a:lnTo>
                    <a:pt x="779" y="139"/>
                  </a:lnTo>
                  <a:lnTo>
                    <a:pt x="785" y="178"/>
                  </a:lnTo>
                  <a:lnTo>
                    <a:pt x="779" y="229"/>
                  </a:lnTo>
                  <a:lnTo>
                    <a:pt x="760" y="287"/>
                  </a:lnTo>
                  <a:lnTo>
                    <a:pt x="795" y="296"/>
                  </a:lnTo>
                  <a:lnTo>
                    <a:pt x="816" y="318"/>
                  </a:lnTo>
                  <a:lnTo>
                    <a:pt x="826" y="347"/>
                  </a:lnTo>
                  <a:lnTo>
                    <a:pt x="828" y="376"/>
                  </a:lnTo>
                  <a:lnTo>
                    <a:pt x="818" y="409"/>
                  </a:lnTo>
                  <a:lnTo>
                    <a:pt x="807" y="438"/>
                  </a:lnTo>
                  <a:lnTo>
                    <a:pt x="789" y="459"/>
                  </a:lnTo>
                  <a:lnTo>
                    <a:pt x="772" y="471"/>
                  </a:lnTo>
                  <a:lnTo>
                    <a:pt x="778" y="490"/>
                  </a:lnTo>
                  <a:lnTo>
                    <a:pt x="781" y="510"/>
                  </a:lnTo>
                  <a:lnTo>
                    <a:pt x="779" y="527"/>
                  </a:lnTo>
                  <a:lnTo>
                    <a:pt x="774" y="543"/>
                  </a:lnTo>
                  <a:lnTo>
                    <a:pt x="764" y="556"/>
                  </a:lnTo>
                  <a:lnTo>
                    <a:pt x="748" y="568"/>
                  </a:lnTo>
                  <a:lnTo>
                    <a:pt x="729" y="578"/>
                  </a:lnTo>
                  <a:lnTo>
                    <a:pt x="700" y="583"/>
                  </a:lnTo>
                  <a:lnTo>
                    <a:pt x="688" y="614"/>
                  </a:lnTo>
                  <a:lnTo>
                    <a:pt x="665" y="636"/>
                  </a:lnTo>
                  <a:lnTo>
                    <a:pt x="630" y="651"/>
                  </a:lnTo>
                  <a:lnTo>
                    <a:pt x="587" y="661"/>
                  </a:lnTo>
                  <a:lnTo>
                    <a:pt x="539" y="663"/>
                  </a:lnTo>
                  <a:lnTo>
                    <a:pt x="492" y="663"/>
                  </a:lnTo>
                  <a:lnTo>
                    <a:pt x="446" y="661"/>
                  </a:lnTo>
                  <a:lnTo>
                    <a:pt x="376" y="680"/>
                  </a:lnTo>
                  <a:lnTo>
                    <a:pt x="347" y="698"/>
                  </a:lnTo>
                  <a:lnTo>
                    <a:pt x="312" y="709"/>
                  </a:lnTo>
                  <a:lnTo>
                    <a:pt x="279" y="715"/>
                  </a:lnTo>
                  <a:lnTo>
                    <a:pt x="244" y="715"/>
                  </a:lnTo>
                  <a:lnTo>
                    <a:pt x="207" y="711"/>
                  </a:lnTo>
                  <a:lnTo>
                    <a:pt x="171" y="706"/>
                  </a:lnTo>
                  <a:lnTo>
                    <a:pt x="138" y="698"/>
                  </a:lnTo>
                  <a:lnTo>
                    <a:pt x="85" y="717"/>
                  </a:lnTo>
                  <a:lnTo>
                    <a:pt x="0" y="630"/>
                  </a:lnTo>
                  <a:lnTo>
                    <a:pt x="2" y="488"/>
                  </a:lnTo>
                </a:path>
              </a:pathLst>
            </a:custGeom>
            <a:noFill/>
            <a:ln w="1588">
              <a:solidFill>
                <a:srgbClr val="000000"/>
              </a:solidFill>
              <a:round/>
              <a:headEnd/>
              <a:tailEnd/>
            </a:ln>
          </p:spPr>
          <p:txBody>
            <a:bodyPr/>
            <a:lstStyle/>
            <a:p>
              <a:endParaRPr lang="tr-TR"/>
            </a:p>
          </p:txBody>
        </p:sp>
        <p:sp>
          <p:nvSpPr>
            <p:cNvPr id="65646" name="Freeform 101"/>
            <p:cNvSpPr>
              <a:spLocks/>
            </p:cNvSpPr>
            <p:nvPr/>
          </p:nvSpPr>
          <p:spPr bwMode="auto">
            <a:xfrm>
              <a:off x="-1175" y="2985"/>
              <a:ext cx="414" cy="671"/>
            </a:xfrm>
            <a:custGeom>
              <a:avLst/>
              <a:gdLst>
                <a:gd name="T0" fmla="*/ 1 w 826"/>
                <a:gd name="T1" fmla="*/ 0 h 1341"/>
                <a:gd name="T2" fmla="*/ 1 w 826"/>
                <a:gd name="T3" fmla="*/ 1 h 1341"/>
                <a:gd name="T4" fmla="*/ 1 w 826"/>
                <a:gd name="T5" fmla="*/ 1 h 1341"/>
                <a:gd name="T6" fmla="*/ 1 w 826"/>
                <a:gd name="T7" fmla="*/ 1 h 1341"/>
                <a:gd name="T8" fmla="*/ 1 w 826"/>
                <a:gd name="T9" fmla="*/ 1 h 1341"/>
                <a:gd name="T10" fmla="*/ 1 w 826"/>
                <a:gd name="T11" fmla="*/ 1 h 1341"/>
                <a:gd name="T12" fmla="*/ 1 w 826"/>
                <a:gd name="T13" fmla="*/ 1 h 1341"/>
                <a:gd name="T14" fmla="*/ 1 w 826"/>
                <a:gd name="T15" fmla="*/ 1 h 1341"/>
                <a:gd name="T16" fmla="*/ 1 w 826"/>
                <a:gd name="T17" fmla="*/ 1 h 1341"/>
                <a:gd name="T18" fmla="*/ 1 w 826"/>
                <a:gd name="T19" fmla="*/ 1 h 1341"/>
                <a:gd name="T20" fmla="*/ 1 w 826"/>
                <a:gd name="T21" fmla="*/ 1 h 1341"/>
                <a:gd name="T22" fmla="*/ 1 w 826"/>
                <a:gd name="T23" fmla="*/ 1 h 1341"/>
                <a:gd name="T24" fmla="*/ 1 w 826"/>
                <a:gd name="T25" fmla="*/ 1 h 1341"/>
                <a:gd name="T26" fmla="*/ 1 w 826"/>
                <a:gd name="T27" fmla="*/ 1 h 1341"/>
                <a:gd name="T28" fmla="*/ 0 w 826"/>
                <a:gd name="T29" fmla="*/ 1 h 1341"/>
                <a:gd name="T30" fmla="*/ 1 w 826"/>
                <a:gd name="T31" fmla="*/ 1 h 1341"/>
                <a:gd name="T32" fmla="*/ 1 w 826"/>
                <a:gd name="T33" fmla="*/ 1 h 1341"/>
                <a:gd name="T34" fmla="*/ 1 w 826"/>
                <a:gd name="T35" fmla="*/ 1 h 1341"/>
                <a:gd name="T36" fmla="*/ 1 w 826"/>
                <a:gd name="T37" fmla="*/ 1 h 1341"/>
                <a:gd name="T38" fmla="*/ 1 w 826"/>
                <a:gd name="T39" fmla="*/ 1 h 1341"/>
                <a:gd name="T40" fmla="*/ 1 w 826"/>
                <a:gd name="T41" fmla="*/ 1 h 1341"/>
                <a:gd name="T42" fmla="*/ 1 w 826"/>
                <a:gd name="T43" fmla="*/ 1 h 1341"/>
                <a:gd name="T44" fmla="*/ 1 w 826"/>
                <a:gd name="T45" fmla="*/ 1 h 1341"/>
                <a:gd name="T46" fmla="*/ 1 w 826"/>
                <a:gd name="T47" fmla="*/ 1 h 1341"/>
                <a:gd name="T48" fmla="*/ 1 w 826"/>
                <a:gd name="T49" fmla="*/ 1 h 1341"/>
                <a:gd name="T50" fmla="*/ 1 w 826"/>
                <a:gd name="T51" fmla="*/ 1 h 1341"/>
                <a:gd name="T52" fmla="*/ 1 w 826"/>
                <a:gd name="T53" fmla="*/ 1 h 1341"/>
                <a:gd name="T54" fmla="*/ 1 w 826"/>
                <a:gd name="T55" fmla="*/ 1 h 1341"/>
                <a:gd name="T56" fmla="*/ 1 w 826"/>
                <a:gd name="T57" fmla="*/ 1 h 1341"/>
                <a:gd name="T58" fmla="*/ 1 w 826"/>
                <a:gd name="T59" fmla="*/ 1 h 1341"/>
                <a:gd name="T60" fmla="*/ 1 w 826"/>
                <a:gd name="T61" fmla="*/ 1 h 1341"/>
                <a:gd name="T62" fmla="*/ 1 w 826"/>
                <a:gd name="T63" fmla="*/ 1 h 1341"/>
                <a:gd name="T64" fmla="*/ 1 w 826"/>
                <a:gd name="T65" fmla="*/ 1 h 1341"/>
                <a:gd name="T66" fmla="*/ 1 w 826"/>
                <a:gd name="T67" fmla="*/ 1 h 1341"/>
                <a:gd name="T68" fmla="*/ 1 w 826"/>
                <a:gd name="T69" fmla="*/ 1 h 1341"/>
                <a:gd name="T70" fmla="*/ 1 w 826"/>
                <a:gd name="T71" fmla="*/ 1 h 1341"/>
                <a:gd name="T72" fmla="*/ 1 w 826"/>
                <a:gd name="T73" fmla="*/ 1 h 1341"/>
                <a:gd name="T74" fmla="*/ 1 w 826"/>
                <a:gd name="T75" fmla="*/ 1 h 1341"/>
                <a:gd name="T76" fmla="*/ 1 w 826"/>
                <a:gd name="T77" fmla="*/ 1 h 1341"/>
                <a:gd name="T78" fmla="*/ 1 w 826"/>
                <a:gd name="T79" fmla="*/ 1 h 1341"/>
                <a:gd name="T80" fmla="*/ 1 w 826"/>
                <a:gd name="T81" fmla="*/ 1 h 1341"/>
                <a:gd name="T82" fmla="*/ 1 w 826"/>
                <a:gd name="T83" fmla="*/ 1 h 1341"/>
                <a:gd name="T84" fmla="*/ 1 w 826"/>
                <a:gd name="T85" fmla="*/ 1 h 1341"/>
                <a:gd name="T86" fmla="*/ 1 w 826"/>
                <a:gd name="T87" fmla="*/ 1 h 1341"/>
                <a:gd name="T88" fmla="*/ 1 w 826"/>
                <a:gd name="T89" fmla="*/ 1 h 1341"/>
                <a:gd name="T90" fmla="*/ 1 w 826"/>
                <a:gd name="T91" fmla="*/ 0 h 1341"/>
                <a:gd name="T92" fmla="*/ 1 w 826"/>
                <a:gd name="T93" fmla="*/ 0 h 134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826"/>
                <a:gd name="T142" fmla="*/ 0 h 1341"/>
                <a:gd name="T143" fmla="*/ 826 w 826"/>
                <a:gd name="T144" fmla="*/ 1341 h 134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826" h="1341">
                  <a:moveTo>
                    <a:pt x="101" y="0"/>
                  </a:moveTo>
                  <a:lnTo>
                    <a:pt x="76" y="37"/>
                  </a:lnTo>
                  <a:lnTo>
                    <a:pt x="52" y="91"/>
                  </a:lnTo>
                  <a:lnTo>
                    <a:pt x="33" y="128"/>
                  </a:lnTo>
                  <a:lnTo>
                    <a:pt x="21" y="157"/>
                  </a:lnTo>
                  <a:lnTo>
                    <a:pt x="19" y="155"/>
                  </a:lnTo>
                  <a:lnTo>
                    <a:pt x="21" y="157"/>
                  </a:lnTo>
                  <a:lnTo>
                    <a:pt x="21" y="163"/>
                  </a:lnTo>
                  <a:lnTo>
                    <a:pt x="14" y="172"/>
                  </a:lnTo>
                  <a:lnTo>
                    <a:pt x="12" y="186"/>
                  </a:lnTo>
                  <a:lnTo>
                    <a:pt x="8" y="207"/>
                  </a:lnTo>
                  <a:lnTo>
                    <a:pt x="6" y="230"/>
                  </a:lnTo>
                  <a:lnTo>
                    <a:pt x="2" y="310"/>
                  </a:lnTo>
                  <a:lnTo>
                    <a:pt x="2" y="362"/>
                  </a:lnTo>
                  <a:lnTo>
                    <a:pt x="0" y="380"/>
                  </a:lnTo>
                  <a:lnTo>
                    <a:pt x="2" y="407"/>
                  </a:lnTo>
                  <a:lnTo>
                    <a:pt x="27" y="469"/>
                  </a:lnTo>
                  <a:lnTo>
                    <a:pt x="64" y="542"/>
                  </a:lnTo>
                  <a:lnTo>
                    <a:pt x="120" y="829"/>
                  </a:lnTo>
                  <a:lnTo>
                    <a:pt x="120" y="893"/>
                  </a:lnTo>
                  <a:lnTo>
                    <a:pt x="124" y="955"/>
                  </a:lnTo>
                  <a:lnTo>
                    <a:pt x="126" y="1017"/>
                  </a:lnTo>
                  <a:lnTo>
                    <a:pt x="130" y="1081"/>
                  </a:lnTo>
                  <a:lnTo>
                    <a:pt x="132" y="1145"/>
                  </a:lnTo>
                  <a:lnTo>
                    <a:pt x="130" y="1209"/>
                  </a:lnTo>
                  <a:lnTo>
                    <a:pt x="126" y="1273"/>
                  </a:lnTo>
                  <a:lnTo>
                    <a:pt x="118" y="1341"/>
                  </a:lnTo>
                  <a:lnTo>
                    <a:pt x="700" y="1341"/>
                  </a:lnTo>
                  <a:lnTo>
                    <a:pt x="688" y="1281"/>
                  </a:lnTo>
                  <a:lnTo>
                    <a:pt x="687" y="1221"/>
                  </a:lnTo>
                  <a:lnTo>
                    <a:pt x="687" y="1157"/>
                  </a:lnTo>
                  <a:lnTo>
                    <a:pt x="692" y="1095"/>
                  </a:lnTo>
                  <a:lnTo>
                    <a:pt x="700" y="1031"/>
                  </a:lnTo>
                  <a:lnTo>
                    <a:pt x="708" y="965"/>
                  </a:lnTo>
                  <a:lnTo>
                    <a:pt x="716" y="901"/>
                  </a:lnTo>
                  <a:lnTo>
                    <a:pt x="721" y="839"/>
                  </a:lnTo>
                  <a:lnTo>
                    <a:pt x="782" y="486"/>
                  </a:lnTo>
                  <a:lnTo>
                    <a:pt x="801" y="407"/>
                  </a:lnTo>
                  <a:lnTo>
                    <a:pt x="818" y="329"/>
                  </a:lnTo>
                  <a:lnTo>
                    <a:pt x="824" y="258"/>
                  </a:lnTo>
                  <a:lnTo>
                    <a:pt x="826" y="192"/>
                  </a:lnTo>
                  <a:lnTo>
                    <a:pt x="816" y="130"/>
                  </a:lnTo>
                  <a:lnTo>
                    <a:pt x="799" y="77"/>
                  </a:lnTo>
                  <a:lnTo>
                    <a:pt x="770" y="35"/>
                  </a:lnTo>
                  <a:lnTo>
                    <a:pt x="729" y="4"/>
                  </a:lnTo>
                  <a:lnTo>
                    <a:pt x="101" y="0"/>
                  </a:lnTo>
                  <a:close/>
                </a:path>
              </a:pathLst>
            </a:custGeom>
            <a:solidFill>
              <a:srgbClr val="ABABAB"/>
            </a:solidFill>
            <a:ln w="9525">
              <a:noFill/>
              <a:round/>
              <a:headEnd/>
              <a:tailEnd/>
            </a:ln>
          </p:spPr>
          <p:txBody>
            <a:bodyPr/>
            <a:lstStyle/>
            <a:p>
              <a:endParaRPr lang="tr-TR"/>
            </a:p>
          </p:txBody>
        </p:sp>
        <p:sp>
          <p:nvSpPr>
            <p:cNvPr id="65647" name="Freeform 102"/>
            <p:cNvSpPr>
              <a:spLocks/>
            </p:cNvSpPr>
            <p:nvPr/>
          </p:nvSpPr>
          <p:spPr bwMode="auto">
            <a:xfrm>
              <a:off x="-1175" y="2985"/>
              <a:ext cx="414" cy="671"/>
            </a:xfrm>
            <a:custGeom>
              <a:avLst/>
              <a:gdLst>
                <a:gd name="T0" fmla="*/ 1 w 826"/>
                <a:gd name="T1" fmla="*/ 0 h 1341"/>
                <a:gd name="T2" fmla="*/ 1 w 826"/>
                <a:gd name="T3" fmla="*/ 1 h 1341"/>
                <a:gd name="T4" fmla="*/ 1 w 826"/>
                <a:gd name="T5" fmla="*/ 1 h 1341"/>
                <a:gd name="T6" fmla="*/ 1 w 826"/>
                <a:gd name="T7" fmla="*/ 1 h 1341"/>
                <a:gd name="T8" fmla="*/ 1 w 826"/>
                <a:gd name="T9" fmla="*/ 1 h 1341"/>
                <a:gd name="T10" fmla="*/ 1 w 826"/>
                <a:gd name="T11" fmla="*/ 1 h 1341"/>
                <a:gd name="T12" fmla="*/ 1 w 826"/>
                <a:gd name="T13" fmla="*/ 1 h 1341"/>
                <a:gd name="T14" fmla="*/ 1 w 826"/>
                <a:gd name="T15" fmla="*/ 1 h 1341"/>
                <a:gd name="T16" fmla="*/ 1 w 826"/>
                <a:gd name="T17" fmla="*/ 1 h 1341"/>
                <a:gd name="T18" fmla="*/ 1 w 826"/>
                <a:gd name="T19" fmla="*/ 1 h 1341"/>
                <a:gd name="T20" fmla="*/ 1 w 826"/>
                <a:gd name="T21" fmla="*/ 1 h 1341"/>
                <a:gd name="T22" fmla="*/ 1 w 826"/>
                <a:gd name="T23" fmla="*/ 1 h 1341"/>
                <a:gd name="T24" fmla="*/ 1 w 826"/>
                <a:gd name="T25" fmla="*/ 1 h 1341"/>
                <a:gd name="T26" fmla="*/ 1 w 826"/>
                <a:gd name="T27" fmla="*/ 1 h 1341"/>
                <a:gd name="T28" fmla="*/ 0 w 826"/>
                <a:gd name="T29" fmla="*/ 1 h 1341"/>
                <a:gd name="T30" fmla="*/ 1 w 826"/>
                <a:gd name="T31" fmla="*/ 1 h 1341"/>
                <a:gd name="T32" fmla="*/ 1 w 826"/>
                <a:gd name="T33" fmla="*/ 1 h 1341"/>
                <a:gd name="T34" fmla="*/ 1 w 826"/>
                <a:gd name="T35" fmla="*/ 1 h 1341"/>
                <a:gd name="T36" fmla="*/ 1 w 826"/>
                <a:gd name="T37" fmla="*/ 1 h 1341"/>
                <a:gd name="T38" fmla="*/ 1 w 826"/>
                <a:gd name="T39" fmla="*/ 1 h 1341"/>
                <a:gd name="T40" fmla="*/ 1 w 826"/>
                <a:gd name="T41" fmla="*/ 1 h 1341"/>
                <a:gd name="T42" fmla="*/ 1 w 826"/>
                <a:gd name="T43" fmla="*/ 1 h 1341"/>
                <a:gd name="T44" fmla="*/ 1 w 826"/>
                <a:gd name="T45" fmla="*/ 1 h 1341"/>
                <a:gd name="T46" fmla="*/ 1 w 826"/>
                <a:gd name="T47" fmla="*/ 1 h 1341"/>
                <a:gd name="T48" fmla="*/ 1 w 826"/>
                <a:gd name="T49" fmla="*/ 1 h 1341"/>
                <a:gd name="T50" fmla="*/ 1 w 826"/>
                <a:gd name="T51" fmla="*/ 1 h 1341"/>
                <a:gd name="T52" fmla="*/ 1 w 826"/>
                <a:gd name="T53" fmla="*/ 1 h 1341"/>
                <a:gd name="T54" fmla="*/ 1 w 826"/>
                <a:gd name="T55" fmla="*/ 1 h 1341"/>
                <a:gd name="T56" fmla="*/ 1 w 826"/>
                <a:gd name="T57" fmla="*/ 1 h 1341"/>
                <a:gd name="T58" fmla="*/ 1 w 826"/>
                <a:gd name="T59" fmla="*/ 1 h 1341"/>
                <a:gd name="T60" fmla="*/ 1 w 826"/>
                <a:gd name="T61" fmla="*/ 1 h 1341"/>
                <a:gd name="T62" fmla="*/ 1 w 826"/>
                <a:gd name="T63" fmla="*/ 1 h 1341"/>
                <a:gd name="T64" fmla="*/ 1 w 826"/>
                <a:gd name="T65" fmla="*/ 1 h 1341"/>
                <a:gd name="T66" fmla="*/ 1 w 826"/>
                <a:gd name="T67" fmla="*/ 1 h 1341"/>
                <a:gd name="T68" fmla="*/ 1 w 826"/>
                <a:gd name="T69" fmla="*/ 1 h 1341"/>
                <a:gd name="T70" fmla="*/ 1 w 826"/>
                <a:gd name="T71" fmla="*/ 1 h 1341"/>
                <a:gd name="T72" fmla="*/ 1 w 826"/>
                <a:gd name="T73" fmla="*/ 1 h 1341"/>
                <a:gd name="T74" fmla="*/ 1 w 826"/>
                <a:gd name="T75" fmla="*/ 1 h 1341"/>
                <a:gd name="T76" fmla="*/ 1 w 826"/>
                <a:gd name="T77" fmla="*/ 1 h 1341"/>
                <a:gd name="T78" fmla="*/ 1 w 826"/>
                <a:gd name="T79" fmla="*/ 1 h 1341"/>
                <a:gd name="T80" fmla="*/ 1 w 826"/>
                <a:gd name="T81" fmla="*/ 1 h 1341"/>
                <a:gd name="T82" fmla="*/ 1 w 826"/>
                <a:gd name="T83" fmla="*/ 1 h 1341"/>
                <a:gd name="T84" fmla="*/ 1 w 826"/>
                <a:gd name="T85" fmla="*/ 1 h 1341"/>
                <a:gd name="T86" fmla="*/ 1 w 826"/>
                <a:gd name="T87" fmla="*/ 1 h 1341"/>
                <a:gd name="T88" fmla="*/ 1 w 826"/>
                <a:gd name="T89" fmla="*/ 1 h 1341"/>
                <a:gd name="T90" fmla="*/ 1 w 826"/>
                <a:gd name="T91" fmla="*/ 0 h 1341"/>
                <a:gd name="T92" fmla="*/ 1 w 826"/>
                <a:gd name="T93" fmla="*/ 0 h 134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826"/>
                <a:gd name="T142" fmla="*/ 0 h 1341"/>
                <a:gd name="T143" fmla="*/ 826 w 826"/>
                <a:gd name="T144" fmla="*/ 1341 h 134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826" h="1341">
                  <a:moveTo>
                    <a:pt x="101" y="0"/>
                  </a:moveTo>
                  <a:lnTo>
                    <a:pt x="76" y="37"/>
                  </a:lnTo>
                  <a:lnTo>
                    <a:pt x="52" y="91"/>
                  </a:lnTo>
                  <a:lnTo>
                    <a:pt x="33" y="128"/>
                  </a:lnTo>
                  <a:lnTo>
                    <a:pt x="21" y="157"/>
                  </a:lnTo>
                  <a:lnTo>
                    <a:pt x="19" y="155"/>
                  </a:lnTo>
                  <a:lnTo>
                    <a:pt x="21" y="157"/>
                  </a:lnTo>
                  <a:lnTo>
                    <a:pt x="21" y="163"/>
                  </a:lnTo>
                  <a:lnTo>
                    <a:pt x="14" y="172"/>
                  </a:lnTo>
                  <a:lnTo>
                    <a:pt x="12" y="186"/>
                  </a:lnTo>
                  <a:lnTo>
                    <a:pt x="8" y="207"/>
                  </a:lnTo>
                  <a:lnTo>
                    <a:pt x="6" y="230"/>
                  </a:lnTo>
                  <a:lnTo>
                    <a:pt x="2" y="310"/>
                  </a:lnTo>
                  <a:lnTo>
                    <a:pt x="2" y="362"/>
                  </a:lnTo>
                  <a:lnTo>
                    <a:pt x="0" y="380"/>
                  </a:lnTo>
                  <a:lnTo>
                    <a:pt x="2" y="407"/>
                  </a:lnTo>
                  <a:lnTo>
                    <a:pt x="27" y="469"/>
                  </a:lnTo>
                  <a:lnTo>
                    <a:pt x="64" y="542"/>
                  </a:lnTo>
                  <a:lnTo>
                    <a:pt x="120" y="829"/>
                  </a:lnTo>
                  <a:lnTo>
                    <a:pt x="120" y="893"/>
                  </a:lnTo>
                  <a:lnTo>
                    <a:pt x="124" y="955"/>
                  </a:lnTo>
                  <a:lnTo>
                    <a:pt x="126" y="1017"/>
                  </a:lnTo>
                  <a:lnTo>
                    <a:pt x="130" y="1081"/>
                  </a:lnTo>
                  <a:lnTo>
                    <a:pt x="132" y="1145"/>
                  </a:lnTo>
                  <a:lnTo>
                    <a:pt x="130" y="1209"/>
                  </a:lnTo>
                  <a:lnTo>
                    <a:pt x="126" y="1273"/>
                  </a:lnTo>
                  <a:lnTo>
                    <a:pt x="118" y="1341"/>
                  </a:lnTo>
                  <a:lnTo>
                    <a:pt x="700" y="1341"/>
                  </a:lnTo>
                  <a:lnTo>
                    <a:pt x="688" y="1281"/>
                  </a:lnTo>
                  <a:lnTo>
                    <a:pt x="687" y="1221"/>
                  </a:lnTo>
                  <a:lnTo>
                    <a:pt x="687" y="1157"/>
                  </a:lnTo>
                  <a:lnTo>
                    <a:pt x="692" y="1095"/>
                  </a:lnTo>
                  <a:lnTo>
                    <a:pt x="700" y="1031"/>
                  </a:lnTo>
                  <a:lnTo>
                    <a:pt x="708" y="965"/>
                  </a:lnTo>
                  <a:lnTo>
                    <a:pt x="716" y="901"/>
                  </a:lnTo>
                  <a:lnTo>
                    <a:pt x="721" y="839"/>
                  </a:lnTo>
                  <a:lnTo>
                    <a:pt x="782" y="486"/>
                  </a:lnTo>
                  <a:lnTo>
                    <a:pt x="801" y="407"/>
                  </a:lnTo>
                  <a:lnTo>
                    <a:pt x="818" y="329"/>
                  </a:lnTo>
                  <a:lnTo>
                    <a:pt x="824" y="258"/>
                  </a:lnTo>
                  <a:lnTo>
                    <a:pt x="826" y="192"/>
                  </a:lnTo>
                  <a:lnTo>
                    <a:pt x="816" y="130"/>
                  </a:lnTo>
                  <a:lnTo>
                    <a:pt x="799" y="77"/>
                  </a:lnTo>
                  <a:lnTo>
                    <a:pt x="770" y="35"/>
                  </a:lnTo>
                  <a:lnTo>
                    <a:pt x="729" y="4"/>
                  </a:lnTo>
                  <a:lnTo>
                    <a:pt x="101" y="0"/>
                  </a:lnTo>
                </a:path>
              </a:pathLst>
            </a:custGeom>
            <a:noFill/>
            <a:ln w="1588">
              <a:solidFill>
                <a:srgbClr val="000000"/>
              </a:solidFill>
              <a:round/>
              <a:headEnd/>
              <a:tailEnd/>
            </a:ln>
          </p:spPr>
          <p:txBody>
            <a:bodyPr/>
            <a:lstStyle/>
            <a:p>
              <a:endParaRPr lang="tr-TR"/>
            </a:p>
          </p:txBody>
        </p:sp>
        <p:sp>
          <p:nvSpPr>
            <p:cNvPr id="65648" name="Freeform 103"/>
            <p:cNvSpPr>
              <a:spLocks/>
            </p:cNvSpPr>
            <p:nvPr/>
          </p:nvSpPr>
          <p:spPr bwMode="auto">
            <a:xfrm>
              <a:off x="-1152" y="2983"/>
              <a:ext cx="385" cy="132"/>
            </a:xfrm>
            <a:custGeom>
              <a:avLst/>
              <a:gdLst>
                <a:gd name="T0" fmla="*/ 0 w 770"/>
                <a:gd name="T1" fmla="*/ 1 h 263"/>
                <a:gd name="T2" fmla="*/ 1 w 770"/>
                <a:gd name="T3" fmla="*/ 1 h 263"/>
                <a:gd name="T4" fmla="*/ 1 w 770"/>
                <a:gd name="T5" fmla="*/ 1 h 263"/>
                <a:gd name="T6" fmla="*/ 1 w 770"/>
                <a:gd name="T7" fmla="*/ 1 h 263"/>
                <a:gd name="T8" fmla="*/ 1 w 770"/>
                <a:gd name="T9" fmla="*/ 1 h 263"/>
                <a:gd name="T10" fmla="*/ 1 w 770"/>
                <a:gd name="T11" fmla="*/ 1 h 263"/>
                <a:gd name="T12" fmla="*/ 1 w 770"/>
                <a:gd name="T13" fmla="*/ 1 h 263"/>
                <a:gd name="T14" fmla="*/ 1 w 770"/>
                <a:gd name="T15" fmla="*/ 1 h 263"/>
                <a:gd name="T16" fmla="*/ 1 w 770"/>
                <a:gd name="T17" fmla="*/ 1 h 263"/>
                <a:gd name="T18" fmla="*/ 1 w 770"/>
                <a:gd name="T19" fmla="*/ 1 h 263"/>
                <a:gd name="T20" fmla="*/ 1 w 770"/>
                <a:gd name="T21" fmla="*/ 1 h 263"/>
                <a:gd name="T22" fmla="*/ 1 w 770"/>
                <a:gd name="T23" fmla="*/ 1 h 263"/>
                <a:gd name="T24" fmla="*/ 1 w 770"/>
                <a:gd name="T25" fmla="*/ 1 h 263"/>
                <a:gd name="T26" fmla="*/ 1 w 770"/>
                <a:gd name="T27" fmla="*/ 1 h 263"/>
                <a:gd name="T28" fmla="*/ 1 w 770"/>
                <a:gd name="T29" fmla="*/ 1 h 263"/>
                <a:gd name="T30" fmla="*/ 1 w 770"/>
                <a:gd name="T31" fmla="*/ 1 h 263"/>
                <a:gd name="T32" fmla="*/ 1 w 770"/>
                <a:gd name="T33" fmla="*/ 1 h 263"/>
                <a:gd name="T34" fmla="*/ 1 w 770"/>
                <a:gd name="T35" fmla="*/ 1 h 263"/>
                <a:gd name="T36" fmla="*/ 1 w 770"/>
                <a:gd name="T37" fmla="*/ 1 h 263"/>
                <a:gd name="T38" fmla="*/ 1 w 770"/>
                <a:gd name="T39" fmla="*/ 1 h 263"/>
                <a:gd name="T40" fmla="*/ 1 w 770"/>
                <a:gd name="T41" fmla="*/ 1 h 263"/>
                <a:gd name="T42" fmla="*/ 1 w 770"/>
                <a:gd name="T43" fmla="*/ 0 h 263"/>
                <a:gd name="T44" fmla="*/ 1 w 770"/>
                <a:gd name="T45" fmla="*/ 1 h 263"/>
                <a:gd name="T46" fmla="*/ 1 w 770"/>
                <a:gd name="T47" fmla="*/ 1 h 263"/>
                <a:gd name="T48" fmla="*/ 1 w 770"/>
                <a:gd name="T49" fmla="*/ 1 h 263"/>
                <a:gd name="T50" fmla="*/ 0 w 770"/>
                <a:gd name="T51" fmla="*/ 1 h 263"/>
                <a:gd name="T52" fmla="*/ 0 w 770"/>
                <a:gd name="T53" fmla="*/ 1 h 263"/>
                <a:gd name="T54" fmla="*/ 0 w 770"/>
                <a:gd name="T55" fmla="*/ 1 h 26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770"/>
                <a:gd name="T85" fmla="*/ 0 h 263"/>
                <a:gd name="T86" fmla="*/ 770 w 770"/>
                <a:gd name="T87" fmla="*/ 263 h 26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770" h="263">
                  <a:moveTo>
                    <a:pt x="0" y="112"/>
                  </a:moveTo>
                  <a:lnTo>
                    <a:pt x="40" y="139"/>
                  </a:lnTo>
                  <a:lnTo>
                    <a:pt x="85" y="167"/>
                  </a:lnTo>
                  <a:lnTo>
                    <a:pt x="130" y="188"/>
                  </a:lnTo>
                  <a:lnTo>
                    <a:pt x="176" y="209"/>
                  </a:lnTo>
                  <a:lnTo>
                    <a:pt x="226" y="229"/>
                  </a:lnTo>
                  <a:lnTo>
                    <a:pt x="275" y="242"/>
                  </a:lnTo>
                  <a:lnTo>
                    <a:pt x="327" y="254"/>
                  </a:lnTo>
                  <a:lnTo>
                    <a:pt x="378" y="262"/>
                  </a:lnTo>
                  <a:lnTo>
                    <a:pt x="428" y="263"/>
                  </a:lnTo>
                  <a:lnTo>
                    <a:pt x="481" y="262"/>
                  </a:lnTo>
                  <a:lnTo>
                    <a:pt x="531" y="254"/>
                  </a:lnTo>
                  <a:lnTo>
                    <a:pt x="581" y="240"/>
                  </a:lnTo>
                  <a:lnTo>
                    <a:pt x="630" y="221"/>
                  </a:lnTo>
                  <a:lnTo>
                    <a:pt x="678" y="198"/>
                  </a:lnTo>
                  <a:lnTo>
                    <a:pt x="725" y="165"/>
                  </a:lnTo>
                  <a:lnTo>
                    <a:pt x="770" y="126"/>
                  </a:lnTo>
                  <a:lnTo>
                    <a:pt x="756" y="89"/>
                  </a:lnTo>
                  <a:lnTo>
                    <a:pt x="737" y="56"/>
                  </a:lnTo>
                  <a:lnTo>
                    <a:pt x="709" y="29"/>
                  </a:lnTo>
                  <a:lnTo>
                    <a:pt x="680" y="8"/>
                  </a:lnTo>
                  <a:lnTo>
                    <a:pt x="64" y="0"/>
                  </a:lnTo>
                  <a:lnTo>
                    <a:pt x="42" y="23"/>
                  </a:lnTo>
                  <a:lnTo>
                    <a:pt x="25" y="52"/>
                  </a:lnTo>
                  <a:lnTo>
                    <a:pt x="11" y="81"/>
                  </a:lnTo>
                  <a:lnTo>
                    <a:pt x="0" y="114"/>
                  </a:lnTo>
                  <a:lnTo>
                    <a:pt x="0" y="112"/>
                  </a:lnTo>
                  <a:close/>
                </a:path>
              </a:pathLst>
            </a:custGeom>
            <a:solidFill>
              <a:srgbClr val="000000"/>
            </a:solidFill>
            <a:ln w="9525">
              <a:noFill/>
              <a:round/>
              <a:headEnd/>
              <a:tailEnd/>
            </a:ln>
          </p:spPr>
          <p:txBody>
            <a:bodyPr/>
            <a:lstStyle/>
            <a:p>
              <a:endParaRPr lang="tr-TR"/>
            </a:p>
          </p:txBody>
        </p:sp>
        <p:sp>
          <p:nvSpPr>
            <p:cNvPr id="65649" name="Freeform 104"/>
            <p:cNvSpPr>
              <a:spLocks/>
            </p:cNvSpPr>
            <p:nvPr/>
          </p:nvSpPr>
          <p:spPr bwMode="auto">
            <a:xfrm>
              <a:off x="-1152" y="2983"/>
              <a:ext cx="385" cy="132"/>
            </a:xfrm>
            <a:custGeom>
              <a:avLst/>
              <a:gdLst>
                <a:gd name="T0" fmla="*/ 0 w 770"/>
                <a:gd name="T1" fmla="*/ 1 h 263"/>
                <a:gd name="T2" fmla="*/ 1 w 770"/>
                <a:gd name="T3" fmla="*/ 1 h 263"/>
                <a:gd name="T4" fmla="*/ 1 w 770"/>
                <a:gd name="T5" fmla="*/ 1 h 263"/>
                <a:gd name="T6" fmla="*/ 1 w 770"/>
                <a:gd name="T7" fmla="*/ 1 h 263"/>
                <a:gd name="T8" fmla="*/ 1 w 770"/>
                <a:gd name="T9" fmla="*/ 1 h 263"/>
                <a:gd name="T10" fmla="*/ 1 w 770"/>
                <a:gd name="T11" fmla="*/ 1 h 263"/>
                <a:gd name="T12" fmla="*/ 1 w 770"/>
                <a:gd name="T13" fmla="*/ 1 h 263"/>
                <a:gd name="T14" fmla="*/ 1 w 770"/>
                <a:gd name="T15" fmla="*/ 1 h 263"/>
                <a:gd name="T16" fmla="*/ 1 w 770"/>
                <a:gd name="T17" fmla="*/ 1 h 263"/>
                <a:gd name="T18" fmla="*/ 1 w 770"/>
                <a:gd name="T19" fmla="*/ 1 h 263"/>
                <a:gd name="T20" fmla="*/ 1 w 770"/>
                <a:gd name="T21" fmla="*/ 1 h 263"/>
                <a:gd name="T22" fmla="*/ 1 w 770"/>
                <a:gd name="T23" fmla="*/ 1 h 263"/>
                <a:gd name="T24" fmla="*/ 1 w 770"/>
                <a:gd name="T25" fmla="*/ 1 h 263"/>
                <a:gd name="T26" fmla="*/ 1 w 770"/>
                <a:gd name="T27" fmla="*/ 1 h 263"/>
                <a:gd name="T28" fmla="*/ 1 w 770"/>
                <a:gd name="T29" fmla="*/ 1 h 263"/>
                <a:gd name="T30" fmla="*/ 1 w 770"/>
                <a:gd name="T31" fmla="*/ 1 h 263"/>
                <a:gd name="T32" fmla="*/ 1 w 770"/>
                <a:gd name="T33" fmla="*/ 1 h 263"/>
                <a:gd name="T34" fmla="*/ 1 w 770"/>
                <a:gd name="T35" fmla="*/ 1 h 263"/>
                <a:gd name="T36" fmla="*/ 1 w 770"/>
                <a:gd name="T37" fmla="*/ 1 h 263"/>
                <a:gd name="T38" fmla="*/ 1 w 770"/>
                <a:gd name="T39" fmla="*/ 1 h 263"/>
                <a:gd name="T40" fmla="*/ 1 w 770"/>
                <a:gd name="T41" fmla="*/ 1 h 263"/>
                <a:gd name="T42" fmla="*/ 1 w 770"/>
                <a:gd name="T43" fmla="*/ 0 h 263"/>
                <a:gd name="T44" fmla="*/ 1 w 770"/>
                <a:gd name="T45" fmla="*/ 1 h 263"/>
                <a:gd name="T46" fmla="*/ 1 w 770"/>
                <a:gd name="T47" fmla="*/ 1 h 263"/>
                <a:gd name="T48" fmla="*/ 1 w 770"/>
                <a:gd name="T49" fmla="*/ 1 h 263"/>
                <a:gd name="T50" fmla="*/ 0 w 770"/>
                <a:gd name="T51" fmla="*/ 1 h 263"/>
                <a:gd name="T52" fmla="*/ 0 w 770"/>
                <a:gd name="T53" fmla="*/ 1 h 26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770"/>
                <a:gd name="T82" fmla="*/ 0 h 263"/>
                <a:gd name="T83" fmla="*/ 770 w 770"/>
                <a:gd name="T84" fmla="*/ 263 h 26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770" h="263">
                  <a:moveTo>
                    <a:pt x="0" y="112"/>
                  </a:moveTo>
                  <a:lnTo>
                    <a:pt x="40" y="139"/>
                  </a:lnTo>
                  <a:lnTo>
                    <a:pt x="85" y="167"/>
                  </a:lnTo>
                  <a:lnTo>
                    <a:pt x="130" y="188"/>
                  </a:lnTo>
                  <a:lnTo>
                    <a:pt x="176" y="209"/>
                  </a:lnTo>
                  <a:lnTo>
                    <a:pt x="226" y="229"/>
                  </a:lnTo>
                  <a:lnTo>
                    <a:pt x="275" y="242"/>
                  </a:lnTo>
                  <a:lnTo>
                    <a:pt x="327" y="254"/>
                  </a:lnTo>
                  <a:lnTo>
                    <a:pt x="378" y="262"/>
                  </a:lnTo>
                  <a:lnTo>
                    <a:pt x="428" y="263"/>
                  </a:lnTo>
                  <a:lnTo>
                    <a:pt x="481" y="262"/>
                  </a:lnTo>
                  <a:lnTo>
                    <a:pt x="531" y="254"/>
                  </a:lnTo>
                  <a:lnTo>
                    <a:pt x="581" y="240"/>
                  </a:lnTo>
                  <a:lnTo>
                    <a:pt x="630" y="221"/>
                  </a:lnTo>
                  <a:lnTo>
                    <a:pt x="678" y="198"/>
                  </a:lnTo>
                  <a:lnTo>
                    <a:pt x="725" y="165"/>
                  </a:lnTo>
                  <a:lnTo>
                    <a:pt x="770" y="126"/>
                  </a:lnTo>
                  <a:lnTo>
                    <a:pt x="756" y="89"/>
                  </a:lnTo>
                  <a:lnTo>
                    <a:pt x="737" y="56"/>
                  </a:lnTo>
                  <a:lnTo>
                    <a:pt x="709" y="29"/>
                  </a:lnTo>
                  <a:lnTo>
                    <a:pt x="680" y="8"/>
                  </a:lnTo>
                  <a:lnTo>
                    <a:pt x="64" y="0"/>
                  </a:lnTo>
                  <a:lnTo>
                    <a:pt x="42" y="23"/>
                  </a:lnTo>
                  <a:lnTo>
                    <a:pt x="25" y="52"/>
                  </a:lnTo>
                  <a:lnTo>
                    <a:pt x="11" y="81"/>
                  </a:lnTo>
                  <a:lnTo>
                    <a:pt x="0" y="114"/>
                  </a:lnTo>
                </a:path>
              </a:pathLst>
            </a:custGeom>
            <a:noFill/>
            <a:ln w="1588">
              <a:solidFill>
                <a:srgbClr val="000000"/>
              </a:solidFill>
              <a:round/>
              <a:headEnd/>
              <a:tailEnd/>
            </a:ln>
          </p:spPr>
          <p:txBody>
            <a:bodyPr/>
            <a:lstStyle/>
            <a:p>
              <a:endParaRPr lang="tr-TR"/>
            </a:p>
          </p:txBody>
        </p:sp>
        <p:sp>
          <p:nvSpPr>
            <p:cNvPr id="65650" name="Freeform 105"/>
            <p:cNvSpPr>
              <a:spLocks/>
            </p:cNvSpPr>
            <p:nvPr/>
          </p:nvSpPr>
          <p:spPr bwMode="auto">
            <a:xfrm>
              <a:off x="-1343" y="1325"/>
              <a:ext cx="730" cy="472"/>
            </a:xfrm>
            <a:custGeom>
              <a:avLst/>
              <a:gdLst>
                <a:gd name="T0" fmla="*/ 1 w 1460"/>
                <a:gd name="T1" fmla="*/ 1 h 944"/>
                <a:gd name="T2" fmla="*/ 1 w 1460"/>
                <a:gd name="T3" fmla="*/ 1 h 944"/>
                <a:gd name="T4" fmla="*/ 1 w 1460"/>
                <a:gd name="T5" fmla="*/ 1 h 944"/>
                <a:gd name="T6" fmla="*/ 1 w 1460"/>
                <a:gd name="T7" fmla="*/ 1 h 944"/>
                <a:gd name="T8" fmla="*/ 1 w 1460"/>
                <a:gd name="T9" fmla="*/ 1 h 944"/>
                <a:gd name="T10" fmla="*/ 1 w 1460"/>
                <a:gd name="T11" fmla="*/ 1 h 944"/>
                <a:gd name="T12" fmla="*/ 1 w 1460"/>
                <a:gd name="T13" fmla="*/ 1 h 944"/>
                <a:gd name="T14" fmla="*/ 1 w 1460"/>
                <a:gd name="T15" fmla="*/ 1 h 944"/>
                <a:gd name="T16" fmla="*/ 1 w 1460"/>
                <a:gd name="T17" fmla="*/ 1 h 944"/>
                <a:gd name="T18" fmla="*/ 1 w 1460"/>
                <a:gd name="T19" fmla="*/ 1 h 944"/>
                <a:gd name="T20" fmla="*/ 1 w 1460"/>
                <a:gd name="T21" fmla="*/ 1 h 944"/>
                <a:gd name="T22" fmla="*/ 1 w 1460"/>
                <a:gd name="T23" fmla="*/ 1 h 944"/>
                <a:gd name="T24" fmla="*/ 1 w 1460"/>
                <a:gd name="T25" fmla="*/ 1 h 944"/>
                <a:gd name="T26" fmla="*/ 1 w 1460"/>
                <a:gd name="T27" fmla="*/ 1 h 944"/>
                <a:gd name="T28" fmla="*/ 1 w 1460"/>
                <a:gd name="T29" fmla="*/ 1 h 944"/>
                <a:gd name="T30" fmla="*/ 1 w 1460"/>
                <a:gd name="T31" fmla="*/ 1 h 944"/>
                <a:gd name="T32" fmla="*/ 1 w 1460"/>
                <a:gd name="T33" fmla="*/ 1 h 944"/>
                <a:gd name="T34" fmla="*/ 1 w 1460"/>
                <a:gd name="T35" fmla="*/ 1 h 944"/>
                <a:gd name="T36" fmla="*/ 1 w 1460"/>
                <a:gd name="T37" fmla="*/ 1 h 944"/>
                <a:gd name="T38" fmla="*/ 1 w 1460"/>
                <a:gd name="T39" fmla="*/ 1 h 944"/>
                <a:gd name="T40" fmla="*/ 1 w 1460"/>
                <a:gd name="T41" fmla="*/ 1 h 944"/>
                <a:gd name="T42" fmla="*/ 1 w 1460"/>
                <a:gd name="T43" fmla="*/ 1 h 944"/>
                <a:gd name="T44" fmla="*/ 1 w 1460"/>
                <a:gd name="T45" fmla="*/ 1 h 944"/>
                <a:gd name="T46" fmla="*/ 1 w 1460"/>
                <a:gd name="T47" fmla="*/ 1 h 944"/>
                <a:gd name="T48" fmla="*/ 1 w 1460"/>
                <a:gd name="T49" fmla="*/ 1 h 944"/>
                <a:gd name="T50" fmla="*/ 1 w 1460"/>
                <a:gd name="T51" fmla="*/ 1 h 944"/>
                <a:gd name="T52" fmla="*/ 1 w 1460"/>
                <a:gd name="T53" fmla="*/ 1 h 944"/>
                <a:gd name="T54" fmla="*/ 1 w 1460"/>
                <a:gd name="T55" fmla="*/ 1 h 944"/>
                <a:gd name="T56" fmla="*/ 1 w 1460"/>
                <a:gd name="T57" fmla="*/ 1 h 944"/>
                <a:gd name="T58" fmla="*/ 1 w 1460"/>
                <a:gd name="T59" fmla="*/ 1 h 944"/>
                <a:gd name="T60" fmla="*/ 1 w 1460"/>
                <a:gd name="T61" fmla="*/ 1 h 944"/>
                <a:gd name="T62" fmla="*/ 1 w 1460"/>
                <a:gd name="T63" fmla="*/ 1 h 944"/>
                <a:gd name="T64" fmla="*/ 1 w 1460"/>
                <a:gd name="T65" fmla="*/ 1 h 944"/>
                <a:gd name="T66" fmla="*/ 1 w 1460"/>
                <a:gd name="T67" fmla="*/ 1 h 944"/>
                <a:gd name="T68" fmla="*/ 1 w 1460"/>
                <a:gd name="T69" fmla="*/ 1 h 944"/>
                <a:gd name="T70" fmla="*/ 1 w 1460"/>
                <a:gd name="T71" fmla="*/ 1 h 94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460"/>
                <a:gd name="T109" fmla="*/ 0 h 944"/>
                <a:gd name="T110" fmla="*/ 1460 w 1460"/>
                <a:gd name="T111" fmla="*/ 944 h 94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460" h="944">
                  <a:moveTo>
                    <a:pt x="180" y="944"/>
                  </a:moveTo>
                  <a:lnTo>
                    <a:pt x="160" y="863"/>
                  </a:lnTo>
                  <a:lnTo>
                    <a:pt x="141" y="777"/>
                  </a:lnTo>
                  <a:lnTo>
                    <a:pt x="126" y="692"/>
                  </a:lnTo>
                  <a:lnTo>
                    <a:pt x="116" y="603"/>
                  </a:lnTo>
                  <a:lnTo>
                    <a:pt x="112" y="516"/>
                  </a:lnTo>
                  <a:lnTo>
                    <a:pt x="114" y="426"/>
                  </a:lnTo>
                  <a:lnTo>
                    <a:pt x="124" y="337"/>
                  </a:lnTo>
                  <a:lnTo>
                    <a:pt x="141" y="252"/>
                  </a:lnTo>
                  <a:lnTo>
                    <a:pt x="106" y="238"/>
                  </a:lnTo>
                  <a:lnTo>
                    <a:pt x="81" y="221"/>
                  </a:lnTo>
                  <a:lnTo>
                    <a:pt x="62" y="200"/>
                  </a:lnTo>
                  <a:lnTo>
                    <a:pt x="48" y="176"/>
                  </a:lnTo>
                  <a:lnTo>
                    <a:pt x="38" y="151"/>
                  </a:lnTo>
                  <a:lnTo>
                    <a:pt x="27" y="124"/>
                  </a:lnTo>
                  <a:lnTo>
                    <a:pt x="15" y="101"/>
                  </a:lnTo>
                  <a:lnTo>
                    <a:pt x="0" y="77"/>
                  </a:lnTo>
                  <a:lnTo>
                    <a:pt x="21" y="93"/>
                  </a:lnTo>
                  <a:lnTo>
                    <a:pt x="42" y="108"/>
                  </a:lnTo>
                  <a:lnTo>
                    <a:pt x="64" y="124"/>
                  </a:lnTo>
                  <a:lnTo>
                    <a:pt x="83" y="141"/>
                  </a:lnTo>
                  <a:lnTo>
                    <a:pt x="106" y="157"/>
                  </a:lnTo>
                  <a:lnTo>
                    <a:pt x="128" y="169"/>
                  </a:lnTo>
                  <a:lnTo>
                    <a:pt x="151" y="176"/>
                  </a:lnTo>
                  <a:lnTo>
                    <a:pt x="174" y="178"/>
                  </a:lnTo>
                  <a:lnTo>
                    <a:pt x="155" y="29"/>
                  </a:lnTo>
                  <a:lnTo>
                    <a:pt x="238" y="169"/>
                  </a:lnTo>
                  <a:lnTo>
                    <a:pt x="331" y="29"/>
                  </a:lnTo>
                  <a:lnTo>
                    <a:pt x="323" y="147"/>
                  </a:lnTo>
                  <a:lnTo>
                    <a:pt x="374" y="112"/>
                  </a:lnTo>
                  <a:lnTo>
                    <a:pt x="428" y="83"/>
                  </a:lnTo>
                  <a:lnTo>
                    <a:pt x="480" y="62"/>
                  </a:lnTo>
                  <a:lnTo>
                    <a:pt x="535" y="45"/>
                  </a:lnTo>
                  <a:lnTo>
                    <a:pt x="589" y="33"/>
                  </a:lnTo>
                  <a:lnTo>
                    <a:pt x="645" y="21"/>
                  </a:lnTo>
                  <a:lnTo>
                    <a:pt x="702" y="14"/>
                  </a:lnTo>
                  <a:lnTo>
                    <a:pt x="760" y="0"/>
                  </a:lnTo>
                  <a:lnTo>
                    <a:pt x="694" y="72"/>
                  </a:lnTo>
                  <a:lnTo>
                    <a:pt x="740" y="77"/>
                  </a:lnTo>
                  <a:lnTo>
                    <a:pt x="787" y="85"/>
                  </a:lnTo>
                  <a:lnTo>
                    <a:pt x="832" y="95"/>
                  </a:lnTo>
                  <a:lnTo>
                    <a:pt x="874" y="107"/>
                  </a:lnTo>
                  <a:lnTo>
                    <a:pt x="917" y="120"/>
                  </a:lnTo>
                  <a:lnTo>
                    <a:pt x="958" y="132"/>
                  </a:lnTo>
                  <a:lnTo>
                    <a:pt x="998" y="145"/>
                  </a:lnTo>
                  <a:lnTo>
                    <a:pt x="1043" y="157"/>
                  </a:lnTo>
                  <a:lnTo>
                    <a:pt x="1086" y="167"/>
                  </a:lnTo>
                  <a:lnTo>
                    <a:pt x="1128" y="176"/>
                  </a:lnTo>
                  <a:lnTo>
                    <a:pt x="1175" y="178"/>
                  </a:lnTo>
                  <a:lnTo>
                    <a:pt x="1225" y="180"/>
                  </a:lnTo>
                  <a:lnTo>
                    <a:pt x="1278" y="178"/>
                  </a:lnTo>
                  <a:lnTo>
                    <a:pt x="1334" y="171"/>
                  </a:lnTo>
                  <a:lnTo>
                    <a:pt x="1392" y="157"/>
                  </a:lnTo>
                  <a:lnTo>
                    <a:pt x="1460" y="134"/>
                  </a:lnTo>
                  <a:lnTo>
                    <a:pt x="1446" y="161"/>
                  </a:lnTo>
                  <a:lnTo>
                    <a:pt x="1429" y="186"/>
                  </a:lnTo>
                  <a:lnTo>
                    <a:pt x="1407" y="209"/>
                  </a:lnTo>
                  <a:lnTo>
                    <a:pt x="1384" y="227"/>
                  </a:lnTo>
                  <a:lnTo>
                    <a:pt x="1357" y="244"/>
                  </a:lnTo>
                  <a:lnTo>
                    <a:pt x="1330" y="254"/>
                  </a:lnTo>
                  <a:lnTo>
                    <a:pt x="1301" y="262"/>
                  </a:lnTo>
                  <a:lnTo>
                    <a:pt x="1274" y="264"/>
                  </a:lnTo>
                  <a:lnTo>
                    <a:pt x="1295" y="345"/>
                  </a:lnTo>
                  <a:lnTo>
                    <a:pt x="1314" y="426"/>
                  </a:lnTo>
                  <a:lnTo>
                    <a:pt x="1324" y="510"/>
                  </a:lnTo>
                  <a:lnTo>
                    <a:pt x="1330" y="595"/>
                  </a:lnTo>
                  <a:lnTo>
                    <a:pt x="1330" y="682"/>
                  </a:lnTo>
                  <a:lnTo>
                    <a:pt x="1326" y="771"/>
                  </a:lnTo>
                  <a:lnTo>
                    <a:pt x="1314" y="859"/>
                  </a:lnTo>
                  <a:lnTo>
                    <a:pt x="1301" y="944"/>
                  </a:lnTo>
                  <a:lnTo>
                    <a:pt x="180" y="944"/>
                  </a:lnTo>
                  <a:close/>
                </a:path>
              </a:pathLst>
            </a:custGeom>
            <a:solidFill>
              <a:srgbClr val="850303"/>
            </a:solidFill>
            <a:ln w="9525">
              <a:noFill/>
              <a:round/>
              <a:headEnd/>
              <a:tailEnd/>
            </a:ln>
          </p:spPr>
          <p:txBody>
            <a:bodyPr/>
            <a:lstStyle/>
            <a:p>
              <a:endParaRPr lang="tr-TR"/>
            </a:p>
          </p:txBody>
        </p:sp>
        <p:sp>
          <p:nvSpPr>
            <p:cNvPr id="65651" name="Freeform 106"/>
            <p:cNvSpPr>
              <a:spLocks/>
            </p:cNvSpPr>
            <p:nvPr/>
          </p:nvSpPr>
          <p:spPr bwMode="auto">
            <a:xfrm>
              <a:off x="-1343" y="1325"/>
              <a:ext cx="730" cy="472"/>
            </a:xfrm>
            <a:custGeom>
              <a:avLst/>
              <a:gdLst>
                <a:gd name="T0" fmla="*/ 1 w 1460"/>
                <a:gd name="T1" fmla="*/ 1 h 944"/>
                <a:gd name="T2" fmla="*/ 1 w 1460"/>
                <a:gd name="T3" fmla="*/ 1 h 944"/>
                <a:gd name="T4" fmla="*/ 1 w 1460"/>
                <a:gd name="T5" fmla="*/ 1 h 944"/>
                <a:gd name="T6" fmla="*/ 1 w 1460"/>
                <a:gd name="T7" fmla="*/ 1 h 944"/>
                <a:gd name="T8" fmla="*/ 1 w 1460"/>
                <a:gd name="T9" fmla="*/ 1 h 944"/>
                <a:gd name="T10" fmla="*/ 1 w 1460"/>
                <a:gd name="T11" fmla="*/ 1 h 944"/>
                <a:gd name="T12" fmla="*/ 1 w 1460"/>
                <a:gd name="T13" fmla="*/ 1 h 944"/>
                <a:gd name="T14" fmla="*/ 1 w 1460"/>
                <a:gd name="T15" fmla="*/ 1 h 944"/>
                <a:gd name="T16" fmla="*/ 1 w 1460"/>
                <a:gd name="T17" fmla="*/ 1 h 944"/>
                <a:gd name="T18" fmla="*/ 1 w 1460"/>
                <a:gd name="T19" fmla="*/ 1 h 944"/>
                <a:gd name="T20" fmla="*/ 1 w 1460"/>
                <a:gd name="T21" fmla="*/ 1 h 944"/>
                <a:gd name="T22" fmla="*/ 1 w 1460"/>
                <a:gd name="T23" fmla="*/ 1 h 944"/>
                <a:gd name="T24" fmla="*/ 1 w 1460"/>
                <a:gd name="T25" fmla="*/ 1 h 944"/>
                <a:gd name="T26" fmla="*/ 1 w 1460"/>
                <a:gd name="T27" fmla="*/ 1 h 944"/>
                <a:gd name="T28" fmla="*/ 1 w 1460"/>
                <a:gd name="T29" fmla="*/ 1 h 944"/>
                <a:gd name="T30" fmla="*/ 1 w 1460"/>
                <a:gd name="T31" fmla="*/ 1 h 944"/>
                <a:gd name="T32" fmla="*/ 1 w 1460"/>
                <a:gd name="T33" fmla="*/ 1 h 944"/>
                <a:gd name="T34" fmla="*/ 1 w 1460"/>
                <a:gd name="T35" fmla="*/ 1 h 944"/>
                <a:gd name="T36" fmla="*/ 1 w 1460"/>
                <a:gd name="T37" fmla="*/ 1 h 944"/>
                <a:gd name="T38" fmla="*/ 1 w 1460"/>
                <a:gd name="T39" fmla="*/ 1 h 944"/>
                <a:gd name="T40" fmla="*/ 1 w 1460"/>
                <a:gd name="T41" fmla="*/ 1 h 944"/>
                <a:gd name="T42" fmla="*/ 1 w 1460"/>
                <a:gd name="T43" fmla="*/ 1 h 944"/>
                <a:gd name="T44" fmla="*/ 1 w 1460"/>
                <a:gd name="T45" fmla="*/ 1 h 944"/>
                <a:gd name="T46" fmla="*/ 1 w 1460"/>
                <a:gd name="T47" fmla="*/ 1 h 944"/>
                <a:gd name="T48" fmla="*/ 1 w 1460"/>
                <a:gd name="T49" fmla="*/ 1 h 944"/>
                <a:gd name="T50" fmla="*/ 1 w 1460"/>
                <a:gd name="T51" fmla="*/ 1 h 944"/>
                <a:gd name="T52" fmla="*/ 1 w 1460"/>
                <a:gd name="T53" fmla="*/ 1 h 944"/>
                <a:gd name="T54" fmla="*/ 1 w 1460"/>
                <a:gd name="T55" fmla="*/ 1 h 944"/>
                <a:gd name="T56" fmla="*/ 1 w 1460"/>
                <a:gd name="T57" fmla="*/ 1 h 944"/>
                <a:gd name="T58" fmla="*/ 1 w 1460"/>
                <a:gd name="T59" fmla="*/ 1 h 944"/>
                <a:gd name="T60" fmla="*/ 1 w 1460"/>
                <a:gd name="T61" fmla="*/ 1 h 944"/>
                <a:gd name="T62" fmla="*/ 1 w 1460"/>
                <a:gd name="T63" fmla="*/ 1 h 944"/>
                <a:gd name="T64" fmla="*/ 1 w 1460"/>
                <a:gd name="T65" fmla="*/ 1 h 944"/>
                <a:gd name="T66" fmla="*/ 1 w 1460"/>
                <a:gd name="T67" fmla="*/ 1 h 944"/>
                <a:gd name="T68" fmla="*/ 1 w 1460"/>
                <a:gd name="T69" fmla="*/ 1 h 944"/>
                <a:gd name="T70" fmla="*/ 1 w 1460"/>
                <a:gd name="T71" fmla="*/ 1 h 94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460"/>
                <a:gd name="T109" fmla="*/ 0 h 944"/>
                <a:gd name="T110" fmla="*/ 1460 w 1460"/>
                <a:gd name="T111" fmla="*/ 944 h 94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460" h="944">
                  <a:moveTo>
                    <a:pt x="180" y="944"/>
                  </a:moveTo>
                  <a:lnTo>
                    <a:pt x="160" y="863"/>
                  </a:lnTo>
                  <a:lnTo>
                    <a:pt x="141" y="777"/>
                  </a:lnTo>
                  <a:lnTo>
                    <a:pt x="126" y="692"/>
                  </a:lnTo>
                  <a:lnTo>
                    <a:pt x="116" y="603"/>
                  </a:lnTo>
                  <a:lnTo>
                    <a:pt x="112" y="516"/>
                  </a:lnTo>
                  <a:lnTo>
                    <a:pt x="114" y="426"/>
                  </a:lnTo>
                  <a:lnTo>
                    <a:pt x="124" y="337"/>
                  </a:lnTo>
                  <a:lnTo>
                    <a:pt x="141" y="252"/>
                  </a:lnTo>
                  <a:lnTo>
                    <a:pt x="106" y="238"/>
                  </a:lnTo>
                  <a:lnTo>
                    <a:pt x="81" y="221"/>
                  </a:lnTo>
                  <a:lnTo>
                    <a:pt x="62" y="200"/>
                  </a:lnTo>
                  <a:lnTo>
                    <a:pt x="48" y="176"/>
                  </a:lnTo>
                  <a:lnTo>
                    <a:pt x="38" y="151"/>
                  </a:lnTo>
                  <a:lnTo>
                    <a:pt x="27" y="124"/>
                  </a:lnTo>
                  <a:lnTo>
                    <a:pt x="15" y="101"/>
                  </a:lnTo>
                  <a:lnTo>
                    <a:pt x="0" y="77"/>
                  </a:lnTo>
                  <a:lnTo>
                    <a:pt x="21" y="93"/>
                  </a:lnTo>
                  <a:lnTo>
                    <a:pt x="42" y="108"/>
                  </a:lnTo>
                  <a:lnTo>
                    <a:pt x="64" y="124"/>
                  </a:lnTo>
                  <a:lnTo>
                    <a:pt x="83" y="141"/>
                  </a:lnTo>
                  <a:lnTo>
                    <a:pt x="106" y="157"/>
                  </a:lnTo>
                  <a:lnTo>
                    <a:pt x="128" y="169"/>
                  </a:lnTo>
                  <a:lnTo>
                    <a:pt x="151" y="176"/>
                  </a:lnTo>
                  <a:lnTo>
                    <a:pt x="174" y="178"/>
                  </a:lnTo>
                  <a:lnTo>
                    <a:pt x="155" y="29"/>
                  </a:lnTo>
                  <a:lnTo>
                    <a:pt x="238" y="169"/>
                  </a:lnTo>
                  <a:lnTo>
                    <a:pt x="331" y="29"/>
                  </a:lnTo>
                  <a:lnTo>
                    <a:pt x="323" y="147"/>
                  </a:lnTo>
                  <a:lnTo>
                    <a:pt x="374" y="112"/>
                  </a:lnTo>
                  <a:lnTo>
                    <a:pt x="428" y="83"/>
                  </a:lnTo>
                  <a:lnTo>
                    <a:pt x="480" y="62"/>
                  </a:lnTo>
                  <a:lnTo>
                    <a:pt x="535" y="45"/>
                  </a:lnTo>
                  <a:lnTo>
                    <a:pt x="589" y="33"/>
                  </a:lnTo>
                  <a:lnTo>
                    <a:pt x="645" y="21"/>
                  </a:lnTo>
                  <a:lnTo>
                    <a:pt x="702" y="14"/>
                  </a:lnTo>
                  <a:lnTo>
                    <a:pt x="760" y="0"/>
                  </a:lnTo>
                  <a:lnTo>
                    <a:pt x="694" y="72"/>
                  </a:lnTo>
                  <a:lnTo>
                    <a:pt x="740" y="77"/>
                  </a:lnTo>
                  <a:lnTo>
                    <a:pt x="787" y="85"/>
                  </a:lnTo>
                  <a:lnTo>
                    <a:pt x="832" y="95"/>
                  </a:lnTo>
                  <a:lnTo>
                    <a:pt x="874" y="107"/>
                  </a:lnTo>
                  <a:lnTo>
                    <a:pt x="917" y="120"/>
                  </a:lnTo>
                  <a:lnTo>
                    <a:pt x="958" y="132"/>
                  </a:lnTo>
                  <a:lnTo>
                    <a:pt x="998" y="145"/>
                  </a:lnTo>
                  <a:lnTo>
                    <a:pt x="1043" y="157"/>
                  </a:lnTo>
                  <a:lnTo>
                    <a:pt x="1086" y="167"/>
                  </a:lnTo>
                  <a:lnTo>
                    <a:pt x="1128" y="176"/>
                  </a:lnTo>
                  <a:lnTo>
                    <a:pt x="1175" y="178"/>
                  </a:lnTo>
                  <a:lnTo>
                    <a:pt x="1225" y="180"/>
                  </a:lnTo>
                  <a:lnTo>
                    <a:pt x="1278" y="178"/>
                  </a:lnTo>
                  <a:lnTo>
                    <a:pt x="1334" y="171"/>
                  </a:lnTo>
                  <a:lnTo>
                    <a:pt x="1392" y="157"/>
                  </a:lnTo>
                  <a:lnTo>
                    <a:pt x="1460" y="134"/>
                  </a:lnTo>
                  <a:lnTo>
                    <a:pt x="1446" y="161"/>
                  </a:lnTo>
                  <a:lnTo>
                    <a:pt x="1429" y="186"/>
                  </a:lnTo>
                  <a:lnTo>
                    <a:pt x="1407" y="209"/>
                  </a:lnTo>
                  <a:lnTo>
                    <a:pt x="1384" y="227"/>
                  </a:lnTo>
                  <a:lnTo>
                    <a:pt x="1357" y="244"/>
                  </a:lnTo>
                  <a:lnTo>
                    <a:pt x="1330" y="254"/>
                  </a:lnTo>
                  <a:lnTo>
                    <a:pt x="1301" y="262"/>
                  </a:lnTo>
                  <a:lnTo>
                    <a:pt x="1274" y="264"/>
                  </a:lnTo>
                  <a:lnTo>
                    <a:pt x="1295" y="345"/>
                  </a:lnTo>
                  <a:lnTo>
                    <a:pt x="1314" y="426"/>
                  </a:lnTo>
                  <a:lnTo>
                    <a:pt x="1324" y="510"/>
                  </a:lnTo>
                  <a:lnTo>
                    <a:pt x="1330" y="595"/>
                  </a:lnTo>
                  <a:lnTo>
                    <a:pt x="1330" y="682"/>
                  </a:lnTo>
                  <a:lnTo>
                    <a:pt x="1326" y="771"/>
                  </a:lnTo>
                  <a:lnTo>
                    <a:pt x="1314" y="859"/>
                  </a:lnTo>
                  <a:lnTo>
                    <a:pt x="1301" y="944"/>
                  </a:lnTo>
                  <a:lnTo>
                    <a:pt x="180" y="944"/>
                  </a:lnTo>
                </a:path>
              </a:pathLst>
            </a:custGeom>
            <a:noFill/>
            <a:ln w="1588">
              <a:solidFill>
                <a:srgbClr val="000000"/>
              </a:solidFill>
              <a:round/>
              <a:headEnd/>
              <a:tailEnd/>
            </a:ln>
          </p:spPr>
          <p:txBody>
            <a:bodyPr/>
            <a:lstStyle/>
            <a:p>
              <a:endParaRPr lang="tr-TR"/>
            </a:p>
          </p:txBody>
        </p:sp>
        <p:sp>
          <p:nvSpPr>
            <p:cNvPr id="65652" name="Freeform 107"/>
            <p:cNvSpPr>
              <a:spLocks/>
            </p:cNvSpPr>
            <p:nvPr/>
          </p:nvSpPr>
          <p:spPr bwMode="auto">
            <a:xfrm>
              <a:off x="-1412" y="2235"/>
              <a:ext cx="1287" cy="958"/>
            </a:xfrm>
            <a:custGeom>
              <a:avLst/>
              <a:gdLst>
                <a:gd name="T0" fmla="*/ 1 w 2573"/>
                <a:gd name="T1" fmla="*/ 1 h 1916"/>
                <a:gd name="T2" fmla="*/ 1 w 2573"/>
                <a:gd name="T3" fmla="*/ 1 h 1916"/>
                <a:gd name="T4" fmla="*/ 1 w 2573"/>
                <a:gd name="T5" fmla="*/ 1 h 1916"/>
                <a:gd name="T6" fmla="*/ 1 w 2573"/>
                <a:gd name="T7" fmla="*/ 1 h 1916"/>
                <a:gd name="T8" fmla="*/ 1 w 2573"/>
                <a:gd name="T9" fmla="*/ 1 h 1916"/>
                <a:gd name="T10" fmla="*/ 1 w 2573"/>
                <a:gd name="T11" fmla="*/ 1 h 1916"/>
                <a:gd name="T12" fmla="*/ 1 w 2573"/>
                <a:gd name="T13" fmla="*/ 1 h 1916"/>
                <a:gd name="T14" fmla="*/ 1 w 2573"/>
                <a:gd name="T15" fmla="*/ 1 h 1916"/>
                <a:gd name="T16" fmla="*/ 1 w 2573"/>
                <a:gd name="T17" fmla="*/ 1 h 1916"/>
                <a:gd name="T18" fmla="*/ 1 w 2573"/>
                <a:gd name="T19" fmla="*/ 1 h 1916"/>
                <a:gd name="T20" fmla="*/ 1 w 2573"/>
                <a:gd name="T21" fmla="*/ 1 h 1916"/>
                <a:gd name="T22" fmla="*/ 1 w 2573"/>
                <a:gd name="T23" fmla="*/ 1 h 1916"/>
                <a:gd name="T24" fmla="*/ 1 w 2573"/>
                <a:gd name="T25" fmla="*/ 1 h 1916"/>
                <a:gd name="T26" fmla="*/ 1 w 2573"/>
                <a:gd name="T27" fmla="*/ 1 h 1916"/>
                <a:gd name="T28" fmla="*/ 1 w 2573"/>
                <a:gd name="T29" fmla="*/ 1 h 1916"/>
                <a:gd name="T30" fmla="*/ 1 w 2573"/>
                <a:gd name="T31" fmla="*/ 1 h 1916"/>
                <a:gd name="T32" fmla="*/ 1 w 2573"/>
                <a:gd name="T33" fmla="*/ 1 h 1916"/>
                <a:gd name="T34" fmla="*/ 1 w 2573"/>
                <a:gd name="T35" fmla="*/ 1 h 1916"/>
                <a:gd name="T36" fmla="*/ 1 w 2573"/>
                <a:gd name="T37" fmla="*/ 1 h 1916"/>
                <a:gd name="T38" fmla="*/ 1 w 2573"/>
                <a:gd name="T39" fmla="*/ 1 h 1916"/>
                <a:gd name="T40" fmla="*/ 1 w 2573"/>
                <a:gd name="T41" fmla="*/ 1 h 1916"/>
                <a:gd name="T42" fmla="*/ 1 w 2573"/>
                <a:gd name="T43" fmla="*/ 1 h 1916"/>
                <a:gd name="T44" fmla="*/ 1 w 2573"/>
                <a:gd name="T45" fmla="*/ 1 h 1916"/>
                <a:gd name="T46" fmla="*/ 1 w 2573"/>
                <a:gd name="T47" fmla="*/ 1 h 1916"/>
                <a:gd name="T48" fmla="*/ 1 w 2573"/>
                <a:gd name="T49" fmla="*/ 1 h 1916"/>
                <a:gd name="T50" fmla="*/ 1 w 2573"/>
                <a:gd name="T51" fmla="*/ 1 h 1916"/>
                <a:gd name="T52" fmla="*/ 1 w 2573"/>
                <a:gd name="T53" fmla="*/ 1 h 1916"/>
                <a:gd name="T54" fmla="*/ 1 w 2573"/>
                <a:gd name="T55" fmla="*/ 1 h 1916"/>
                <a:gd name="T56" fmla="*/ 1 w 2573"/>
                <a:gd name="T57" fmla="*/ 1 h 1916"/>
                <a:gd name="T58" fmla="*/ 1 w 2573"/>
                <a:gd name="T59" fmla="*/ 1 h 1916"/>
                <a:gd name="T60" fmla="*/ 1 w 2573"/>
                <a:gd name="T61" fmla="*/ 1 h 1916"/>
                <a:gd name="T62" fmla="*/ 1 w 2573"/>
                <a:gd name="T63" fmla="*/ 1 h 1916"/>
                <a:gd name="T64" fmla="*/ 1 w 2573"/>
                <a:gd name="T65" fmla="*/ 1 h 1916"/>
                <a:gd name="T66" fmla="*/ 1 w 2573"/>
                <a:gd name="T67" fmla="*/ 1 h 1916"/>
                <a:gd name="T68" fmla="*/ 1 w 2573"/>
                <a:gd name="T69" fmla="*/ 1 h 1916"/>
                <a:gd name="T70" fmla="*/ 1 w 2573"/>
                <a:gd name="T71" fmla="*/ 1 h 1916"/>
                <a:gd name="T72" fmla="*/ 1 w 2573"/>
                <a:gd name="T73" fmla="*/ 1 h 1916"/>
                <a:gd name="T74" fmla="*/ 1 w 2573"/>
                <a:gd name="T75" fmla="*/ 1 h 1916"/>
                <a:gd name="T76" fmla="*/ 1 w 2573"/>
                <a:gd name="T77" fmla="*/ 1 h 1916"/>
                <a:gd name="T78" fmla="*/ 1 w 2573"/>
                <a:gd name="T79" fmla="*/ 1 h 1916"/>
                <a:gd name="T80" fmla="*/ 1 w 2573"/>
                <a:gd name="T81" fmla="*/ 1 h 1916"/>
                <a:gd name="T82" fmla="*/ 1 w 2573"/>
                <a:gd name="T83" fmla="*/ 1 h 1916"/>
                <a:gd name="T84" fmla="*/ 1 w 2573"/>
                <a:gd name="T85" fmla="*/ 1 h 1916"/>
                <a:gd name="T86" fmla="*/ 1 w 2573"/>
                <a:gd name="T87" fmla="*/ 1 h 1916"/>
                <a:gd name="T88" fmla="*/ 1 w 2573"/>
                <a:gd name="T89" fmla="*/ 1 h 1916"/>
                <a:gd name="T90" fmla="*/ 1 w 2573"/>
                <a:gd name="T91" fmla="*/ 1 h 1916"/>
                <a:gd name="T92" fmla="*/ 1 w 2573"/>
                <a:gd name="T93" fmla="*/ 1 h 191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573"/>
                <a:gd name="T142" fmla="*/ 0 h 1916"/>
                <a:gd name="T143" fmla="*/ 2573 w 2573"/>
                <a:gd name="T144" fmla="*/ 1916 h 191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573" h="1916">
                  <a:moveTo>
                    <a:pt x="1026" y="237"/>
                  </a:moveTo>
                  <a:lnTo>
                    <a:pt x="1200" y="264"/>
                  </a:lnTo>
                  <a:lnTo>
                    <a:pt x="1270" y="394"/>
                  </a:lnTo>
                  <a:lnTo>
                    <a:pt x="1377" y="400"/>
                  </a:lnTo>
                  <a:lnTo>
                    <a:pt x="1390" y="427"/>
                  </a:lnTo>
                  <a:lnTo>
                    <a:pt x="1468" y="431"/>
                  </a:lnTo>
                  <a:lnTo>
                    <a:pt x="1481" y="409"/>
                  </a:lnTo>
                  <a:lnTo>
                    <a:pt x="1545" y="394"/>
                  </a:lnTo>
                  <a:lnTo>
                    <a:pt x="1609" y="378"/>
                  </a:lnTo>
                  <a:lnTo>
                    <a:pt x="1672" y="359"/>
                  </a:lnTo>
                  <a:lnTo>
                    <a:pt x="1736" y="338"/>
                  </a:lnTo>
                  <a:lnTo>
                    <a:pt x="1796" y="314"/>
                  </a:lnTo>
                  <a:lnTo>
                    <a:pt x="1858" y="289"/>
                  </a:lnTo>
                  <a:lnTo>
                    <a:pt x="1920" y="262"/>
                  </a:lnTo>
                  <a:lnTo>
                    <a:pt x="1982" y="233"/>
                  </a:lnTo>
                  <a:lnTo>
                    <a:pt x="2042" y="206"/>
                  </a:lnTo>
                  <a:lnTo>
                    <a:pt x="2104" y="173"/>
                  </a:lnTo>
                  <a:lnTo>
                    <a:pt x="2164" y="146"/>
                  </a:lnTo>
                  <a:lnTo>
                    <a:pt x="2226" y="115"/>
                  </a:lnTo>
                  <a:lnTo>
                    <a:pt x="2286" y="86"/>
                  </a:lnTo>
                  <a:lnTo>
                    <a:pt x="2348" y="56"/>
                  </a:lnTo>
                  <a:lnTo>
                    <a:pt x="2410" y="27"/>
                  </a:lnTo>
                  <a:lnTo>
                    <a:pt x="2473" y="0"/>
                  </a:lnTo>
                  <a:lnTo>
                    <a:pt x="2455" y="39"/>
                  </a:lnTo>
                  <a:lnTo>
                    <a:pt x="2447" y="78"/>
                  </a:lnTo>
                  <a:lnTo>
                    <a:pt x="2443" y="115"/>
                  </a:lnTo>
                  <a:lnTo>
                    <a:pt x="2451" y="150"/>
                  </a:lnTo>
                  <a:lnTo>
                    <a:pt x="2465" y="179"/>
                  </a:lnTo>
                  <a:lnTo>
                    <a:pt x="2490" y="206"/>
                  </a:lnTo>
                  <a:lnTo>
                    <a:pt x="2525" y="225"/>
                  </a:lnTo>
                  <a:lnTo>
                    <a:pt x="2573" y="237"/>
                  </a:lnTo>
                  <a:lnTo>
                    <a:pt x="2372" y="400"/>
                  </a:lnTo>
                  <a:lnTo>
                    <a:pt x="2145" y="559"/>
                  </a:lnTo>
                  <a:lnTo>
                    <a:pt x="2026" y="570"/>
                  </a:lnTo>
                  <a:lnTo>
                    <a:pt x="1635" y="803"/>
                  </a:lnTo>
                  <a:lnTo>
                    <a:pt x="1565" y="832"/>
                  </a:lnTo>
                  <a:lnTo>
                    <a:pt x="1497" y="842"/>
                  </a:lnTo>
                  <a:lnTo>
                    <a:pt x="1429" y="844"/>
                  </a:lnTo>
                  <a:lnTo>
                    <a:pt x="1361" y="849"/>
                  </a:lnTo>
                  <a:lnTo>
                    <a:pt x="1344" y="882"/>
                  </a:lnTo>
                  <a:lnTo>
                    <a:pt x="1373" y="935"/>
                  </a:lnTo>
                  <a:lnTo>
                    <a:pt x="1367" y="981"/>
                  </a:lnTo>
                  <a:lnTo>
                    <a:pt x="1340" y="1026"/>
                  </a:lnTo>
                  <a:lnTo>
                    <a:pt x="1301" y="1076"/>
                  </a:lnTo>
                  <a:lnTo>
                    <a:pt x="1311" y="1160"/>
                  </a:lnTo>
                  <a:lnTo>
                    <a:pt x="1311" y="1222"/>
                  </a:lnTo>
                  <a:lnTo>
                    <a:pt x="1301" y="1268"/>
                  </a:lnTo>
                  <a:lnTo>
                    <a:pt x="1290" y="1305"/>
                  </a:lnTo>
                  <a:lnTo>
                    <a:pt x="1274" y="1332"/>
                  </a:lnTo>
                  <a:lnTo>
                    <a:pt x="1253" y="1359"/>
                  </a:lnTo>
                  <a:lnTo>
                    <a:pt x="1235" y="1386"/>
                  </a:lnTo>
                  <a:lnTo>
                    <a:pt x="1220" y="1419"/>
                  </a:lnTo>
                  <a:lnTo>
                    <a:pt x="1196" y="1526"/>
                  </a:lnTo>
                  <a:lnTo>
                    <a:pt x="1175" y="1545"/>
                  </a:lnTo>
                  <a:lnTo>
                    <a:pt x="1156" y="1559"/>
                  </a:lnTo>
                  <a:lnTo>
                    <a:pt x="1144" y="1565"/>
                  </a:lnTo>
                  <a:lnTo>
                    <a:pt x="1123" y="1572"/>
                  </a:lnTo>
                  <a:lnTo>
                    <a:pt x="1101" y="1582"/>
                  </a:lnTo>
                  <a:lnTo>
                    <a:pt x="1084" y="1586"/>
                  </a:lnTo>
                  <a:lnTo>
                    <a:pt x="1074" y="1590"/>
                  </a:lnTo>
                  <a:lnTo>
                    <a:pt x="1055" y="1596"/>
                  </a:lnTo>
                  <a:lnTo>
                    <a:pt x="1032" y="1598"/>
                  </a:lnTo>
                  <a:lnTo>
                    <a:pt x="1012" y="1602"/>
                  </a:lnTo>
                  <a:lnTo>
                    <a:pt x="991" y="1603"/>
                  </a:lnTo>
                  <a:lnTo>
                    <a:pt x="968" y="1605"/>
                  </a:lnTo>
                  <a:lnTo>
                    <a:pt x="944" y="1609"/>
                  </a:lnTo>
                  <a:lnTo>
                    <a:pt x="921" y="1609"/>
                  </a:lnTo>
                  <a:lnTo>
                    <a:pt x="898" y="1609"/>
                  </a:lnTo>
                  <a:lnTo>
                    <a:pt x="874" y="1609"/>
                  </a:lnTo>
                  <a:lnTo>
                    <a:pt x="851" y="1605"/>
                  </a:lnTo>
                  <a:lnTo>
                    <a:pt x="830" y="1603"/>
                  </a:lnTo>
                  <a:lnTo>
                    <a:pt x="807" y="1602"/>
                  </a:lnTo>
                  <a:lnTo>
                    <a:pt x="783" y="1598"/>
                  </a:lnTo>
                  <a:lnTo>
                    <a:pt x="762" y="1594"/>
                  </a:lnTo>
                  <a:lnTo>
                    <a:pt x="741" y="1590"/>
                  </a:lnTo>
                  <a:lnTo>
                    <a:pt x="719" y="1584"/>
                  </a:lnTo>
                  <a:lnTo>
                    <a:pt x="698" y="1576"/>
                  </a:lnTo>
                  <a:lnTo>
                    <a:pt x="681" y="1572"/>
                  </a:lnTo>
                  <a:lnTo>
                    <a:pt x="659" y="1565"/>
                  </a:lnTo>
                  <a:lnTo>
                    <a:pt x="644" y="1557"/>
                  </a:lnTo>
                  <a:lnTo>
                    <a:pt x="622" y="1545"/>
                  </a:lnTo>
                  <a:lnTo>
                    <a:pt x="603" y="1534"/>
                  </a:lnTo>
                  <a:lnTo>
                    <a:pt x="584" y="1518"/>
                  </a:lnTo>
                  <a:lnTo>
                    <a:pt x="537" y="1332"/>
                  </a:lnTo>
                  <a:lnTo>
                    <a:pt x="527" y="1297"/>
                  </a:lnTo>
                  <a:lnTo>
                    <a:pt x="516" y="1268"/>
                  </a:lnTo>
                  <a:lnTo>
                    <a:pt x="504" y="1239"/>
                  </a:lnTo>
                  <a:lnTo>
                    <a:pt x="494" y="1210"/>
                  </a:lnTo>
                  <a:lnTo>
                    <a:pt x="494" y="1175"/>
                  </a:lnTo>
                  <a:lnTo>
                    <a:pt x="498" y="1136"/>
                  </a:lnTo>
                  <a:lnTo>
                    <a:pt x="514" y="1086"/>
                  </a:lnTo>
                  <a:lnTo>
                    <a:pt x="543" y="1026"/>
                  </a:lnTo>
                  <a:lnTo>
                    <a:pt x="496" y="867"/>
                  </a:lnTo>
                  <a:lnTo>
                    <a:pt x="343" y="1072"/>
                  </a:lnTo>
                  <a:lnTo>
                    <a:pt x="312" y="1127"/>
                  </a:lnTo>
                  <a:lnTo>
                    <a:pt x="306" y="1169"/>
                  </a:lnTo>
                  <a:lnTo>
                    <a:pt x="320" y="1208"/>
                  </a:lnTo>
                  <a:lnTo>
                    <a:pt x="349" y="1245"/>
                  </a:lnTo>
                  <a:lnTo>
                    <a:pt x="366" y="1262"/>
                  </a:lnTo>
                  <a:lnTo>
                    <a:pt x="382" y="1318"/>
                  </a:lnTo>
                  <a:lnTo>
                    <a:pt x="454" y="1382"/>
                  </a:lnTo>
                  <a:lnTo>
                    <a:pt x="446" y="1443"/>
                  </a:lnTo>
                  <a:lnTo>
                    <a:pt x="543" y="1551"/>
                  </a:lnTo>
                  <a:lnTo>
                    <a:pt x="531" y="1569"/>
                  </a:lnTo>
                  <a:lnTo>
                    <a:pt x="520" y="1602"/>
                  </a:lnTo>
                  <a:lnTo>
                    <a:pt x="510" y="1623"/>
                  </a:lnTo>
                  <a:lnTo>
                    <a:pt x="500" y="1642"/>
                  </a:lnTo>
                  <a:lnTo>
                    <a:pt x="502" y="1644"/>
                  </a:lnTo>
                  <a:lnTo>
                    <a:pt x="494" y="1664"/>
                  </a:lnTo>
                  <a:lnTo>
                    <a:pt x="494" y="1673"/>
                  </a:lnTo>
                  <a:lnTo>
                    <a:pt x="489" y="1683"/>
                  </a:lnTo>
                  <a:lnTo>
                    <a:pt x="483" y="1704"/>
                  </a:lnTo>
                  <a:lnTo>
                    <a:pt x="481" y="1726"/>
                  </a:lnTo>
                  <a:lnTo>
                    <a:pt x="477" y="1747"/>
                  </a:lnTo>
                  <a:lnTo>
                    <a:pt x="477" y="1768"/>
                  </a:lnTo>
                  <a:lnTo>
                    <a:pt x="475" y="1791"/>
                  </a:lnTo>
                  <a:lnTo>
                    <a:pt x="475" y="1815"/>
                  </a:lnTo>
                  <a:lnTo>
                    <a:pt x="475" y="1838"/>
                  </a:lnTo>
                  <a:lnTo>
                    <a:pt x="477" y="1863"/>
                  </a:lnTo>
                  <a:lnTo>
                    <a:pt x="477" y="1888"/>
                  </a:lnTo>
                  <a:lnTo>
                    <a:pt x="477" y="1916"/>
                  </a:lnTo>
                  <a:lnTo>
                    <a:pt x="330" y="1695"/>
                  </a:lnTo>
                  <a:lnTo>
                    <a:pt x="68" y="1318"/>
                  </a:lnTo>
                  <a:lnTo>
                    <a:pt x="37" y="1270"/>
                  </a:lnTo>
                  <a:lnTo>
                    <a:pt x="17" y="1231"/>
                  </a:lnTo>
                  <a:lnTo>
                    <a:pt x="4" y="1198"/>
                  </a:lnTo>
                  <a:lnTo>
                    <a:pt x="0" y="1165"/>
                  </a:lnTo>
                  <a:lnTo>
                    <a:pt x="4" y="1134"/>
                  </a:lnTo>
                  <a:lnTo>
                    <a:pt x="17" y="1101"/>
                  </a:lnTo>
                  <a:lnTo>
                    <a:pt x="37" y="1063"/>
                  </a:lnTo>
                  <a:lnTo>
                    <a:pt x="68" y="1020"/>
                  </a:lnTo>
                  <a:lnTo>
                    <a:pt x="95" y="981"/>
                  </a:lnTo>
                  <a:lnTo>
                    <a:pt x="122" y="946"/>
                  </a:lnTo>
                  <a:lnTo>
                    <a:pt x="151" y="913"/>
                  </a:lnTo>
                  <a:lnTo>
                    <a:pt x="178" y="882"/>
                  </a:lnTo>
                  <a:lnTo>
                    <a:pt x="205" y="844"/>
                  </a:lnTo>
                  <a:lnTo>
                    <a:pt x="234" y="801"/>
                  </a:lnTo>
                  <a:lnTo>
                    <a:pt x="262" y="745"/>
                  </a:lnTo>
                  <a:lnTo>
                    <a:pt x="289" y="679"/>
                  </a:lnTo>
                  <a:lnTo>
                    <a:pt x="514" y="394"/>
                  </a:lnTo>
                  <a:lnTo>
                    <a:pt x="741" y="213"/>
                  </a:lnTo>
                  <a:lnTo>
                    <a:pt x="1026" y="237"/>
                  </a:lnTo>
                  <a:close/>
                </a:path>
              </a:pathLst>
            </a:custGeom>
            <a:solidFill>
              <a:srgbClr val="FFFFFF"/>
            </a:solidFill>
            <a:ln w="9525">
              <a:noFill/>
              <a:round/>
              <a:headEnd/>
              <a:tailEnd/>
            </a:ln>
          </p:spPr>
          <p:txBody>
            <a:bodyPr/>
            <a:lstStyle/>
            <a:p>
              <a:endParaRPr lang="tr-TR"/>
            </a:p>
          </p:txBody>
        </p:sp>
        <p:sp>
          <p:nvSpPr>
            <p:cNvPr id="65653" name="Freeform 108"/>
            <p:cNvSpPr>
              <a:spLocks/>
            </p:cNvSpPr>
            <p:nvPr/>
          </p:nvSpPr>
          <p:spPr bwMode="auto">
            <a:xfrm>
              <a:off x="-1412" y="2235"/>
              <a:ext cx="1287" cy="958"/>
            </a:xfrm>
            <a:custGeom>
              <a:avLst/>
              <a:gdLst>
                <a:gd name="T0" fmla="*/ 1 w 2573"/>
                <a:gd name="T1" fmla="*/ 1 h 1916"/>
                <a:gd name="T2" fmla="*/ 1 w 2573"/>
                <a:gd name="T3" fmla="*/ 1 h 1916"/>
                <a:gd name="T4" fmla="*/ 1 w 2573"/>
                <a:gd name="T5" fmla="*/ 1 h 1916"/>
                <a:gd name="T6" fmla="*/ 1 w 2573"/>
                <a:gd name="T7" fmla="*/ 1 h 1916"/>
                <a:gd name="T8" fmla="*/ 1 w 2573"/>
                <a:gd name="T9" fmla="*/ 1 h 1916"/>
                <a:gd name="T10" fmla="*/ 1 w 2573"/>
                <a:gd name="T11" fmla="*/ 1 h 1916"/>
                <a:gd name="T12" fmla="*/ 1 w 2573"/>
                <a:gd name="T13" fmla="*/ 1 h 1916"/>
                <a:gd name="T14" fmla="*/ 1 w 2573"/>
                <a:gd name="T15" fmla="*/ 1 h 1916"/>
                <a:gd name="T16" fmla="*/ 1 w 2573"/>
                <a:gd name="T17" fmla="*/ 1 h 1916"/>
                <a:gd name="T18" fmla="*/ 1 w 2573"/>
                <a:gd name="T19" fmla="*/ 1 h 1916"/>
                <a:gd name="T20" fmla="*/ 1 w 2573"/>
                <a:gd name="T21" fmla="*/ 1 h 1916"/>
                <a:gd name="T22" fmla="*/ 1 w 2573"/>
                <a:gd name="T23" fmla="*/ 1 h 1916"/>
                <a:gd name="T24" fmla="*/ 1 w 2573"/>
                <a:gd name="T25" fmla="*/ 1 h 1916"/>
                <a:gd name="T26" fmla="*/ 1 w 2573"/>
                <a:gd name="T27" fmla="*/ 1 h 1916"/>
                <a:gd name="T28" fmla="*/ 1 w 2573"/>
                <a:gd name="T29" fmla="*/ 1 h 1916"/>
                <a:gd name="T30" fmla="*/ 1 w 2573"/>
                <a:gd name="T31" fmla="*/ 1 h 1916"/>
                <a:gd name="T32" fmla="*/ 1 w 2573"/>
                <a:gd name="T33" fmla="*/ 1 h 1916"/>
                <a:gd name="T34" fmla="*/ 1 w 2573"/>
                <a:gd name="T35" fmla="*/ 1 h 1916"/>
                <a:gd name="T36" fmla="*/ 1 w 2573"/>
                <a:gd name="T37" fmla="*/ 1 h 1916"/>
                <a:gd name="T38" fmla="*/ 1 w 2573"/>
                <a:gd name="T39" fmla="*/ 1 h 1916"/>
                <a:gd name="T40" fmla="*/ 1 w 2573"/>
                <a:gd name="T41" fmla="*/ 1 h 1916"/>
                <a:gd name="T42" fmla="*/ 1 w 2573"/>
                <a:gd name="T43" fmla="*/ 1 h 1916"/>
                <a:gd name="T44" fmla="*/ 1 w 2573"/>
                <a:gd name="T45" fmla="*/ 1 h 1916"/>
                <a:gd name="T46" fmla="*/ 1 w 2573"/>
                <a:gd name="T47" fmla="*/ 1 h 1916"/>
                <a:gd name="T48" fmla="*/ 1 w 2573"/>
                <a:gd name="T49" fmla="*/ 1 h 1916"/>
                <a:gd name="T50" fmla="*/ 1 w 2573"/>
                <a:gd name="T51" fmla="*/ 1 h 1916"/>
                <a:gd name="T52" fmla="*/ 1 w 2573"/>
                <a:gd name="T53" fmla="*/ 1 h 1916"/>
                <a:gd name="T54" fmla="*/ 1 w 2573"/>
                <a:gd name="T55" fmla="*/ 1 h 1916"/>
                <a:gd name="T56" fmla="*/ 1 w 2573"/>
                <a:gd name="T57" fmla="*/ 1 h 1916"/>
                <a:gd name="T58" fmla="*/ 1 w 2573"/>
                <a:gd name="T59" fmla="*/ 1 h 1916"/>
                <a:gd name="T60" fmla="*/ 1 w 2573"/>
                <a:gd name="T61" fmla="*/ 1 h 1916"/>
                <a:gd name="T62" fmla="*/ 1 w 2573"/>
                <a:gd name="T63" fmla="*/ 1 h 1916"/>
                <a:gd name="T64" fmla="*/ 1 w 2573"/>
                <a:gd name="T65" fmla="*/ 1 h 1916"/>
                <a:gd name="T66" fmla="*/ 1 w 2573"/>
                <a:gd name="T67" fmla="*/ 1 h 1916"/>
                <a:gd name="T68" fmla="*/ 1 w 2573"/>
                <a:gd name="T69" fmla="*/ 1 h 1916"/>
                <a:gd name="T70" fmla="*/ 1 w 2573"/>
                <a:gd name="T71" fmla="*/ 1 h 1916"/>
                <a:gd name="T72" fmla="*/ 1 w 2573"/>
                <a:gd name="T73" fmla="*/ 1 h 1916"/>
                <a:gd name="T74" fmla="*/ 1 w 2573"/>
                <a:gd name="T75" fmla="*/ 1 h 1916"/>
                <a:gd name="T76" fmla="*/ 1 w 2573"/>
                <a:gd name="T77" fmla="*/ 1 h 1916"/>
                <a:gd name="T78" fmla="*/ 1 w 2573"/>
                <a:gd name="T79" fmla="*/ 1 h 1916"/>
                <a:gd name="T80" fmla="*/ 1 w 2573"/>
                <a:gd name="T81" fmla="*/ 1 h 1916"/>
                <a:gd name="T82" fmla="*/ 1 w 2573"/>
                <a:gd name="T83" fmla="*/ 1 h 1916"/>
                <a:gd name="T84" fmla="*/ 1 w 2573"/>
                <a:gd name="T85" fmla="*/ 1 h 1916"/>
                <a:gd name="T86" fmla="*/ 1 w 2573"/>
                <a:gd name="T87" fmla="*/ 1 h 1916"/>
                <a:gd name="T88" fmla="*/ 1 w 2573"/>
                <a:gd name="T89" fmla="*/ 1 h 1916"/>
                <a:gd name="T90" fmla="*/ 1 w 2573"/>
                <a:gd name="T91" fmla="*/ 1 h 1916"/>
                <a:gd name="T92" fmla="*/ 1 w 2573"/>
                <a:gd name="T93" fmla="*/ 1 h 191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573"/>
                <a:gd name="T142" fmla="*/ 0 h 1916"/>
                <a:gd name="T143" fmla="*/ 2573 w 2573"/>
                <a:gd name="T144" fmla="*/ 1916 h 191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573" h="1916">
                  <a:moveTo>
                    <a:pt x="1026" y="237"/>
                  </a:moveTo>
                  <a:lnTo>
                    <a:pt x="1200" y="264"/>
                  </a:lnTo>
                  <a:lnTo>
                    <a:pt x="1270" y="394"/>
                  </a:lnTo>
                  <a:lnTo>
                    <a:pt x="1377" y="400"/>
                  </a:lnTo>
                  <a:lnTo>
                    <a:pt x="1390" y="427"/>
                  </a:lnTo>
                  <a:lnTo>
                    <a:pt x="1468" y="431"/>
                  </a:lnTo>
                  <a:lnTo>
                    <a:pt x="1481" y="409"/>
                  </a:lnTo>
                  <a:lnTo>
                    <a:pt x="1545" y="394"/>
                  </a:lnTo>
                  <a:lnTo>
                    <a:pt x="1609" y="378"/>
                  </a:lnTo>
                  <a:lnTo>
                    <a:pt x="1672" y="359"/>
                  </a:lnTo>
                  <a:lnTo>
                    <a:pt x="1736" y="338"/>
                  </a:lnTo>
                  <a:lnTo>
                    <a:pt x="1796" y="314"/>
                  </a:lnTo>
                  <a:lnTo>
                    <a:pt x="1858" y="289"/>
                  </a:lnTo>
                  <a:lnTo>
                    <a:pt x="1920" y="262"/>
                  </a:lnTo>
                  <a:lnTo>
                    <a:pt x="1982" y="233"/>
                  </a:lnTo>
                  <a:lnTo>
                    <a:pt x="2042" y="206"/>
                  </a:lnTo>
                  <a:lnTo>
                    <a:pt x="2104" y="173"/>
                  </a:lnTo>
                  <a:lnTo>
                    <a:pt x="2164" y="146"/>
                  </a:lnTo>
                  <a:lnTo>
                    <a:pt x="2226" y="115"/>
                  </a:lnTo>
                  <a:lnTo>
                    <a:pt x="2286" y="86"/>
                  </a:lnTo>
                  <a:lnTo>
                    <a:pt x="2348" y="56"/>
                  </a:lnTo>
                  <a:lnTo>
                    <a:pt x="2410" y="27"/>
                  </a:lnTo>
                  <a:lnTo>
                    <a:pt x="2473" y="0"/>
                  </a:lnTo>
                  <a:lnTo>
                    <a:pt x="2455" y="39"/>
                  </a:lnTo>
                  <a:lnTo>
                    <a:pt x="2447" y="78"/>
                  </a:lnTo>
                  <a:lnTo>
                    <a:pt x="2443" y="115"/>
                  </a:lnTo>
                  <a:lnTo>
                    <a:pt x="2451" y="150"/>
                  </a:lnTo>
                  <a:lnTo>
                    <a:pt x="2465" y="179"/>
                  </a:lnTo>
                  <a:lnTo>
                    <a:pt x="2490" y="206"/>
                  </a:lnTo>
                  <a:lnTo>
                    <a:pt x="2525" y="225"/>
                  </a:lnTo>
                  <a:lnTo>
                    <a:pt x="2573" y="237"/>
                  </a:lnTo>
                  <a:lnTo>
                    <a:pt x="2372" y="400"/>
                  </a:lnTo>
                  <a:lnTo>
                    <a:pt x="2145" y="559"/>
                  </a:lnTo>
                  <a:lnTo>
                    <a:pt x="2026" y="570"/>
                  </a:lnTo>
                  <a:lnTo>
                    <a:pt x="1635" y="803"/>
                  </a:lnTo>
                  <a:lnTo>
                    <a:pt x="1565" y="832"/>
                  </a:lnTo>
                  <a:lnTo>
                    <a:pt x="1497" y="842"/>
                  </a:lnTo>
                  <a:lnTo>
                    <a:pt x="1429" y="844"/>
                  </a:lnTo>
                  <a:lnTo>
                    <a:pt x="1361" y="849"/>
                  </a:lnTo>
                  <a:lnTo>
                    <a:pt x="1344" y="882"/>
                  </a:lnTo>
                  <a:lnTo>
                    <a:pt x="1373" y="935"/>
                  </a:lnTo>
                  <a:lnTo>
                    <a:pt x="1367" y="981"/>
                  </a:lnTo>
                  <a:lnTo>
                    <a:pt x="1340" y="1026"/>
                  </a:lnTo>
                  <a:lnTo>
                    <a:pt x="1301" y="1076"/>
                  </a:lnTo>
                  <a:lnTo>
                    <a:pt x="1311" y="1160"/>
                  </a:lnTo>
                  <a:lnTo>
                    <a:pt x="1311" y="1222"/>
                  </a:lnTo>
                  <a:lnTo>
                    <a:pt x="1301" y="1268"/>
                  </a:lnTo>
                  <a:lnTo>
                    <a:pt x="1290" y="1305"/>
                  </a:lnTo>
                  <a:lnTo>
                    <a:pt x="1274" y="1332"/>
                  </a:lnTo>
                  <a:lnTo>
                    <a:pt x="1253" y="1359"/>
                  </a:lnTo>
                  <a:lnTo>
                    <a:pt x="1235" y="1386"/>
                  </a:lnTo>
                  <a:lnTo>
                    <a:pt x="1220" y="1419"/>
                  </a:lnTo>
                  <a:lnTo>
                    <a:pt x="1196" y="1526"/>
                  </a:lnTo>
                  <a:lnTo>
                    <a:pt x="1175" y="1545"/>
                  </a:lnTo>
                  <a:lnTo>
                    <a:pt x="1156" y="1559"/>
                  </a:lnTo>
                  <a:lnTo>
                    <a:pt x="1144" y="1565"/>
                  </a:lnTo>
                  <a:lnTo>
                    <a:pt x="1123" y="1572"/>
                  </a:lnTo>
                  <a:lnTo>
                    <a:pt x="1101" y="1582"/>
                  </a:lnTo>
                  <a:lnTo>
                    <a:pt x="1084" y="1586"/>
                  </a:lnTo>
                  <a:lnTo>
                    <a:pt x="1074" y="1590"/>
                  </a:lnTo>
                  <a:lnTo>
                    <a:pt x="1055" y="1596"/>
                  </a:lnTo>
                  <a:lnTo>
                    <a:pt x="1032" y="1598"/>
                  </a:lnTo>
                  <a:lnTo>
                    <a:pt x="1012" y="1602"/>
                  </a:lnTo>
                  <a:lnTo>
                    <a:pt x="991" y="1603"/>
                  </a:lnTo>
                  <a:lnTo>
                    <a:pt x="968" y="1605"/>
                  </a:lnTo>
                  <a:lnTo>
                    <a:pt x="944" y="1609"/>
                  </a:lnTo>
                  <a:lnTo>
                    <a:pt x="921" y="1609"/>
                  </a:lnTo>
                  <a:lnTo>
                    <a:pt x="898" y="1609"/>
                  </a:lnTo>
                  <a:lnTo>
                    <a:pt x="874" y="1609"/>
                  </a:lnTo>
                  <a:lnTo>
                    <a:pt x="851" y="1605"/>
                  </a:lnTo>
                  <a:lnTo>
                    <a:pt x="830" y="1603"/>
                  </a:lnTo>
                  <a:lnTo>
                    <a:pt x="807" y="1602"/>
                  </a:lnTo>
                  <a:lnTo>
                    <a:pt x="783" y="1598"/>
                  </a:lnTo>
                  <a:lnTo>
                    <a:pt x="762" y="1594"/>
                  </a:lnTo>
                  <a:lnTo>
                    <a:pt x="741" y="1590"/>
                  </a:lnTo>
                  <a:lnTo>
                    <a:pt x="719" y="1584"/>
                  </a:lnTo>
                  <a:lnTo>
                    <a:pt x="698" y="1576"/>
                  </a:lnTo>
                  <a:lnTo>
                    <a:pt x="681" y="1572"/>
                  </a:lnTo>
                  <a:lnTo>
                    <a:pt x="659" y="1565"/>
                  </a:lnTo>
                  <a:lnTo>
                    <a:pt x="644" y="1557"/>
                  </a:lnTo>
                  <a:lnTo>
                    <a:pt x="622" y="1545"/>
                  </a:lnTo>
                  <a:lnTo>
                    <a:pt x="603" y="1534"/>
                  </a:lnTo>
                  <a:lnTo>
                    <a:pt x="584" y="1518"/>
                  </a:lnTo>
                  <a:lnTo>
                    <a:pt x="537" y="1332"/>
                  </a:lnTo>
                  <a:lnTo>
                    <a:pt x="527" y="1297"/>
                  </a:lnTo>
                  <a:lnTo>
                    <a:pt x="516" y="1268"/>
                  </a:lnTo>
                  <a:lnTo>
                    <a:pt x="504" y="1239"/>
                  </a:lnTo>
                  <a:lnTo>
                    <a:pt x="494" y="1210"/>
                  </a:lnTo>
                  <a:lnTo>
                    <a:pt x="494" y="1175"/>
                  </a:lnTo>
                  <a:lnTo>
                    <a:pt x="498" y="1136"/>
                  </a:lnTo>
                  <a:lnTo>
                    <a:pt x="514" y="1086"/>
                  </a:lnTo>
                  <a:lnTo>
                    <a:pt x="543" y="1026"/>
                  </a:lnTo>
                  <a:lnTo>
                    <a:pt x="496" y="867"/>
                  </a:lnTo>
                  <a:lnTo>
                    <a:pt x="343" y="1072"/>
                  </a:lnTo>
                  <a:lnTo>
                    <a:pt x="312" y="1127"/>
                  </a:lnTo>
                  <a:lnTo>
                    <a:pt x="306" y="1169"/>
                  </a:lnTo>
                  <a:lnTo>
                    <a:pt x="320" y="1208"/>
                  </a:lnTo>
                  <a:lnTo>
                    <a:pt x="349" y="1245"/>
                  </a:lnTo>
                  <a:lnTo>
                    <a:pt x="366" y="1262"/>
                  </a:lnTo>
                  <a:lnTo>
                    <a:pt x="382" y="1318"/>
                  </a:lnTo>
                  <a:lnTo>
                    <a:pt x="454" y="1382"/>
                  </a:lnTo>
                  <a:lnTo>
                    <a:pt x="446" y="1443"/>
                  </a:lnTo>
                  <a:lnTo>
                    <a:pt x="543" y="1551"/>
                  </a:lnTo>
                  <a:lnTo>
                    <a:pt x="531" y="1569"/>
                  </a:lnTo>
                  <a:lnTo>
                    <a:pt x="520" y="1602"/>
                  </a:lnTo>
                  <a:lnTo>
                    <a:pt x="510" y="1623"/>
                  </a:lnTo>
                  <a:lnTo>
                    <a:pt x="500" y="1642"/>
                  </a:lnTo>
                  <a:lnTo>
                    <a:pt x="502" y="1644"/>
                  </a:lnTo>
                  <a:lnTo>
                    <a:pt x="494" y="1664"/>
                  </a:lnTo>
                  <a:lnTo>
                    <a:pt x="494" y="1673"/>
                  </a:lnTo>
                  <a:lnTo>
                    <a:pt x="489" y="1683"/>
                  </a:lnTo>
                  <a:lnTo>
                    <a:pt x="483" y="1704"/>
                  </a:lnTo>
                  <a:lnTo>
                    <a:pt x="481" y="1726"/>
                  </a:lnTo>
                  <a:lnTo>
                    <a:pt x="477" y="1747"/>
                  </a:lnTo>
                  <a:lnTo>
                    <a:pt x="477" y="1768"/>
                  </a:lnTo>
                  <a:lnTo>
                    <a:pt x="475" y="1791"/>
                  </a:lnTo>
                  <a:lnTo>
                    <a:pt x="475" y="1815"/>
                  </a:lnTo>
                  <a:lnTo>
                    <a:pt x="475" y="1838"/>
                  </a:lnTo>
                  <a:lnTo>
                    <a:pt x="477" y="1863"/>
                  </a:lnTo>
                  <a:lnTo>
                    <a:pt x="477" y="1888"/>
                  </a:lnTo>
                  <a:lnTo>
                    <a:pt x="477" y="1916"/>
                  </a:lnTo>
                  <a:lnTo>
                    <a:pt x="330" y="1695"/>
                  </a:lnTo>
                  <a:lnTo>
                    <a:pt x="68" y="1318"/>
                  </a:lnTo>
                  <a:lnTo>
                    <a:pt x="37" y="1270"/>
                  </a:lnTo>
                  <a:lnTo>
                    <a:pt x="17" y="1231"/>
                  </a:lnTo>
                  <a:lnTo>
                    <a:pt x="4" y="1198"/>
                  </a:lnTo>
                  <a:lnTo>
                    <a:pt x="0" y="1165"/>
                  </a:lnTo>
                  <a:lnTo>
                    <a:pt x="4" y="1134"/>
                  </a:lnTo>
                  <a:lnTo>
                    <a:pt x="17" y="1101"/>
                  </a:lnTo>
                  <a:lnTo>
                    <a:pt x="37" y="1063"/>
                  </a:lnTo>
                  <a:lnTo>
                    <a:pt x="68" y="1020"/>
                  </a:lnTo>
                  <a:lnTo>
                    <a:pt x="95" y="981"/>
                  </a:lnTo>
                  <a:lnTo>
                    <a:pt x="122" y="946"/>
                  </a:lnTo>
                  <a:lnTo>
                    <a:pt x="151" y="913"/>
                  </a:lnTo>
                  <a:lnTo>
                    <a:pt x="178" y="882"/>
                  </a:lnTo>
                  <a:lnTo>
                    <a:pt x="205" y="844"/>
                  </a:lnTo>
                  <a:lnTo>
                    <a:pt x="234" y="801"/>
                  </a:lnTo>
                  <a:lnTo>
                    <a:pt x="262" y="745"/>
                  </a:lnTo>
                  <a:lnTo>
                    <a:pt x="289" y="679"/>
                  </a:lnTo>
                  <a:lnTo>
                    <a:pt x="514" y="394"/>
                  </a:lnTo>
                  <a:lnTo>
                    <a:pt x="741" y="213"/>
                  </a:lnTo>
                  <a:lnTo>
                    <a:pt x="1026" y="237"/>
                  </a:lnTo>
                </a:path>
              </a:pathLst>
            </a:custGeom>
            <a:noFill/>
            <a:ln w="1588">
              <a:solidFill>
                <a:srgbClr val="000000"/>
              </a:solidFill>
              <a:round/>
              <a:headEnd/>
              <a:tailEnd/>
            </a:ln>
          </p:spPr>
          <p:txBody>
            <a:bodyPr/>
            <a:lstStyle/>
            <a:p>
              <a:endParaRPr lang="tr-TR"/>
            </a:p>
          </p:txBody>
        </p:sp>
        <p:sp>
          <p:nvSpPr>
            <p:cNvPr id="65654" name="Freeform 109"/>
            <p:cNvSpPr>
              <a:spLocks/>
            </p:cNvSpPr>
            <p:nvPr/>
          </p:nvSpPr>
          <p:spPr bwMode="auto">
            <a:xfrm>
              <a:off x="-1013" y="2393"/>
              <a:ext cx="156" cy="621"/>
            </a:xfrm>
            <a:custGeom>
              <a:avLst/>
              <a:gdLst>
                <a:gd name="T0" fmla="*/ 1 w 310"/>
                <a:gd name="T1" fmla="*/ 0 h 1243"/>
                <a:gd name="T2" fmla="*/ 1 w 310"/>
                <a:gd name="T3" fmla="*/ 0 h 1243"/>
                <a:gd name="T4" fmla="*/ 1 w 310"/>
                <a:gd name="T5" fmla="*/ 0 h 1243"/>
                <a:gd name="T6" fmla="*/ 1 w 310"/>
                <a:gd name="T7" fmla="*/ 0 h 1243"/>
                <a:gd name="T8" fmla="*/ 1 w 310"/>
                <a:gd name="T9" fmla="*/ 0 h 1243"/>
                <a:gd name="T10" fmla="*/ 1 w 310"/>
                <a:gd name="T11" fmla="*/ 0 h 1243"/>
                <a:gd name="T12" fmla="*/ 1 w 310"/>
                <a:gd name="T13" fmla="*/ 0 h 1243"/>
                <a:gd name="T14" fmla="*/ 1 w 310"/>
                <a:gd name="T15" fmla="*/ 0 h 1243"/>
                <a:gd name="T16" fmla="*/ 1 w 310"/>
                <a:gd name="T17" fmla="*/ 0 h 1243"/>
                <a:gd name="T18" fmla="*/ 1 w 310"/>
                <a:gd name="T19" fmla="*/ 0 h 1243"/>
                <a:gd name="T20" fmla="*/ 1 w 310"/>
                <a:gd name="T21" fmla="*/ 0 h 1243"/>
                <a:gd name="T22" fmla="*/ 1 w 310"/>
                <a:gd name="T23" fmla="*/ 0 h 1243"/>
                <a:gd name="T24" fmla="*/ 1 w 310"/>
                <a:gd name="T25" fmla="*/ 0 h 1243"/>
                <a:gd name="T26" fmla="*/ 1 w 310"/>
                <a:gd name="T27" fmla="*/ 0 h 1243"/>
                <a:gd name="T28" fmla="*/ 1 w 310"/>
                <a:gd name="T29" fmla="*/ 0 h 1243"/>
                <a:gd name="T30" fmla="*/ 1 w 310"/>
                <a:gd name="T31" fmla="*/ 0 h 1243"/>
                <a:gd name="T32" fmla="*/ 0 w 310"/>
                <a:gd name="T33" fmla="*/ 0 h 1243"/>
                <a:gd name="T34" fmla="*/ 1 w 310"/>
                <a:gd name="T35" fmla="*/ 0 h 1243"/>
                <a:gd name="T36" fmla="*/ 1 w 310"/>
                <a:gd name="T37" fmla="*/ 0 h 1243"/>
                <a:gd name="T38" fmla="*/ 1 w 310"/>
                <a:gd name="T39" fmla="*/ 0 h 1243"/>
                <a:gd name="T40" fmla="*/ 1 w 310"/>
                <a:gd name="T41" fmla="*/ 0 h 1243"/>
                <a:gd name="T42" fmla="*/ 1 w 310"/>
                <a:gd name="T43" fmla="*/ 0 h 1243"/>
                <a:gd name="T44" fmla="*/ 1 w 310"/>
                <a:gd name="T45" fmla="*/ 0 h 1243"/>
                <a:gd name="T46" fmla="*/ 1 w 310"/>
                <a:gd name="T47" fmla="*/ 0 h 1243"/>
                <a:gd name="T48" fmla="*/ 1 w 310"/>
                <a:gd name="T49" fmla="*/ 0 h 1243"/>
                <a:gd name="T50" fmla="*/ 1 w 310"/>
                <a:gd name="T51" fmla="*/ 0 h 1243"/>
                <a:gd name="T52" fmla="*/ 1 w 310"/>
                <a:gd name="T53" fmla="*/ 0 h 1243"/>
                <a:gd name="T54" fmla="*/ 1 w 310"/>
                <a:gd name="T55" fmla="*/ 0 h 1243"/>
                <a:gd name="T56" fmla="*/ 1 w 310"/>
                <a:gd name="T57" fmla="*/ 0 h 1243"/>
                <a:gd name="T58" fmla="*/ 1 w 310"/>
                <a:gd name="T59" fmla="*/ 0 h 1243"/>
                <a:gd name="T60" fmla="*/ 1 w 310"/>
                <a:gd name="T61" fmla="*/ 0 h 1243"/>
                <a:gd name="T62" fmla="*/ 1 w 310"/>
                <a:gd name="T63" fmla="*/ 0 h 124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10"/>
                <a:gd name="T97" fmla="*/ 0 h 1243"/>
                <a:gd name="T98" fmla="*/ 310 w 310"/>
                <a:gd name="T99" fmla="*/ 1243 h 124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10" h="1243">
                  <a:moveTo>
                    <a:pt x="25" y="4"/>
                  </a:moveTo>
                  <a:lnTo>
                    <a:pt x="240" y="0"/>
                  </a:lnTo>
                  <a:lnTo>
                    <a:pt x="171" y="107"/>
                  </a:lnTo>
                  <a:lnTo>
                    <a:pt x="188" y="140"/>
                  </a:lnTo>
                  <a:lnTo>
                    <a:pt x="194" y="173"/>
                  </a:lnTo>
                  <a:lnTo>
                    <a:pt x="192" y="206"/>
                  </a:lnTo>
                  <a:lnTo>
                    <a:pt x="180" y="237"/>
                  </a:lnTo>
                  <a:lnTo>
                    <a:pt x="186" y="332"/>
                  </a:lnTo>
                  <a:lnTo>
                    <a:pt x="192" y="429"/>
                  </a:lnTo>
                  <a:lnTo>
                    <a:pt x="202" y="529"/>
                  </a:lnTo>
                  <a:lnTo>
                    <a:pt x="211" y="632"/>
                  </a:lnTo>
                  <a:lnTo>
                    <a:pt x="227" y="733"/>
                  </a:lnTo>
                  <a:lnTo>
                    <a:pt x="248" y="832"/>
                  </a:lnTo>
                  <a:lnTo>
                    <a:pt x="275" y="929"/>
                  </a:lnTo>
                  <a:lnTo>
                    <a:pt x="310" y="1022"/>
                  </a:lnTo>
                  <a:lnTo>
                    <a:pt x="167" y="1243"/>
                  </a:lnTo>
                  <a:lnTo>
                    <a:pt x="0" y="1026"/>
                  </a:lnTo>
                  <a:lnTo>
                    <a:pt x="19" y="929"/>
                  </a:lnTo>
                  <a:lnTo>
                    <a:pt x="35" y="830"/>
                  </a:lnTo>
                  <a:lnTo>
                    <a:pt x="44" y="733"/>
                  </a:lnTo>
                  <a:lnTo>
                    <a:pt x="54" y="636"/>
                  </a:lnTo>
                  <a:lnTo>
                    <a:pt x="60" y="537"/>
                  </a:lnTo>
                  <a:lnTo>
                    <a:pt x="66" y="440"/>
                  </a:lnTo>
                  <a:lnTo>
                    <a:pt x="74" y="341"/>
                  </a:lnTo>
                  <a:lnTo>
                    <a:pt x="83" y="246"/>
                  </a:lnTo>
                  <a:lnTo>
                    <a:pt x="70" y="212"/>
                  </a:lnTo>
                  <a:lnTo>
                    <a:pt x="66" y="175"/>
                  </a:lnTo>
                  <a:lnTo>
                    <a:pt x="68" y="138"/>
                  </a:lnTo>
                  <a:lnTo>
                    <a:pt x="83" y="107"/>
                  </a:lnTo>
                  <a:lnTo>
                    <a:pt x="25" y="4"/>
                  </a:lnTo>
                  <a:close/>
                </a:path>
              </a:pathLst>
            </a:custGeom>
            <a:solidFill>
              <a:srgbClr val="850385"/>
            </a:solidFill>
            <a:ln w="9525">
              <a:noFill/>
              <a:round/>
              <a:headEnd/>
              <a:tailEnd/>
            </a:ln>
          </p:spPr>
          <p:txBody>
            <a:bodyPr/>
            <a:lstStyle/>
            <a:p>
              <a:endParaRPr lang="tr-TR"/>
            </a:p>
          </p:txBody>
        </p:sp>
        <p:sp>
          <p:nvSpPr>
            <p:cNvPr id="65655" name="Freeform 110"/>
            <p:cNvSpPr>
              <a:spLocks/>
            </p:cNvSpPr>
            <p:nvPr/>
          </p:nvSpPr>
          <p:spPr bwMode="auto">
            <a:xfrm>
              <a:off x="-1013" y="2393"/>
              <a:ext cx="156" cy="621"/>
            </a:xfrm>
            <a:custGeom>
              <a:avLst/>
              <a:gdLst>
                <a:gd name="T0" fmla="*/ 1 w 310"/>
                <a:gd name="T1" fmla="*/ 0 h 1243"/>
                <a:gd name="T2" fmla="*/ 1 w 310"/>
                <a:gd name="T3" fmla="*/ 0 h 1243"/>
                <a:gd name="T4" fmla="*/ 1 w 310"/>
                <a:gd name="T5" fmla="*/ 0 h 1243"/>
                <a:gd name="T6" fmla="*/ 1 w 310"/>
                <a:gd name="T7" fmla="*/ 0 h 1243"/>
                <a:gd name="T8" fmla="*/ 1 w 310"/>
                <a:gd name="T9" fmla="*/ 0 h 1243"/>
                <a:gd name="T10" fmla="*/ 1 w 310"/>
                <a:gd name="T11" fmla="*/ 0 h 1243"/>
                <a:gd name="T12" fmla="*/ 1 w 310"/>
                <a:gd name="T13" fmla="*/ 0 h 1243"/>
                <a:gd name="T14" fmla="*/ 1 w 310"/>
                <a:gd name="T15" fmla="*/ 0 h 1243"/>
                <a:gd name="T16" fmla="*/ 1 w 310"/>
                <a:gd name="T17" fmla="*/ 0 h 1243"/>
                <a:gd name="T18" fmla="*/ 1 w 310"/>
                <a:gd name="T19" fmla="*/ 0 h 1243"/>
                <a:gd name="T20" fmla="*/ 1 w 310"/>
                <a:gd name="T21" fmla="*/ 0 h 1243"/>
                <a:gd name="T22" fmla="*/ 1 w 310"/>
                <a:gd name="T23" fmla="*/ 0 h 1243"/>
                <a:gd name="T24" fmla="*/ 1 w 310"/>
                <a:gd name="T25" fmla="*/ 0 h 1243"/>
                <a:gd name="T26" fmla="*/ 1 w 310"/>
                <a:gd name="T27" fmla="*/ 0 h 1243"/>
                <a:gd name="T28" fmla="*/ 1 w 310"/>
                <a:gd name="T29" fmla="*/ 0 h 1243"/>
                <a:gd name="T30" fmla="*/ 1 w 310"/>
                <a:gd name="T31" fmla="*/ 0 h 1243"/>
                <a:gd name="T32" fmla="*/ 0 w 310"/>
                <a:gd name="T33" fmla="*/ 0 h 1243"/>
                <a:gd name="T34" fmla="*/ 1 w 310"/>
                <a:gd name="T35" fmla="*/ 0 h 1243"/>
                <a:gd name="T36" fmla="*/ 1 w 310"/>
                <a:gd name="T37" fmla="*/ 0 h 1243"/>
                <a:gd name="T38" fmla="*/ 1 w 310"/>
                <a:gd name="T39" fmla="*/ 0 h 1243"/>
                <a:gd name="T40" fmla="*/ 1 w 310"/>
                <a:gd name="T41" fmla="*/ 0 h 1243"/>
                <a:gd name="T42" fmla="*/ 1 w 310"/>
                <a:gd name="T43" fmla="*/ 0 h 1243"/>
                <a:gd name="T44" fmla="*/ 1 w 310"/>
                <a:gd name="T45" fmla="*/ 0 h 1243"/>
                <a:gd name="T46" fmla="*/ 1 w 310"/>
                <a:gd name="T47" fmla="*/ 0 h 1243"/>
                <a:gd name="T48" fmla="*/ 1 w 310"/>
                <a:gd name="T49" fmla="*/ 0 h 1243"/>
                <a:gd name="T50" fmla="*/ 1 w 310"/>
                <a:gd name="T51" fmla="*/ 0 h 1243"/>
                <a:gd name="T52" fmla="*/ 1 w 310"/>
                <a:gd name="T53" fmla="*/ 0 h 1243"/>
                <a:gd name="T54" fmla="*/ 1 w 310"/>
                <a:gd name="T55" fmla="*/ 0 h 1243"/>
                <a:gd name="T56" fmla="*/ 1 w 310"/>
                <a:gd name="T57" fmla="*/ 0 h 1243"/>
                <a:gd name="T58" fmla="*/ 1 w 310"/>
                <a:gd name="T59" fmla="*/ 0 h 1243"/>
                <a:gd name="T60" fmla="*/ 1 w 310"/>
                <a:gd name="T61" fmla="*/ 0 h 124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10"/>
                <a:gd name="T94" fmla="*/ 0 h 1243"/>
                <a:gd name="T95" fmla="*/ 310 w 310"/>
                <a:gd name="T96" fmla="*/ 1243 h 1243"/>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10" h="1243">
                  <a:moveTo>
                    <a:pt x="25" y="4"/>
                  </a:moveTo>
                  <a:lnTo>
                    <a:pt x="240" y="0"/>
                  </a:lnTo>
                  <a:lnTo>
                    <a:pt x="171" y="107"/>
                  </a:lnTo>
                  <a:lnTo>
                    <a:pt x="188" y="140"/>
                  </a:lnTo>
                  <a:lnTo>
                    <a:pt x="194" y="173"/>
                  </a:lnTo>
                  <a:lnTo>
                    <a:pt x="192" y="206"/>
                  </a:lnTo>
                  <a:lnTo>
                    <a:pt x="180" y="237"/>
                  </a:lnTo>
                  <a:lnTo>
                    <a:pt x="186" y="332"/>
                  </a:lnTo>
                  <a:lnTo>
                    <a:pt x="192" y="429"/>
                  </a:lnTo>
                  <a:lnTo>
                    <a:pt x="202" y="529"/>
                  </a:lnTo>
                  <a:lnTo>
                    <a:pt x="211" y="632"/>
                  </a:lnTo>
                  <a:lnTo>
                    <a:pt x="227" y="733"/>
                  </a:lnTo>
                  <a:lnTo>
                    <a:pt x="248" y="832"/>
                  </a:lnTo>
                  <a:lnTo>
                    <a:pt x="275" y="929"/>
                  </a:lnTo>
                  <a:lnTo>
                    <a:pt x="310" y="1022"/>
                  </a:lnTo>
                  <a:lnTo>
                    <a:pt x="167" y="1243"/>
                  </a:lnTo>
                  <a:lnTo>
                    <a:pt x="0" y="1026"/>
                  </a:lnTo>
                  <a:lnTo>
                    <a:pt x="19" y="929"/>
                  </a:lnTo>
                  <a:lnTo>
                    <a:pt x="35" y="830"/>
                  </a:lnTo>
                  <a:lnTo>
                    <a:pt x="44" y="733"/>
                  </a:lnTo>
                  <a:lnTo>
                    <a:pt x="54" y="636"/>
                  </a:lnTo>
                  <a:lnTo>
                    <a:pt x="60" y="537"/>
                  </a:lnTo>
                  <a:lnTo>
                    <a:pt x="66" y="440"/>
                  </a:lnTo>
                  <a:lnTo>
                    <a:pt x="74" y="341"/>
                  </a:lnTo>
                  <a:lnTo>
                    <a:pt x="83" y="246"/>
                  </a:lnTo>
                  <a:lnTo>
                    <a:pt x="70" y="212"/>
                  </a:lnTo>
                  <a:lnTo>
                    <a:pt x="66" y="175"/>
                  </a:lnTo>
                  <a:lnTo>
                    <a:pt x="68" y="138"/>
                  </a:lnTo>
                  <a:lnTo>
                    <a:pt x="83" y="107"/>
                  </a:lnTo>
                  <a:lnTo>
                    <a:pt x="25" y="4"/>
                  </a:lnTo>
                </a:path>
              </a:pathLst>
            </a:custGeom>
            <a:noFill/>
            <a:ln w="1588">
              <a:solidFill>
                <a:srgbClr val="000000"/>
              </a:solidFill>
              <a:round/>
              <a:headEnd/>
              <a:tailEnd/>
            </a:ln>
          </p:spPr>
          <p:txBody>
            <a:bodyPr/>
            <a:lstStyle/>
            <a:p>
              <a:endParaRPr lang="tr-TR"/>
            </a:p>
          </p:txBody>
        </p:sp>
        <p:sp>
          <p:nvSpPr>
            <p:cNvPr id="65656" name="Line 111"/>
            <p:cNvSpPr>
              <a:spLocks noChangeShapeType="1"/>
            </p:cNvSpPr>
            <p:nvPr/>
          </p:nvSpPr>
          <p:spPr bwMode="auto">
            <a:xfrm>
              <a:off x="-971" y="2445"/>
              <a:ext cx="44" cy="1"/>
            </a:xfrm>
            <a:prstGeom prst="line">
              <a:avLst/>
            </a:prstGeom>
            <a:noFill/>
            <a:ln w="1588">
              <a:solidFill>
                <a:srgbClr val="000000"/>
              </a:solidFill>
              <a:round/>
              <a:headEnd/>
              <a:tailEnd/>
            </a:ln>
          </p:spPr>
          <p:txBody>
            <a:bodyPr/>
            <a:lstStyle/>
            <a:p>
              <a:endParaRPr lang="tr-TR"/>
            </a:p>
          </p:txBody>
        </p:sp>
        <p:sp>
          <p:nvSpPr>
            <p:cNvPr id="65657" name="Line 112"/>
            <p:cNvSpPr>
              <a:spLocks noChangeShapeType="1"/>
            </p:cNvSpPr>
            <p:nvPr/>
          </p:nvSpPr>
          <p:spPr bwMode="auto">
            <a:xfrm flipV="1">
              <a:off x="-971" y="2511"/>
              <a:ext cx="50" cy="4"/>
            </a:xfrm>
            <a:prstGeom prst="line">
              <a:avLst/>
            </a:prstGeom>
            <a:noFill/>
            <a:ln w="1588">
              <a:solidFill>
                <a:srgbClr val="000000"/>
              </a:solidFill>
              <a:round/>
              <a:headEnd/>
              <a:tailEnd/>
            </a:ln>
          </p:spPr>
          <p:txBody>
            <a:bodyPr/>
            <a:lstStyle/>
            <a:p>
              <a:endParaRPr lang="tr-TR"/>
            </a:p>
          </p:txBody>
        </p:sp>
        <p:sp>
          <p:nvSpPr>
            <p:cNvPr id="65658" name="Freeform 113"/>
            <p:cNvSpPr>
              <a:spLocks/>
            </p:cNvSpPr>
            <p:nvPr/>
          </p:nvSpPr>
          <p:spPr bwMode="auto">
            <a:xfrm>
              <a:off x="-301" y="2284"/>
              <a:ext cx="86" cy="141"/>
            </a:xfrm>
            <a:custGeom>
              <a:avLst/>
              <a:gdLst>
                <a:gd name="T0" fmla="*/ 0 w 173"/>
                <a:gd name="T1" fmla="*/ 0 h 283"/>
                <a:gd name="T2" fmla="*/ 0 w 173"/>
                <a:gd name="T3" fmla="*/ 0 h 283"/>
                <a:gd name="T4" fmla="*/ 0 w 173"/>
                <a:gd name="T5" fmla="*/ 0 h 283"/>
                <a:gd name="T6" fmla="*/ 0 w 173"/>
                <a:gd name="T7" fmla="*/ 0 h 283"/>
                <a:gd name="T8" fmla="*/ 0 w 173"/>
                <a:gd name="T9" fmla="*/ 0 h 283"/>
                <a:gd name="T10" fmla="*/ 0 w 173"/>
                <a:gd name="T11" fmla="*/ 0 h 283"/>
                <a:gd name="T12" fmla="*/ 0 w 173"/>
                <a:gd name="T13" fmla="*/ 0 h 283"/>
                <a:gd name="T14" fmla="*/ 0 w 173"/>
                <a:gd name="T15" fmla="*/ 0 h 283"/>
                <a:gd name="T16" fmla="*/ 0 w 173"/>
                <a:gd name="T17" fmla="*/ 0 h 2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3"/>
                <a:gd name="T28" fmla="*/ 0 h 283"/>
                <a:gd name="T29" fmla="*/ 173 w 173"/>
                <a:gd name="T30" fmla="*/ 283 h 2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3" h="283">
                  <a:moveTo>
                    <a:pt x="39" y="0"/>
                  </a:moveTo>
                  <a:lnTo>
                    <a:pt x="16" y="45"/>
                  </a:lnTo>
                  <a:lnTo>
                    <a:pt x="2" y="89"/>
                  </a:lnTo>
                  <a:lnTo>
                    <a:pt x="0" y="130"/>
                  </a:lnTo>
                  <a:lnTo>
                    <a:pt x="8" y="171"/>
                  </a:lnTo>
                  <a:lnTo>
                    <a:pt x="31" y="208"/>
                  </a:lnTo>
                  <a:lnTo>
                    <a:pt x="64" y="241"/>
                  </a:lnTo>
                  <a:lnTo>
                    <a:pt x="111" y="266"/>
                  </a:lnTo>
                  <a:lnTo>
                    <a:pt x="173" y="283"/>
                  </a:lnTo>
                </a:path>
              </a:pathLst>
            </a:custGeom>
            <a:noFill/>
            <a:ln w="1588">
              <a:solidFill>
                <a:srgbClr val="000000"/>
              </a:solidFill>
              <a:round/>
              <a:headEnd/>
              <a:tailEnd/>
            </a:ln>
          </p:spPr>
          <p:txBody>
            <a:bodyPr/>
            <a:lstStyle/>
            <a:p>
              <a:endParaRPr lang="tr-TR"/>
            </a:p>
          </p:txBody>
        </p:sp>
        <p:sp>
          <p:nvSpPr>
            <p:cNvPr id="65659" name="Line 114"/>
            <p:cNvSpPr>
              <a:spLocks noChangeShapeType="1"/>
            </p:cNvSpPr>
            <p:nvPr/>
          </p:nvSpPr>
          <p:spPr bwMode="auto">
            <a:xfrm flipH="1">
              <a:off x="-1242" y="2956"/>
              <a:ext cx="53" cy="131"/>
            </a:xfrm>
            <a:prstGeom prst="line">
              <a:avLst/>
            </a:prstGeom>
            <a:noFill/>
            <a:ln w="1588">
              <a:solidFill>
                <a:srgbClr val="000000"/>
              </a:solidFill>
              <a:round/>
              <a:headEnd/>
              <a:tailEnd/>
            </a:ln>
          </p:spPr>
          <p:txBody>
            <a:bodyPr/>
            <a:lstStyle/>
            <a:p>
              <a:endParaRPr lang="tr-TR"/>
            </a:p>
          </p:txBody>
        </p:sp>
        <p:sp>
          <p:nvSpPr>
            <p:cNvPr id="65660" name="Line 115"/>
            <p:cNvSpPr>
              <a:spLocks noChangeShapeType="1"/>
            </p:cNvSpPr>
            <p:nvPr/>
          </p:nvSpPr>
          <p:spPr bwMode="auto">
            <a:xfrm flipH="1">
              <a:off x="-953" y="3370"/>
              <a:ext cx="4" cy="286"/>
            </a:xfrm>
            <a:prstGeom prst="line">
              <a:avLst/>
            </a:prstGeom>
            <a:noFill/>
            <a:ln w="1588">
              <a:solidFill>
                <a:srgbClr val="000000"/>
              </a:solidFill>
              <a:round/>
              <a:headEnd/>
              <a:tailEnd/>
            </a:ln>
          </p:spPr>
          <p:txBody>
            <a:bodyPr/>
            <a:lstStyle/>
            <a:p>
              <a:endParaRPr lang="tr-TR"/>
            </a:p>
          </p:txBody>
        </p:sp>
        <p:sp>
          <p:nvSpPr>
            <p:cNvPr id="65661" name="Freeform 116"/>
            <p:cNvSpPr>
              <a:spLocks/>
            </p:cNvSpPr>
            <p:nvPr/>
          </p:nvSpPr>
          <p:spPr bwMode="auto">
            <a:xfrm>
              <a:off x="-993" y="3023"/>
              <a:ext cx="140" cy="94"/>
            </a:xfrm>
            <a:custGeom>
              <a:avLst/>
              <a:gdLst>
                <a:gd name="T0" fmla="*/ 0 w 281"/>
                <a:gd name="T1" fmla="*/ 1 h 188"/>
                <a:gd name="T2" fmla="*/ 0 w 281"/>
                <a:gd name="T3" fmla="*/ 1 h 188"/>
                <a:gd name="T4" fmla="*/ 0 w 281"/>
                <a:gd name="T5" fmla="*/ 0 h 188"/>
                <a:gd name="T6" fmla="*/ 0 w 281"/>
                <a:gd name="T7" fmla="*/ 0 h 188"/>
                <a:gd name="T8" fmla="*/ 0 w 281"/>
                <a:gd name="T9" fmla="*/ 1 h 188"/>
                <a:gd name="T10" fmla="*/ 0 w 281"/>
                <a:gd name="T11" fmla="*/ 1 h 188"/>
                <a:gd name="T12" fmla="*/ 0 60000 65536"/>
                <a:gd name="T13" fmla="*/ 0 60000 65536"/>
                <a:gd name="T14" fmla="*/ 0 60000 65536"/>
                <a:gd name="T15" fmla="*/ 0 60000 65536"/>
                <a:gd name="T16" fmla="*/ 0 60000 65536"/>
                <a:gd name="T17" fmla="*/ 0 60000 65536"/>
                <a:gd name="T18" fmla="*/ 0 w 281"/>
                <a:gd name="T19" fmla="*/ 0 h 188"/>
                <a:gd name="T20" fmla="*/ 281 w 281"/>
                <a:gd name="T21" fmla="*/ 188 h 188"/>
              </a:gdLst>
              <a:ahLst/>
              <a:cxnLst>
                <a:cxn ang="T12">
                  <a:pos x="T0" y="T1"/>
                </a:cxn>
                <a:cxn ang="T13">
                  <a:pos x="T2" y="T3"/>
                </a:cxn>
                <a:cxn ang="T14">
                  <a:pos x="T4" y="T5"/>
                </a:cxn>
                <a:cxn ang="T15">
                  <a:pos x="T6" y="T7"/>
                </a:cxn>
                <a:cxn ang="T16">
                  <a:pos x="T8" y="T9"/>
                </a:cxn>
                <a:cxn ang="T17">
                  <a:pos x="T10" y="T11"/>
                </a:cxn>
              </a:cxnLst>
              <a:rect l="T18" t="T19" r="T20" b="T21"/>
              <a:pathLst>
                <a:path w="281" h="188">
                  <a:moveTo>
                    <a:pt x="0" y="188"/>
                  </a:moveTo>
                  <a:lnTo>
                    <a:pt x="281" y="188"/>
                  </a:lnTo>
                  <a:lnTo>
                    <a:pt x="281" y="0"/>
                  </a:lnTo>
                  <a:lnTo>
                    <a:pt x="0" y="0"/>
                  </a:lnTo>
                  <a:lnTo>
                    <a:pt x="0" y="188"/>
                  </a:lnTo>
                  <a:close/>
                </a:path>
              </a:pathLst>
            </a:custGeom>
            <a:solidFill>
              <a:srgbClr val="FFFF15"/>
            </a:solidFill>
            <a:ln w="9525">
              <a:noFill/>
              <a:round/>
              <a:headEnd/>
              <a:tailEnd/>
            </a:ln>
          </p:spPr>
          <p:txBody>
            <a:bodyPr/>
            <a:lstStyle/>
            <a:p>
              <a:endParaRPr lang="tr-TR"/>
            </a:p>
          </p:txBody>
        </p:sp>
        <p:sp>
          <p:nvSpPr>
            <p:cNvPr id="65662" name="Freeform 117"/>
            <p:cNvSpPr>
              <a:spLocks/>
            </p:cNvSpPr>
            <p:nvPr/>
          </p:nvSpPr>
          <p:spPr bwMode="auto">
            <a:xfrm>
              <a:off x="-993" y="3023"/>
              <a:ext cx="140" cy="94"/>
            </a:xfrm>
            <a:custGeom>
              <a:avLst/>
              <a:gdLst>
                <a:gd name="T0" fmla="*/ 0 w 281"/>
                <a:gd name="T1" fmla="*/ 1 h 188"/>
                <a:gd name="T2" fmla="*/ 0 w 281"/>
                <a:gd name="T3" fmla="*/ 1 h 188"/>
                <a:gd name="T4" fmla="*/ 0 w 281"/>
                <a:gd name="T5" fmla="*/ 0 h 188"/>
                <a:gd name="T6" fmla="*/ 0 w 281"/>
                <a:gd name="T7" fmla="*/ 0 h 188"/>
                <a:gd name="T8" fmla="*/ 0 w 281"/>
                <a:gd name="T9" fmla="*/ 1 h 188"/>
                <a:gd name="T10" fmla="*/ 0 w 281"/>
                <a:gd name="T11" fmla="*/ 1 h 188"/>
                <a:gd name="T12" fmla="*/ 0 60000 65536"/>
                <a:gd name="T13" fmla="*/ 0 60000 65536"/>
                <a:gd name="T14" fmla="*/ 0 60000 65536"/>
                <a:gd name="T15" fmla="*/ 0 60000 65536"/>
                <a:gd name="T16" fmla="*/ 0 60000 65536"/>
                <a:gd name="T17" fmla="*/ 0 60000 65536"/>
                <a:gd name="T18" fmla="*/ 0 w 281"/>
                <a:gd name="T19" fmla="*/ 0 h 188"/>
                <a:gd name="T20" fmla="*/ 281 w 281"/>
                <a:gd name="T21" fmla="*/ 188 h 188"/>
              </a:gdLst>
              <a:ahLst/>
              <a:cxnLst>
                <a:cxn ang="T12">
                  <a:pos x="T0" y="T1"/>
                </a:cxn>
                <a:cxn ang="T13">
                  <a:pos x="T2" y="T3"/>
                </a:cxn>
                <a:cxn ang="T14">
                  <a:pos x="T4" y="T5"/>
                </a:cxn>
                <a:cxn ang="T15">
                  <a:pos x="T6" y="T7"/>
                </a:cxn>
                <a:cxn ang="T16">
                  <a:pos x="T8" y="T9"/>
                </a:cxn>
                <a:cxn ang="T17">
                  <a:pos x="T10" y="T11"/>
                </a:cxn>
              </a:cxnLst>
              <a:rect l="T18" t="T19" r="T20" b="T21"/>
              <a:pathLst>
                <a:path w="281" h="188">
                  <a:moveTo>
                    <a:pt x="0" y="188"/>
                  </a:moveTo>
                  <a:lnTo>
                    <a:pt x="281" y="188"/>
                  </a:lnTo>
                  <a:lnTo>
                    <a:pt x="281" y="0"/>
                  </a:lnTo>
                  <a:lnTo>
                    <a:pt x="0" y="0"/>
                  </a:lnTo>
                  <a:lnTo>
                    <a:pt x="0" y="188"/>
                  </a:lnTo>
                </a:path>
              </a:pathLst>
            </a:custGeom>
            <a:noFill/>
            <a:ln w="1588">
              <a:solidFill>
                <a:srgbClr val="000000"/>
              </a:solidFill>
              <a:round/>
              <a:headEnd/>
              <a:tailEnd/>
            </a:ln>
          </p:spPr>
          <p:txBody>
            <a:bodyPr/>
            <a:lstStyle/>
            <a:p>
              <a:endParaRPr lang="tr-TR"/>
            </a:p>
          </p:txBody>
        </p:sp>
        <p:sp>
          <p:nvSpPr>
            <p:cNvPr id="65663" name="Freeform 118"/>
            <p:cNvSpPr>
              <a:spLocks/>
            </p:cNvSpPr>
            <p:nvPr/>
          </p:nvSpPr>
          <p:spPr bwMode="auto">
            <a:xfrm>
              <a:off x="-975" y="3036"/>
              <a:ext cx="109" cy="70"/>
            </a:xfrm>
            <a:custGeom>
              <a:avLst/>
              <a:gdLst>
                <a:gd name="T0" fmla="*/ 0 w 218"/>
                <a:gd name="T1" fmla="*/ 1 h 139"/>
                <a:gd name="T2" fmla="*/ 1 w 218"/>
                <a:gd name="T3" fmla="*/ 1 h 139"/>
                <a:gd name="T4" fmla="*/ 1 w 218"/>
                <a:gd name="T5" fmla="*/ 0 h 139"/>
                <a:gd name="T6" fmla="*/ 0 w 218"/>
                <a:gd name="T7" fmla="*/ 0 h 139"/>
                <a:gd name="T8" fmla="*/ 0 w 218"/>
                <a:gd name="T9" fmla="*/ 1 h 139"/>
                <a:gd name="T10" fmla="*/ 0 w 218"/>
                <a:gd name="T11" fmla="*/ 1 h 139"/>
                <a:gd name="T12" fmla="*/ 0 w 218"/>
                <a:gd name="T13" fmla="*/ 1 h 139"/>
                <a:gd name="T14" fmla="*/ 0 60000 65536"/>
                <a:gd name="T15" fmla="*/ 0 60000 65536"/>
                <a:gd name="T16" fmla="*/ 0 60000 65536"/>
                <a:gd name="T17" fmla="*/ 0 60000 65536"/>
                <a:gd name="T18" fmla="*/ 0 60000 65536"/>
                <a:gd name="T19" fmla="*/ 0 60000 65536"/>
                <a:gd name="T20" fmla="*/ 0 60000 65536"/>
                <a:gd name="T21" fmla="*/ 0 w 218"/>
                <a:gd name="T22" fmla="*/ 0 h 139"/>
                <a:gd name="T23" fmla="*/ 218 w 218"/>
                <a:gd name="T24" fmla="*/ 139 h 1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8" h="139">
                  <a:moveTo>
                    <a:pt x="0" y="137"/>
                  </a:moveTo>
                  <a:lnTo>
                    <a:pt x="218" y="139"/>
                  </a:lnTo>
                  <a:lnTo>
                    <a:pt x="218" y="0"/>
                  </a:lnTo>
                  <a:lnTo>
                    <a:pt x="0" y="0"/>
                  </a:lnTo>
                  <a:lnTo>
                    <a:pt x="0" y="139"/>
                  </a:lnTo>
                  <a:lnTo>
                    <a:pt x="0" y="137"/>
                  </a:lnTo>
                  <a:close/>
                </a:path>
              </a:pathLst>
            </a:custGeom>
            <a:solidFill>
              <a:srgbClr val="000000"/>
            </a:solidFill>
            <a:ln w="9525">
              <a:noFill/>
              <a:round/>
              <a:headEnd/>
              <a:tailEnd/>
            </a:ln>
          </p:spPr>
          <p:txBody>
            <a:bodyPr/>
            <a:lstStyle/>
            <a:p>
              <a:endParaRPr lang="tr-TR"/>
            </a:p>
          </p:txBody>
        </p:sp>
        <p:sp>
          <p:nvSpPr>
            <p:cNvPr id="65664" name="Freeform 119"/>
            <p:cNvSpPr>
              <a:spLocks/>
            </p:cNvSpPr>
            <p:nvPr/>
          </p:nvSpPr>
          <p:spPr bwMode="auto">
            <a:xfrm>
              <a:off x="-975" y="3036"/>
              <a:ext cx="109" cy="70"/>
            </a:xfrm>
            <a:custGeom>
              <a:avLst/>
              <a:gdLst>
                <a:gd name="T0" fmla="*/ 0 w 218"/>
                <a:gd name="T1" fmla="*/ 1 h 139"/>
                <a:gd name="T2" fmla="*/ 1 w 218"/>
                <a:gd name="T3" fmla="*/ 1 h 139"/>
                <a:gd name="T4" fmla="*/ 1 w 218"/>
                <a:gd name="T5" fmla="*/ 0 h 139"/>
                <a:gd name="T6" fmla="*/ 0 w 218"/>
                <a:gd name="T7" fmla="*/ 0 h 139"/>
                <a:gd name="T8" fmla="*/ 0 w 218"/>
                <a:gd name="T9" fmla="*/ 1 h 139"/>
                <a:gd name="T10" fmla="*/ 0 w 218"/>
                <a:gd name="T11" fmla="*/ 1 h 139"/>
                <a:gd name="T12" fmla="*/ 0 60000 65536"/>
                <a:gd name="T13" fmla="*/ 0 60000 65536"/>
                <a:gd name="T14" fmla="*/ 0 60000 65536"/>
                <a:gd name="T15" fmla="*/ 0 60000 65536"/>
                <a:gd name="T16" fmla="*/ 0 60000 65536"/>
                <a:gd name="T17" fmla="*/ 0 60000 65536"/>
                <a:gd name="T18" fmla="*/ 0 w 218"/>
                <a:gd name="T19" fmla="*/ 0 h 139"/>
                <a:gd name="T20" fmla="*/ 218 w 218"/>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218" h="139">
                  <a:moveTo>
                    <a:pt x="0" y="137"/>
                  </a:moveTo>
                  <a:lnTo>
                    <a:pt x="218" y="139"/>
                  </a:lnTo>
                  <a:lnTo>
                    <a:pt x="218" y="0"/>
                  </a:lnTo>
                  <a:lnTo>
                    <a:pt x="0" y="0"/>
                  </a:lnTo>
                  <a:lnTo>
                    <a:pt x="0" y="139"/>
                  </a:lnTo>
                </a:path>
              </a:pathLst>
            </a:custGeom>
            <a:noFill/>
            <a:ln w="1588">
              <a:solidFill>
                <a:srgbClr val="000000"/>
              </a:solidFill>
              <a:round/>
              <a:headEnd/>
              <a:tailEnd/>
            </a:ln>
          </p:spPr>
          <p:txBody>
            <a:bodyPr/>
            <a:lstStyle/>
            <a:p>
              <a:endParaRPr lang="tr-TR"/>
            </a:p>
          </p:txBody>
        </p:sp>
        <p:sp>
          <p:nvSpPr>
            <p:cNvPr id="65665" name="Freeform 120"/>
            <p:cNvSpPr>
              <a:spLocks/>
            </p:cNvSpPr>
            <p:nvPr/>
          </p:nvSpPr>
          <p:spPr bwMode="auto">
            <a:xfrm>
              <a:off x="-93" y="2034"/>
              <a:ext cx="248" cy="194"/>
            </a:xfrm>
            <a:custGeom>
              <a:avLst/>
              <a:gdLst>
                <a:gd name="T0" fmla="*/ 0 w 497"/>
                <a:gd name="T1" fmla="*/ 1 h 388"/>
                <a:gd name="T2" fmla="*/ 0 w 497"/>
                <a:gd name="T3" fmla="*/ 1 h 388"/>
                <a:gd name="T4" fmla="*/ 0 w 497"/>
                <a:gd name="T5" fmla="*/ 1 h 388"/>
                <a:gd name="T6" fmla="*/ 0 w 497"/>
                <a:gd name="T7" fmla="*/ 1 h 388"/>
                <a:gd name="T8" fmla="*/ 0 w 497"/>
                <a:gd name="T9" fmla="*/ 1 h 388"/>
                <a:gd name="T10" fmla="*/ 0 w 497"/>
                <a:gd name="T11" fmla="*/ 1 h 388"/>
                <a:gd name="T12" fmla="*/ 0 w 497"/>
                <a:gd name="T13" fmla="*/ 1 h 388"/>
                <a:gd name="T14" fmla="*/ 0 w 497"/>
                <a:gd name="T15" fmla="*/ 1 h 388"/>
                <a:gd name="T16" fmla="*/ 0 w 497"/>
                <a:gd name="T17" fmla="*/ 1 h 388"/>
                <a:gd name="T18" fmla="*/ 0 w 497"/>
                <a:gd name="T19" fmla="*/ 1 h 388"/>
                <a:gd name="T20" fmla="*/ 0 w 497"/>
                <a:gd name="T21" fmla="*/ 1 h 388"/>
                <a:gd name="T22" fmla="*/ 0 w 497"/>
                <a:gd name="T23" fmla="*/ 0 h 388"/>
                <a:gd name="T24" fmla="*/ 0 w 497"/>
                <a:gd name="T25" fmla="*/ 1 h 388"/>
                <a:gd name="T26" fmla="*/ 0 w 497"/>
                <a:gd name="T27" fmla="*/ 1 h 388"/>
                <a:gd name="T28" fmla="*/ 0 w 497"/>
                <a:gd name="T29" fmla="*/ 1 h 388"/>
                <a:gd name="T30" fmla="*/ 0 w 497"/>
                <a:gd name="T31" fmla="*/ 1 h 388"/>
                <a:gd name="T32" fmla="*/ 0 w 497"/>
                <a:gd name="T33" fmla="*/ 1 h 388"/>
                <a:gd name="T34" fmla="*/ 0 w 497"/>
                <a:gd name="T35" fmla="*/ 1 h 388"/>
                <a:gd name="T36" fmla="*/ 0 w 497"/>
                <a:gd name="T37" fmla="*/ 1 h 388"/>
                <a:gd name="T38" fmla="*/ 0 w 497"/>
                <a:gd name="T39" fmla="*/ 1 h 388"/>
                <a:gd name="T40" fmla="*/ 0 w 497"/>
                <a:gd name="T41" fmla="*/ 1 h 388"/>
                <a:gd name="T42" fmla="*/ 0 w 497"/>
                <a:gd name="T43" fmla="*/ 1 h 388"/>
                <a:gd name="T44" fmla="*/ 0 w 497"/>
                <a:gd name="T45" fmla="*/ 1 h 388"/>
                <a:gd name="T46" fmla="*/ 0 w 497"/>
                <a:gd name="T47" fmla="*/ 1 h 388"/>
                <a:gd name="T48" fmla="*/ 0 w 497"/>
                <a:gd name="T49" fmla="*/ 1 h 388"/>
                <a:gd name="T50" fmla="*/ 0 w 497"/>
                <a:gd name="T51" fmla="*/ 1 h 388"/>
                <a:gd name="T52" fmla="*/ 0 w 497"/>
                <a:gd name="T53" fmla="*/ 1 h 388"/>
                <a:gd name="T54" fmla="*/ 0 w 497"/>
                <a:gd name="T55" fmla="*/ 1 h 388"/>
                <a:gd name="T56" fmla="*/ 0 w 497"/>
                <a:gd name="T57" fmla="*/ 1 h 388"/>
                <a:gd name="T58" fmla="*/ 0 w 497"/>
                <a:gd name="T59" fmla="*/ 1 h 388"/>
                <a:gd name="T60" fmla="*/ 0 w 497"/>
                <a:gd name="T61" fmla="*/ 1 h 388"/>
                <a:gd name="T62" fmla="*/ 0 w 497"/>
                <a:gd name="T63" fmla="*/ 1 h 388"/>
                <a:gd name="T64" fmla="*/ 0 w 497"/>
                <a:gd name="T65" fmla="*/ 1 h 388"/>
                <a:gd name="T66" fmla="*/ 0 w 497"/>
                <a:gd name="T67" fmla="*/ 1 h 388"/>
                <a:gd name="T68" fmla="*/ 0 w 497"/>
                <a:gd name="T69" fmla="*/ 1 h 388"/>
                <a:gd name="T70" fmla="*/ 0 w 497"/>
                <a:gd name="T71" fmla="*/ 1 h 388"/>
                <a:gd name="T72" fmla="*/ 0 w 497"/>
                <a:gd name="T73" fmla="*/ 1 h 388"/>
                <a:gd name="T74" fmla="*/ 0 w 497"/>
                <a:gd name="T75" fmla="*/ 1 h 388"/>
                <a:gd name="T76" fmla="*/ 0 w 497"/>
                <a:gd name="T77" fmla="*/ 1 h 388"/>
                <a:gd name="T78" fmla="*/ 0 w 497"/>
                <a:gd name="T79" fmla="*/ 1 h 388"/>
                <a:gd name="T80" fmla="*/ 0 w 497"/>
                <a:gd name="T81" fmla="*/ 1 h 388"/>
                <a:gd name="T82" fmla="*/ 0 w 497"/>
                <a:gd name="T83" fmla="*/ 1 h 388"/>
                <a:gd name="T84" fmla="*/ 0 w 497"/>
                <a:gd name="T85" fmla="*/ 1 h 388"/>
                <a:gd name="T86" fmla="*/ 0 w 497"/>
                <a:gd name="T87" fmla="*/ 1 h 388"/>
                <a:gd name="T88" fmla="*/ 0 w 497"/>
                <a:gd name="T89" fmla="*/ 1 h 38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97"/>
                <a:gd name="T136" fmla="*/ 0 h 388"/>
                <a:gd name="T137" fmla="*/ 497 w 497"/>
                <a:gd name="T138" fmla="*/ 388 h 38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97" h="388">
                  <a:moveTo>
                    <a:pt x="0" y="260"/>
                  </a:moveTo>
                  <a:lnTo>
                    <a:pt x="20" y="235"/>
                  </a:lnTo>
                  <a:lnTo>
                    <a:pt x="39" y="211"/>
                  </a:lnTo>
                  <a:lnTo>
                    <a:pt x="60" y="192"/>
                  </a:lnTo>
                  <a:lnTo>
                    <a:pt x="82" y="178"/>
                  </a:lnTo>
                  <a:lnTo>
                    <a:pt x="103" y="165"/>
                  </a:lnTo>
                  <a:lnTo>
                    <a:pt x="126" y="157"/>
                  </a:lnTo>
                  <a:lnTo>
                    <a:pt x="152" y="153"/>
                  </a:lnTo>
                  <a:lnTo>
                    <a:pt x="181" y="151"/>
                  </a:lnTo>
                  <a:lnTo>
                    <a:pt x="348" y="25"/>
                  </a:lnTo>
                  <a:lnTo>
                    <a:pt x="379" y="6"/>
                  </a:lnTo>
                  <a:lnTo>
                    <a:pt x="408" y="0"/>
                  </a:lnTo>
                  <a:lnTo>
                    <a:pt x="437" y="4"/>
                  </a:lnTo>
                  <a:lnTo>
                    <a:pt x="462" y="17"/>
                  </a:lnTo>
                  <a:lnTo>
                    <a:pt x="479" y="35"/>
                  </a:lnTo>
                  <a:lnTo>
                    <a:pt x="491" y="56"/>
                  </a:lnTo>
                  <a:lnTo>
                    <a:pt x="497" y="79"/>
                  </a:lnTo>
                  <a:lnTo>
                    <a:pt x="495" y="87"/>
                  </a:lnTo>
                  <a:lnTo>
                    <a:pt x="491" y="97"/>
                  </a:lnTo>
                  <a:lnTo>
                    <a:pt x="489" y="107"/>
                  </a:lnTo>
                  <a:lnTo>
                    <a:pt x="487" y="116"/>
                  </a:lnTo>
                  <a:lnTo>
                    <a:pt x="485" y="126"/>
                  </a:lnTo>
                  <a:lnTo>
                    <a:pt x="483" y="138"/>
                  </a:lnTo>
                  <a:lnTo>
                    <a:pt x="477" y="145"/>
                  </a:lnTo>
                  <a:lnTo>
                    <a:pt x="474" y="157"/>
                  </a:lnTo>
                  <a:lnTo>
                    <a:pt x="468" y="167"/>
                  </a:lnTo>
                  <a:lnTo>
                    <a:pt x="462" y="176"/>
                  </a:lnTo>
                  <a:lnTo>
                    <a:pt x="450" y="188"/>
                  </a:lnTo>
                  <a:lnTo>
                    <a:pt x="439" y="200"/>
                  </a:lnTo>
                  <a:lnTo>
                    <a:pt x="427" y="205"/>
                  </a:lnTo>
                  <a:lnTo>
                    <a:pt x="415" y="215"/>
                  </a:lnTo>
                  <a:lnTo>
                    <a:pt x="402" y="221"/>
                  </a:lnTo>
                  <a:lnTo>
                    <a:pt x="392" y="225"/>
                  </a:lnTo>
                  <a:lnTo>
                    <a:pt x="384" y="227"/>
                  </a:lnTo>
                  <a:lnTo>
                    <a:pt x="373" y="229"/>
                  </a:lnTo>
                  <a:lnTo>
                    <a:pt x="316" y="233"/>
                  </a:lnTo>
                  <a:lnTo>
                    <a:pt x="256" y="223"/>
                  </a:lnTo>
                  <a:lnTo>
                    <a:pt x="264" y="250"/>
                  </a:lnTo>
                  <a:lnTo>
                    <a:pt x="266" y="277"/>
                  </a:lnTo>
                  <a:lnTo>
                    <a:pt x="262" y="300"/>
                  </a:lnTo>
                  <a:lnTo>
                    <a:pt x="252" y="324"/>
                  </a:lnTo>
                  <a:lnTo>
                    <a:pt x="243" y="343"/>
                  </a:lnTo>
                  <a:lnTo>
                    <a:pt x="229" y="361"/>
                  </a:lnTo>
                  <a:lnTo>
                    <a:pt x="218" y="374"/>
                  </a:lnTo>
                  <a:lnTo>
                    <a:pt x="206" y="388"/>
                  </a:lnTo>
                </a:path>
              </a:pathLst>
            </a:custGeom>
            <a:noFill/>
            <a:ln w="1588">
              <a:solidFill>
                <a:srgbClr val="000000"/>
              </a:solidFill>
              <a:round/>
              <a:headEnd/>
              <a:tailEnd/>
            </a:ln>
          </p:spPr>
          <p:txBody>
            <a:bodyPr/>
            <a:lstStyle/>
            <a:p>
              <a:endParaRPr lang="tr-TR"/>
            </a:p>
          </p:txBody>
        </p:sp>
        <p:sp>
          <p:nvSpPr>
            <p:cNvPr id="65666" name="Freeform 121"/>
            <p:cNvSpPr>
              <a:spLocks/>
            </p:cNvSpPr>
            <p:nvPr/>
          </p:nvSpPr>
          <p:spPr bwMode="auto">
            <a:xfrm>
              <a:off x="20" y="2148"/>
              <a:ext cx="164" cy="80"/>
            </a:xfrm>
            <a:custGeom>
              <a:avLst/>
              <a:gdLst>
                <a:gd name="T0" fmla="*/ 0 w 328"/>
                <a:gd name="T1" fmla="*/ 0 h 161"/>
                <a:gd name="T2" fmla="*/ 1 w 328"/>
                <a:gd name="T3" fmla="*/ 0 h 161"/>
                <a:gd name="T4" fmla="*/ 1 w 328"/>
                <a:gd name="T5" fmla="*/ 0 h 161"/>
                <a:gd name="T6" fmla="*/ 1 w 328"/>
                <a:gd name="T7" fmla="*/ 0 h 161"/>
                <a:gd name="T8" fmla="*/ 1 w 328"/>
                <a:gd name="T9" fmla="*/ 0 h 161"/>
                <a:gd name="T10" fmla="*/ 1 w 328"/>
                <a:gd name="T11" fmla="*/ 0 h 161"/>
                <a:gd name="T12" fmla="*/ 1 w 328"/>
                <a:gd name="T13" fmla="*/ 0 h 161"/>
                <a:gd name="T14" fmla="*/ 1 w 328"/>
                <a:gd name="T15" fmla="*/ 0 h 161"/>
                <a:gd name="T16" fmla="*/ 1 w 328"/>
                <a:gd name="T17" fmla="*/ 0 h 161"/>
                <a:gd name="T18" fmla="*/ 1 w 328"/>
                <a:gd name="T19" fmla="*/ 0 h 161"/>
                <a:gd name="T20" fmla="*/ 1 w 328"/>
                <a:gd name="T21" fmla="*/ 0 h 161"/>
                <a:gd name="T22" fmla="*/ 1 w 328"/>
                <a:gd name="T23" fmla="*/ 0 h 161"/>
                <a:gd name="T24" fmla="*/ 1 w 328"/>
                <a:gd name="T25" fmla="*/ 0 h 161"/>
                <a:gd name="T26" fmla="*/ 1 w 328"/>
                <a:gd name="T27" fmla="*/ 0 h 161"/>
                <a:gd name="T28" fmla="*/ 1 w 328"/>
                <a:gd name="T29" fmla="*/ 0 h 161"/>
                <a:gd name="T30" fmla="*/ 1 w 328"/>
                <a:gd name="T31" fmla="*/ 0 h 161"/>
                <a:gd name="T32" fmla="*/ 1 w 328"/>
                <a:gd name="T33" fmla="*/ 0 h 16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28"/>
                <a:gd name="T52" fmla="*/ 0 h 161"/>
                <a:gd name="T53" fmla="*/ 328 w 328"/>
                <a:gd name="T54" fmla="*/ 161 h 16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28" h="161">
                  <a:moveTo>
                    <a:pt x="0" y="143"/>
                  </a:moveTo>
                  <a:lnTo>
                    <a:pt x="31" y="153"/>
                  </a:lnTo>
                  <a:lnTo>
                    <a:pt x="60" y="159"/>
                  </a:lnTo>
                  <a:lnTo>
                    <a:pt x="89" y="161"/>
                  </a:lnTo>
                  <a:lnTo>
                    <a:pt x="117" y="159"/>
                  </a:lnTo>
                  <a:lnTo>
                    <a:pt x="140" y="153"/>
                  </a:lnTo>
                  <a:lnTo>
                    <a:pt x="165" y="145"/>
                  </a:lnTo>
                  <a:lnTo>
                    <a:pt x="186" y="135"/>
                  </a:lnTo>
                  <a:lnTo>
                    <a:pt x="210" y="124"/>
                  </a:lnTo>
                  <a:lnTo>
                    <a:pt x="229" y="110"/>
                  </a:lnTo>
                  <a:lnTo>
                    <a:pt x="247" y="97"/>
                  </a:lnTo>
                  <a:lnTo>
                    <a:pt x="262" y="81"/>
                  </a:lnTo>
                  <a:lnTo>
                    <a:pt x="278" y="64"/>
                  </a:lnTo>
                  <a:lnTo>
                    <a:pt x="293" y="46"/>
                  </a:lnTo>
                  <a:lnTo>
                    <a:pt x="305" y="29"/>
                  </a:lnTo>
                  <a:lnTo>
                    <a:pt x="318" y="13"/>
                  </a:lnTo>
                  <a:lnTo>
                    <a:pt x="328" y="0"/>
                  </a:lnTo>
                </a:path>
              </a:pathLst>
            </a:custGeom>
            <a:noFill/>
            <a:ln w="1588">
              <a:solidFill>
                <a:srgbClr val="000000"/>
              </a:solidFill>
              <a:round/>
              <a:headEnd/>
              <a:tailEnd/>
            </a:ln>
          </p:spPr>
          <p:txBody>
            <a:bodyPr/>
            <a:lstStyle/>
            <a:p>
              <a:endParaRPr lang="tr-TR"/>
            </a:p>
          </p:txBody>
        </p:sp>
        <p:sp>
          <p:nvSpPr>
            <p:cNvPr id="65667" name="Freeform 122"/>
            <p:cNvSpPr>
              <a:spLocks/>
            </p:cNvSpPr>
            <p:nvPr/>
          </p:nvSpPr>
          <p:spPr bwMode="auto">
            <a:xfrm>
              <a:off x="53" y="2228"/>
              <a:ext cx="137" cy="37"/>
            </a:xfrm>
            <a:custGeom>
              <a:avLst/>
              <a:gdLst>
                <a:gd name="T0" fmla="*/ 0 w 274"/>
                <a:gd name="T1" fmla="*/ 0 h 73"/>
                <a:gd name="T2" fmla="*/ 0 w 274"/>
                <a:gd name="T3" fmla="*/ 1 h 73"/>
                <a:gd name="T4" fmla="*/ 1 w 274"/>
                <a:gd name="T5" fmla="*/ 1 h 73"/>
                <a:gd name="T6" fmla="*/ 1 w 274"/>
                <a:gd name="T7" fmla="*/ 1 h 73"/>
                <a:gd name="T8" fmla="*/ 1 w 274"/>
                <a:gd name="T9" fmla="*/ 1 h 73"/>
                <a:gd name="T10" fmla="*/ 1 w 274"/>
                <a:gd name="T11" fmla="*/ 1 h 73"/>
                <a:gd name="T12" fmla="*/ 1 w 274"/>
                <a:gd name="T13" fmla="*/ 1 h 73"/>
                <a:gd name="T14" fmla="*/ 1 w 274"/>
                <a:gd name="T15" fmla="*/ 1 h 73"/>
                <a:gd name="T16" fmla="*/ 1 w 274"/>
                <a:gd name="T17" fmla="*/ 1 h 73"/>
                <a:gd name="T18" fmla="*/ 1 w 274"/>
                <a:gd name="T19" fmla="*/ 1 h 73"/>
                <a:gd name="T20" fmla="*/ 1 w 274"/>
                <a:gd name="T21" fmla="*/ 1 h 73"/>
                <a:gd name="T22" fmla="*/ 1 w 274"/>
                <a:gd name="T23" fmla="*/ 1 h 73"/>
                <a:gd name="T24" fmla="*/ 1 w 274"/>
                <a:gd name="T25" fmla="*/ 1 h 73"/>
                <a:gd name="T26" fmla="*/ 1 w 274"/>
                <a:gd name="T27" fmla="*/ 1 h 73"/>
                <a:gd name="T28" fmla="*/ 1 w 274"/>
                <a:gd name="T29" fmla="*/ 1 h 73"/>
                <a:gd name="T30" fmla="*/ 1 w 274"/>
                <a:gd name="T31" fmla="*/ 1 h 73"/>
                <a:gd name="T32" fmla="*/ 1 w 274"/>
                <a:gd name="T33" fmla="*/ 1 h 7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74"/>
                <a:gd name="T52" fmla="*/ 0 h 73"/>
                <a:gd name="T53" fmla="*/ 274 w 274"/>
                <a:gd name="T54" fmla="*/ 73 h 7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74" h="73">
                  <a:moveTo>
                    <a:pt x="0" y="0"/>
                  </a:moveTo>
                  <a:lnTo>
                    <a:pt x="0" y="25"/>
                  </a:lnTo>
                  <a:lnTo>
                    <a:pt x="4" y="42"/>
                  </a:lnTo>
                  <a:lnTo>
                    <a:pt x="16" y="56"/>
                  </a:lnTo>
                  <a:lnTo>
                    <a:pt x="31" y="68"/>
                  </a:lnTo>
                  <a:lnTo>
                    <a:pt x="49" y="71"/>
                  </a:lnTo>
                  <a:lnTo>
                    <a:pt x="70" y="73"/>
                  </a:lnTo>
                  <a:lnTo>
                    <a:pt x="91" y="73"/>
                  </a:lnTo>
                  <a:lnTo>
                    <a:pt x="119" y="71"/>
                  </a:lnTo>
                  <a:lnTo>
                    <a:pt x="142" y="66"/>
                  </a:lnTo>
                  <a:lnTo>
                    <a:pt x="165" y="60"/>
                  </a:lnTo>
                  <a:lnTo>
                    <a:pt x="190" y="52"/>
                  </a:lnTo>
                  <a:lnTo>
                    <a:pt x="212" y="46"/>
                  </a:lnTo>
                  <a:lnTo>
                    <a:pt x="233" y="38"/>
                  </a:lnTo>
                  <a:lnTo>
                    <a:pt x="248" y="31"/>
                  </a:lnTo>
                  <a:lnTo>
                    <a:pt x="264" y="27"/>
                  </a:lnTo>
                  <a:lnTo>
                    <a:pt x="274" y="23"/>
                  </a:lnTo>
                </a:path>
              </a:pathLst>
            </a:custGeom>
            <a:noFill/>
            <a:ln w="1588">
              <a:solidFill>
                <a:srgbClr val="000000"/>
              </a:solidFill>
              <a:round/>
              <a:headEnd/>
              <a:tailEnd/>
            </a:ln>
          </p:spPr>
          <p:txBody>
            <a:bodyPr/>
            <a:lstStyle/>
            <a:p>
              <a:endParaRPr lang="tr-TR"/>
            </a:p>
          </p:txBody>
        </p:sp>
        <p:sp>
          <p:nvSpPr>
            <p:cNvPr id="65668" name="Freeform 123"/>
            <p:cNvSpPr>
              <a:spLocks/>
            </p:cNvSpPr>
            <p:nvPr/>
          </p:nvSpPr>
          <p:spPr bwMode="auto">
            <a:xfrm>
              <a:off x="78" y="2267"/>
              <a:ext cx="74" cy="32"/>
            </a:xfrm>
            <a:custGeom>
              <a:avLst/>
              <a:gdLst>
                <a:gd name="T0" fmla="*/ 1 w 147"/>
                <a:gd name="T1" fmla="*/ 0 h 64"/>
                <a:gd name="T2" fmla="*/ 0 w 147"/>
                <a:gd name="T3" fmla="*/ 1 h 64"/>
                <a:gd name="T4" fmla="*/ 1 w 147"/>
                <a:gd name="T5" fmla="*/ 1 h 64"/>
                <a:gd name="T6" fmla="*/ 1 w 147"/>
                <a:gd name="T7" fmla="*/ 1 h 64"/>
                <a:gd name="T8" fmla="*/ 1 w 147"/>
                <a:gd name="T9" fmla="*/ 1 h 64"/>
                <a:gd name="T10" fmla="*/ 1 w 147"/>
                <a:gd name="T11" fmla="*/ 1 h 64"/>
                <a:gd name="T12" fmla="*/ 1 w 147"/>
                <a:gd name="T13" fmla="*/ 1 h 64"/>
                <a:gd name="T14" fmla="*/ 1 w 147"/>
                <a:gd name="T15" fmla="*/ 1 h 64"/>
                <a:gd name="T16" fmla="*/ 1 w 147"/>
                <a:gd name="T17" fmla="*/ 1 h 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7"/>
                <a:gd name="T28" fmla="*/ 0 h 64"/>
                <a:gd name="T29" fmla="*/ 147 w 147"/>
                <a:gd name="T30" fmla="*/ 64 h 6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7" h="64">
                  <a:moveTo>
                    <a:pt x="5" y="0"/>
                  </a:moveTo>
                  <a:lnTo>
                    <a:pt x="0" y="23"/>
                  </a:lnTo>
                  <a:lnTo>
                    <a:pt x="5" y="43"/>
                  </a:lnTo>
                  <a:lnTo>
                    <a:pt x="21" y="53"/>
                  </a:lnTo>
                  <a:lnTo>
                    <a:pt x="40" y="62"/>
                  </a:lnTo>
                  <a:lnTo>
                    <a:pt x="68" y="62"/>
                  </a:lnTo>
                  <a:lnTo>
                    <a:pt x="95" y="64"/>
                  </a:lnTo>
                  <a:lnTo>
                    <a:pt x="122" y="62"/>
                  </a:lnTo>
                  <a:lnTo>
                    <a:pt x="147" y="58"/>
                  </a:lnTo>
                </a:path>
              </a:pathLst>
            </a:custGeom>
            <a:noFill/>
            <a:ln w="1588">
              <a:solidFill>
                <a:srgbClr val="000000"/>
              </a:solidFill>
              <a:round/>
              <a:headEnd/>
              <a:tailEnd/>
            </a:ln>
          </p:spPr>
          <p:txBody>
            <a:bodyPr/>
            <a:lstStyle/>
            <a:p>
              <a:endParaRPr lang="tr-TR"/>
            </a:p>
          </p:txBody>
        </p:sp>
        <p:sp>
          <p:nvSpPr>
            <p:cNvPr id="65669" name="Freeform 124"/>
            <p:cNvSpPr>
              <a:spLocks/>
            </p:cNvSpPr>
            <p:nvPr/>
          </p:nvSpPr>
          <p:spPr bwMode="auto">
            <a:xfrm>
              <a:off x="-1082" y="2302"/>
              <a:ext cx="255" cy="147"/>
            </a:xfrm>
            <a:custGeom>
              <a:avLst/>
              <a:gdLst>
                <a:gd name="T0" fmla="*/ 1 w 510"/>
                <a:gd name="T1" fmla="*/ 0 h 295"/>
                <a:gd name="T2" fmla="*/ 0 w 510"/>
                <a:gd name="T3" fmla="*/ 0 h 295"/>
                <a:gd name="T4" fmla="*/ 1 w 510"/>
                <a:gd name="T5" fmla="*/ 0 h 295"/>
                <a:gd name="T6" fmla="*/ 1 w 510"/>
                <a:gd name="T7" fmla="*/ 0 h 295"/>
                <a:gd name="T8" fmla="*/ 1 w 510"/>
                <a:gd name="T9" fmla="*/ 0 h 295"/>
                <a:gd name="T10" fmla="*/ 1 w 510"/>
                <a:gd name="T11" fmla="*/ 0 h 295"/>
                <a:gd name="T12" fmla="*/ 1 w 510"/>
                <a:gd name="T13" fmla="*/ 0 h 295"/>
                <a:gd name="T14" fmla="*/ 1 w 510"/>
                <a:gd name="T15" fmla="*/ 0 h 295"/>
                <a:gd name="T16" fmla="*/ 0 60000 65536"/>
                <a:gd name="T17" fmla="*/ 0 60000 65536"/>
                <a:gd name="T18" fmla="*/ 0 60000 65536"/>
                <a:gd name="T19" fmla="*/ 0 60000 65536"/>
                <a:gd name="T20" fmla="*/ 0 60000 65536"/>
                <a:gd name="T21" fmla="*/ 0 60000 65536"/>
                <a:gd name="T22" fmla="*/ 0 60000 65536"/>
                <a:gd name="T23" fmla="*/ 0 60000 65536"/>
                <a:gd name="T24" fmla="*/ 0 w 510"/>
                <a:gd name="T25" fmla="*/ 0 h 295"/>
                <a:gd name="T26" fmla="*/ 510 w 510"/>
                <a:gd name="T27" fmla="*/ 295 h 29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10" h="295">
                  <a:moveTo>
                    <a:pt x="144" y="0"/>
                  </a:moveTo>
                  <a:lnTo>
                    <a:pt x="0" y="295"/>
                  </a:lnTo>
                  <a:lnTo>
                    <a:pt x="252" y="225"/>
                  </a:lnTo>
                  <a:lnTo>
                    <a:pt x="510" y="271"/>
                  </a:lnTo>
                  <a:lnTo>
                    <a:pt x="347" y="12"/>
                  </a:lnTo>
                  <a:lnTo>
                    <a:pt x="144" y="0"/>
                  </a:lnTo>
                  <a:close/>
                </a:path>
              </a:pathLst>
            </a:custGeom>
            <a:solidFill>
              <a:srgbClr val="FFFFFF"/>
            </a:solidFill>
            <a:ln w="9525">
              <a:noFill/>
              <a:round/>
              <a:headEnd/>
              <a:tailEnd/>
            </a:ln>
          </p:spPr>
          <p:txBody>
            <a:bodyPr/>
            <a:lstStyle/>
            <a:p>
              <a:endParaRPr lang="tr-TR"/>
            </a:p>
          </p:txBody>
        </p:sp>
        <p:sp>
          <p:nvSpPr>
            <p:cNvPr id="65670" name="Freeform 125"/>
            <p:cNvSpPr>
              <a:spLocks/>
            </p:cNvSpPr>
            <p:nvPr/>
          </p:nvSpPr>
          <p:spPr bwMode="auto">
            <a:xfrm>
              <a:off x="-1082" y="2302"/>
              <a:ext cx="255" cy="147"/>
            </a:xfrm>
            <a:custGeom>
              <a:avLst/>
              <a:gdLst>
                <a:gd name="T0" fmla="*/ 1 w 510"/>
                <a:gd name="T1" fmla="*/ 0 h 295"/>
                <a:gd name="T2" fmla="*/ 0 w 510"/>
                <a:gd name="T3" fmla="*/ 0 h 295"/>
                <a:gd name="T4" fmla="*/ 1 w 510"/>
                <a:gd name="T5" fmla="*/ 0 h 295"/>
                <a:gd name="T6" fmla="*/ 1 w 510"/>
                <a:gd name="T7" fmla="*/ 0 h 295"/>
                <a:gd name="T8" fmla="*/ 1 w 510"/>
                <a:gd name="T9" fmla="*/ 0 h 295"/>
                <a:gd name="T10" fmla="*/ 1 w 510"/>
                <a:gd name="T11" fmla="*/ 0 h 295"/>
                <a:gd name="T12" fmla="*/ 1 w 510"/>
                <a:gd name="T13" fmla="*/ 0 h 295"/>
                <a:gd name="T14" fmla="*/ 0 60000 65536"/>
                <a:gd name="T15" fmla="*/ 0 60000 65536"/>
                <a:gd name="T16" fmla="*/ 0 60000 65536"/>
                <a:gd name="T17" fmla="*/ 0 60000 65536"/>
                <a:gd name="T18" fmla="*/ 0 60000 65536"/>
                <a:gd name="T19" fmla="*/ 0 60000 65536"/>
                <a:gd name="T20" fmla="*/ 0 60000 65536"/>
                <a:gd name="T21" fmla="*/ 0 w 510"/>
                <a:gd name="T22" fmla="*/ 0 h 295"/>
                <a:gd name="T23" fmla="*/ 510 w 510"/>
                <a:gd name="T24" fmla="*/ 295 h 2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10" h="295">
                  <a:moveTo>
                    <a:pt x="144" y="0"/>
                  </a:moveTo>
                  <a:lnTo>
                    <a:pt x="0" y="295"/>
                  </a:lnTo>
                  <a:lnTo>
                    <a:pt x="252" y="225"/>
                  </a:lnTo>
                  <a:lnTo>
                    <a:pt x="510" y="271"/>
                  </a:lnTo>
                  <a:lnTo>
                    <a:pt x="347" y="12"/>
                  </a:lnTo>
                  <a:lnTo>
                    <a:pt x="144" y="0"/>
                  </a:lnTo>
                </a:path>
              </a:pathLst>
            </a:custGeom>
            <a:noFill/>
            <a:ln w="1588">
              <a:solidFill>
                <a:srgbClr val="000000"/>
              </a:solidFill>
              <a:round/>
              <a:headEnd/>
              <a:tailEnd/>
            </a:ln>
          </p:spPr>
          <p:txBody>
            <a:bodyPr/>
            <a:lstStyle/>
            <a:p>
              <a:endParaRPr lang="tr-TR"/>
            </a:p>
          </p:txBody>
        </p:sp>
        <p:sp>
          <p:nvSpPr>
            <p:cNvPr id="65671" name="Freeform 126"/>
            <p:cNvSpPr>
              <a:spLocks/>
            </p:cNvSpPr>
            <p:nvPr/>
          </p:nvSpPr>
          <p:spPr bwMode="auto">
            <a:xfrm>
              <a:off x="-1023" y="2267"/>
              <a:ext cx="122" cy="146"/>
            </a:xfrm>
            <a:custGeom>
              <a:avLst/>
              <a:gdLst>
                <a:gd name="T0" fmla="*/ 0 w 244"/>
                <a:gd name="T1" fmla="*/ 0 h 293"/>
                <a:gd name="T2" fmla="*/ 1 w 244"/>
                <a:gd name="T3" fmla="*/ 0 h 293"/>
                <a:gd name="T4" fmla="*/ 1 w 244"/>
                <a:gd name="T5" fmla="*/ 0 h 293"/>
                <a:gd name="T6" fmla="*/ 1 w 244"/>
                <a:gd name="T7" fmla="*/ 0 h 293"/>
                <a:gd name="T8" fmla="*/ 1 w 244"/>
                <a:gd name="T9" fmla="*/ 0 h 293"/>
                <a:gd name="T10" fmla="*/ 1 w 244"/>
                <a:gd name="T11" fmla="*/ 0 h 293"/>
                <a:gd name="T12" fmla="*/ 1 w 244"/>
                <a:gd name="T13" fmla="*/ 0 h 293"/>
                <a:gd name="T14" fmla="*/ 1 w 244"/>
                <a:gd name="T15" fmla="*/ 0 h 293"/>
                <a:gd name="T16" fmla="*/ 1 w 244"/>
                <a:gd name="T17" fmla="*/ 0 h 293"/>
                <a:gd name="T18" fmla="*/ 1 w 244"/>
                <a:gd name="T19" fmla="*/ 0 h 293"/>
                <a:gd name="T20" fmla="*/ 1 w 244"/>
                <a:gd name="T21" fmla="*/ 0 h 293"/>
                <a:gd name="T22" fmla="*/ 1 w 244"/>
                <a:gd name="T23" fmla="*/ 0 h 293"/>
                <a:gd name="T24" fmla="*/ 1 w 244"/>
                <a:gd name="T25" fmla="*/ 0 h 293"/>
                <a:gd name="T26" fmla="*/ 1 w 244"/>
                <a:gd name="T27" fmla="*/ 0 h 293"/>
                <a:gd name="T28" fmla="*/ 1 w 244"/>
                <a:gd name="T29" fmla="*/ 0 h 293"/>
                <a:gd name="T30" fmla="*/ 1 w 244"/>
                <a:gd name="T31" fmla="*/ 0 h 293"/>
                <a:gd name="T32" fmla="*/ 1 w 244"/>
                <a:gd name="T33" fmla="*/ 0 h 293"/>
                <a:gd name="T34" fmla="*/ 0 w 244"/>
                <a:gd name="T35" fmla="*/ 0 h 293"/>
                <a:gd name="T36" fmla="*/ 0 w 244"/>
                <a:gd name="T37" fmla="*/ 0 h 29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44"/>
                <a:gd name="T58" fmla="*/ 0 h 293"/>
                <a:gd name="T59" fmla="*/ 244 w 244"/>
                <a:gd name="T60" fmla="*/ 293 h 29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44" h="293">
                  <a:moveTo>
                    <a:pt x="0" y="2"/>
                  </a:moveTo>
                  <a:lnTo>
                    <a:pt x="9" y="41"/>
                  </a:lnTo>
                  <a:lnTo>
                    <a:pt x="21" y="82"/>
                  </a:lnTo>
                  <a:lnTo>
                    <a:pt x="34" y="120"/>
                  </a:lnTo>
                  <a:lnTo>
                    <a:pt x="50" y="159"/>
                  </a:lnTo>
                  <a:lnTo>
                    <a:pt x="65" y="196"/>
                  </a:lnTo>
                  <a:lnTo>
                    <a:pt x="87" y="231"/>
                  </a:lnTo>
                  <a:lnTo>
                    <a:pt x="108" y="264"/>
                  </a:lnTo>
                  <a:lnTo>
                    <a:pt x="133" y="293"/>
                  </a:lnTo>
                  <a:lnTo>
                    <a:pt x="162" y="260"/>
                  </a:lnTo>
                  <a:lnTo>
                    <a:pt x="186" y="227"/>
                  </a:lnTo>
                  <a:lnTo>
                    <a:pt x="203" y="190"/>
                  </a:lnTo>
                  <a:lnTo>
                    <a:pt x="219" y="153"/>
                  </a:lnTo>
                  <a:lnTo>
                    <a:pt x="226" y="115"/>
                  </a:lnTo>
                  <a:lnTo>
                    <a:pt x="234" y="76"/>
                  </a:lnTo>
                  <a:lnTo>
                    <a:pt x="240" y="37"/>
                  </a:lnTo>
                  <a:lnTo>
                    <a:pt x="244" y="0"/>
                  </a:lnTo>
                  <a:lnTo>
                    <a:pt x="0" y="2"/>
                  </a:lnTo>
                  <a:close/>
                </a:path>
              </a:pathLst>
            </a:custGeom>
            <a:solidFill>
              <a:srgbClr val="FFC283"/>
            </a:solidFill>
            <a:ln w="9525">
              <a:noFill/>
              <a:round/>
              <a:headEnd/>
              <a:tailEnd/>
            </a:ln>
          </p:spPr>
          <p:txBody>
            <a:bodyPr/>
            <a:lstStyle/>
            <a:p>
              <a:endParaRPr lang="tr-TR"/>
            </a:p>
          </p:txBody>
        </p:sp>
        <p:sp>
          <p:nvSpPr>
            <p:cNvPr id="65672" name="Freeform 127"/>
            <p:cNvSpPr>
              <a:spLocks/>
            </p:cNvSpPr>
            <p:nvPr/>
          </p:nvSpPr>
          <p:spPr bwMode="auto">
            <a:xfrm>
              <a:off x="-1023" y="2267"/>
              <a:ext cx="122" cy="146"/>
            </a:xfrm>
            <a:custGeom>
              <a:avLst/>
              <a:gdLst>
                <a:gd name="T0" fmla="*/ 0 w 244"/>
                <a:gd name="T1" fmla="*/ 0 h 293"/>
                <a:gd name="T2" fmla="*/ 1 w 244"/>
                <a:gd name="T3" fmla="*/ 0 h 293"/>
                <a:gd name="T4" fmla="*/ 1 w 244"/>
                <a:gd name="T5" fmla="*/ 0 h 293"/>
                <a:gd name="T6" fmla="*/ 1 w 244"/>
                <a:gd name="T7" fmla="*/ 0 h 293"/>
                <a:gd name="T8" fmla="*/ 1 w 244"/>
                <a:gd name="T9" fmla="*/ 0 h 293"/>
                <a:gd name="T10" fmla="*/ 1 w 244"/>
                <a:gd name="T11" fmla="*/ 0 h 293"/>
                <a:gd name="T12" fmla="*/ 1 w 244"/>
                <a:gd name="T13" fmla="*/ 0 h 293"/>
                <a:gd name="T14" fmla="*/ 1 w 244"/>
                <a:gd name="T15" fmla="*/ 0 h 293"/>
                <a:gd name="T16" fmla="*/ 1 w 244"/>
                <a:gd name="T17" fmla="*/ 0 h 293"/>
                <a:gd name="T18" fmla="*/ 1 w 244"/>
                <a:gd name="T19" fmla="*/ 0 h 293"/>
                <a:gd name="T20" fmla="*/ 1 w 244"/>
                <a:gd name="T21" fmla="*/ 0 h 293"/>
                <a:gd name="T22" fmla="*/ 1 w 244"/>
                <a:gd name="T23" fmla="*/ 0 h 293"/>
                <a:gd name="T24" fmla="*/ 1 w 244"/>
                <a:gd name="T25" fmla="*/ 0 h 293"/>
                <a:gd name="T26" fmla="*/ 1 w 244"/>
                <a:gd name="T27" fmla="*/ 0 h 293"/>
                <a:gd name="T28" fmla="*/ 1 w 244"/>
                <a:gd name="T29" fmla="*/ 0 h 293"/>
                <a:gd name="T30" fmla="*/ 1 w 244"/>
                <a:gd name="T31" fmla="*/ 0 h 293"/>
                <a:gd name="T32" fmla="*/ 1 w 244"/>
                <a:gd name="T33" fmla="*/ 0 h 293"/>
                <a:gd name="T34" fmla="*/ 0 w 244"/>
                <a:gd name="T35" fmla="*/ 0 h 293"/>
                <a:gd name="T36" fmla="*/ 0 w 244"/>
                <a:gd name="T37" fmla="*/ 0 h 29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44"/>
                <a:gd name="T58" fmla="*/ 0 h 293"/>
                <a:gd name="T59" fmla="*/ 244 w 244"/>
                <a:gd name="T60" fmla="*/ 293 h 29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44" h="293">
                  <a:moveTo>
                    <a:pt x="0" y="2"/>
                  </a:moveTo>
                  <a:lnTo>
                    <a:pt x="9" y="41"/>
                  </a:lnTo>
                  <a:lnTo>
                    <a:pt x="21" y="82"/>
                  </a:lnTo>
                  <a:lnTo>
                    <a:pt x="34" y="120"/>
                  </a:lnTo>
                  <a:lnTo>
                    <a:pt x="50" y="159"/>
                  </a:lnTo>
                  <a:lnTo>
                    <a:pt x="65" y="196"/>
                  </a:lnTo>
                  <a:lnTo>
                    <a:pt x="87" y="231"/>
                  </a:lnTo>
                  <a:lnTo>
                    <a:pt x="108" y="264"/>
                  </a:lnTo>
                  <a:lnTo>
                    <a:pt x="133" y="293"/>
                  </a:lnTo>
                  <a:lnTo>
                    <a:pt x="162" y="260"/>
                  </a:lnTo>
                  <a:lnTo>
                    <a:pt x="186" y="227"/>
                  </a:lnTo>
                  <a:lnTo>
                    <a:pt x="203" y="190"/>
                  </a:lnTo>
                  <a:lnTo>
                    <a:pt x="219" y="153"/>
                  </a:lnTo>
                  <a:lnTo>
                    <a:pt x="226" y="115"/>
                  </a:lnTo>
                  <a:lnTo>
                    <a:pt x="234" y="76"/>
                  </a:lnTo>
                  <a:lnTo>
                    <a:pt x="240" y="37"/>
                  </a:lnTo>
                  <a:lnTo>
                    <a:pt x="244" y="0"/>
                  </a:lnTo>
                  <a:lnTo>
                    <a:pt x="0" y="2"/>
                  </a:lnTo>
                </a:path>
              </a:pathLst>
            </a:custGeom>
            <a:noFill/>
            <a:ln w="1588">
              <a:solidFill>
                <a:srgbClr val="000000"/>
              </a:solidFill>
              <a:round/>
              <a:headEnd/>
              <a:tailEnd/>
            </a:ln>
          </p:spPr>
          <p:txBody>
            <a:bodyPr/>
            <a:lstStyle/>
            <a:p>
              <a:endParaRPr lang="tr-TR"/>
            </a:p>
          </p:txBody>
        </p:sp>
        <p:sp>
          <p:nvSpPr>
            <p:cNvPr id="65673" name="Freeform 128"/>
            <p:cNvSpPr>
              <a:spLocks/>
            </p:cNvSpPr>
            <p:nvPr/>
          </p:nvSpPr>
          <p:spPr bwMode="auto">
            <a:xfrm>
              <a:off x="-1300" y="1440"/>
              <a:ext cx="659" cy="863"/>
            </a:xfrm>
            <a:custGeom>
              <a:avLst/>
              <a:gdLst>
                <a:gd name="T0" fmla="*/ 1 w 1317"/>
                <a:gd name="T1" fmla="*/ 1 h 1725"/>
                <a:gd name="T2" fmla="*/ 1 w 1317"/>
                <a:gd name="T3" fmla="*/ 1 h 1725"/>
                <a:gd name="T4" fmla="*/ 1 w 1317"/>
                <a:gd name="T5" fmla="*/ 1 h 1725"/>
                <a:gd name="T6" fmla="*/ 1 w 1317"/>
                <a:gd name="T7" fmla="*/ 1 h 1725"/>
                <a:gd name="T8" fmla="*/ 1 w 1317"/>
                <a:gd name="T9" fmla="*/ 1 h 1725"/>
                <a:gd name="T10" fmla="*/ 1 w 1317"/>
                <a:gd name="T11" fmla="*/ 1 h 1725"/>
                <a:gd name="T12" fmla="*/ 1 w 1317"/>
                <a:gd name="T13" fmla="*/ 1 h 1725"/>
                <a:gd name="T14" fmla="*/ 1 w 1317"/>
                <a:gd name="T15" fmla="*/ 1 h 1725"/>
                <a:gd name="T16" fmla="*/ 1 w 1317"/>
                <a:gd name="T17" fmla="*/ 1 h 1725"/>
                <a:gd name="T18" fmla="*/ 1 w 1317"/>
                <a:gd name="T19" fmla="*/ 1 h 1725"/>
                <a:gd name="T20" fmla="*/ 1 w 1317"/>
                <a:gd name="T21" fmla="*/ 1 h 1725"/>
                <a:gd name="T22" fmla="*/ 1 w 1317"/>
                <a:gd name="T23" fmla="*/ 1 h 1725"/>
                <a:gd name="T24" fmla="*/ 1 w 1317"/>
                <a:gd name="T25" fmla="*/ 1 h 1725"/>
                <a:gd name="T26" fmla="*/ 1 w 1317"/>
                <a:gd name="T27" fmla="*/ 1 h 1725"/>
                <a:gd name="T28" fmla="*/ 1 w 1317"/>
                <a:gd name="T29" fmla="*/ 1 h 1725"/>
                <a:gd name="T30" fmla="*/ 1 w 1317"/>
                <a:gd name="T31" fmla="*/ 1 h 1725"/>
                <a:gd name="T32" fmla="*/ 1 w 1317"/>
                <a:gd name="T33" fmla="*/ 1 h 1725"/>
                <a:gd name="T34" fmla="*/ 1 w 1317"/>
                <a:gd name="T35" fmla="*/ 1 h 1725"/>
                <a:gd name="T36" fmla="*/ 1 w 1317"/>
                <a:gd name="T37" fmla="*/ 1 h 1725"/>
                <a:gd name="T38" fmla="*/ 1 w 1317"/>
                <a:gd name="T39" fmla="*/ 1 h 1725"/>
                <a:gd name="T40" fmla="*/ 1 w 1317"/>
                <a:gd name="T41" fmla="*/ 1 h 1725"/>
                <a:gd name="T42" fmla="*/ 1 w 1317"/>
                <a:gd name="T43" fmla="*/ 1 h 1725"/>
                <a:gd name="T44" fmla="*/ 1 w 1317"/>
                <a:gd name="T45" fmla="*/ 1 h 1725"/>
                <a:gd name="T46" fmla="*/ 1 w 1317"/>
                <a:gd name="T47" fmla="*/ 1 h 1725"/>
                <a:gd name="T48" fmla="*/ 1 w 1317"/>
                <a:gd name="T49" fmla="*/ 1 h 1725"/>
                <a:gd name="T50" fmla="*/ 1 w 1317"/>
                <a:gd name="T51" fmla="*/ 1 h 1725"/>
                <a:gd name="T52" fmla="*/ 1 w 1317"/>
                <a:gd name="T53" fmla="*/ 1 h 1725"/>
                <a:gd name="T54" fmla="*/ 1 w 1317"/>
                <a:gd name="T55" fmla="*/ 1 h 1725"/>
                <a:gd name="T56" fmla="*/ 1 w 1317"/>
                <a:gd name="T57" fmla="*/ 1 h 1725"/>
                <a:gd name="T58" fmla="*/ 1 w 1317"/>
                <a:gd name="T59" fmla="*/ 1 h 1725"/>
                <a:gd name="T60" fmla="*/ 1 w 1317"/>
                <a:gd name="T61" fmla="*/ 1 h 1725"/>
                <a:gd name="T62" fmla="*/ 1 w 1317"/>
                <a:gd name="T63" fmla="*/ 1 h 1725"/>
                <a:gd name="T64" fmla="*/ 1 w 1317"/>
                <a:gd name="T65" fmla="*/ 1 h 1725"/>
                <a:gd name="T66" fmla="*/ 1 w 1317"/>
                <a:gd name="T67" fmla="*/ 1 h 1725"/>
                <a:gd name="T68" fmla="*/ 1 w 1317"/>
                <a:gd name="T69" fmla="*/ 1 h 1725"/>
                <a:gd name="T70" fmla="*/ 1 w 1317"/>
                <a:gd name="T71" fmla="*/ 1 h 1725"/>
                <a:gd name="T72" fmla="*/ 1 w 1317"/>
                <a:gd name="T73" fmla="*/ 0 h 1725"/>
                <a:gd name="T74" fmla="*/ 1 w 1317"/>
                <a:gd name="T75" fmla="*/ 1 h 1725"/>
                <a:gd name="T76" fmla="*/ 1 w 1317"/>
                <a:gd name="T77" fmla="*/ 1 h 1725"/>
                <a:gd name="T78" fmla="*/ 1 w 1317"/>
                <a:gd name="T79" fmla="*/ 1 h 1725"/>
                <a:gd name="T80" fmla="*/ 1 w 1317"/>
                <a:gd name="T81" fmla="*/ 1 h 1725"/>
                <a:gd name="T82" fmla="*/ 1 w 1317"/>
                <a:gd name="T83" fmla="*/ 1 h 1725"/>
                <a:gd name="T84" fmla="*/ 1 w 1317"/>
                <a:gd name="T85" fmla="*/ 1 h 1725"/>
                <a:gd name="T86" fmla="*/ 1 w 1317"/>
                <a:gd name="T87" fmla="*/ 1 h 1725"/>
                <a:gd name="T88" fmla="*/ 1 w 1317"/>
                <a:gd name="T89" fmla="*/ 1 h 1725"/>
                <a:gd name="T90" fmla="*/ 1 w 1317"/>
                <a:gd name="T91" fmla="*/ 1 h 1725"/>
                <a:gd name="T92" fmla="*/ 1 w 1317"/>
                <a:gd name="T93" fmla="*/ 1 h 1725"/>
                <a:gd name="T94" fmla="*/ 0 w 1317"/>
                <a:gd name="T95" fmla="*/ 1 h 1725"/>
                <a:gd name="T96" fmla="*/ 1 w 1317"/>
                <a:gd name="T97" fmla="*/ 1 h 1725"/>
                <a:gd name="T98" fmla="*/ 1 w 1317"/>
                <a:gd name="T99" fmla="*/ 1 h 1725"/>
                <a:gd name="T100" fmla="*/ 1 w 1317"/>
                <a:gd name="T101" fmla="*/ 1 h 1725"/>
                <a:gd name="T102" fmla="*/ 1 w 1317"/>
                <a:gd name="T103" fmla="*/ 1 h 172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317"/>
                <a:gd name="T157" fmla="*/ 0 h 1725"/>
                <a:gd name="T158" fmla="*/ 1317 w 1317"/>
                <a:gd name="T159" fmla="*/ 1725 h 172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317" h="1725">
                  <a:moveTo>
                    <a:pt x="145" y="868"/>
                  </a:moveTo>
                  <a:lnTo>
                    <a:pt x="176" y="917"/>
                  </a:lnTo>
                  <a:lnTo>
                    <a:pt x="200" y="971"/>
                  </a:lnTo>
                  <a:lnTo>
                    <a:pt x="217" y="1027"/>
                  </a:lnTo>
                  <a:lnTo>
                    <a:pt x="233" y="1083"/>
                  </a:lnTo>
                  <a:lnTo>
                    <a:pt x="246" y="1141"/>
                  </a:lnTo>
                  <a:lnTo>
                    <a:pt x="262" y="1200"/>
                  </a:lnTo>
                  <a:lnTo>
                    <a:pt x="281" y="1258"/>
                  </a:lnTo>
                  <a:lnTo>
                    <a:pt x="306" y="1316"/>
                  </a:lnTo>
                  <a:lnTo>
                    <a:pt x="314" y="1335"/>
                  </a:lnTo>
                  <a:lnTo>
                    <a:pt x="324" y="1360"/>
                  </a:lnTo>
                  <a:lnTo>
                    <a:pt x="335" y="1388"/>
                  </a:lnTo>
                  <a:lnTo>
                    <a:pt x="351" y="1419"/>
                  </a:lnTo>
                  <a:lnTo>
                    <a:pt x="366" y="1452"/>
                  </a:lnTo>
                  <a:lnTo>
                    <a:pt x="386" y="1485"/>
                  </a:lnTo>
                  <a:lnTo>
                    <a:pt x="407" y="1518"/>
                  </a:lnTo>
                  <a:lnTo>
                    <a:pt x="432" y="1552"/>
                  </a:lnTo>
                  <a:lnTo>
                    <a:pt x="457" y="1583"/>
                  </a:lnTo>
                  <a:lnTo>
                    <a:pt x="489" y="1614"/>
                  </a:lnTo>
                  <a:lnTo>
                    <a:pt x="520" y="1644"/>
                  </a:lnTo>
                  <a:lnTo>
                    <a:pt x="554" y="1669"/>
                  </a:lnTo>
                  <a:lnTo>
                    <a:pt x="587" y="1690"/>
                  </a:lnTo>
                  <a:lnTo>
                    <a:pt x="628" y="1708"/>
                  </a:lnTo>
                  <a:lnTo>
                    <a:pt x="671" y="1717"/>
                  </a:lnTo>
                  <a:lnTo>
                    <a:pt x="715" y="1725"/>
                  </a:lnTo>
                  <a:lnTo>
                    <a:pt x="748" y="1717"/>
                  </a:lnTo>
                  <a:lnTo>
                    <a:pt x="777" y="1708"/>
                  </a:lnTo>
                  <a:lnTo>
                    <a:pt x="807" y="1694"/>
                  </a:lnTo>
                  <a:lnTo>
                    <a:pt x="832" y="1676"/>
                  </a:lnTo>
                  <a:lnTo>
                    <a:pt x="855" y="1655"/>
                  </a:lnTo>
                  <a:lnTo>
                    <a:pt x="878" y="1632"/>
                  </a:lnTo>
                  <a:lnTo>
                    <a:pt x="898" y="1607"/>
                  </a:lnTo>
                  <a:lnTo>
                    <a:pt x="917" y="1580"/>
                  </a:lnTo>
                  <a:lnTo>
                    <a:pt x="935" y="1550"/>
                  </a:lnTo>
                  <a:lnTo>
                    <a:pt x="950" y="1523"/>
                  </a:lnTo>
                  <a:lnTo>
                    <a:pt x="964" y="1492"/>
                  </a:lnTo>
                  <a:lnTo>
                    <a:pt x="977" y="1463"/>
                  </a:lnTo>
                  <a:lnTo>
                    <a:pt x="989" y="1432"/>
                  </a:lnTo>
                  <a:lnTo>
                    <a:pt x="1001" y="1405"/>
                  </a:lnTo>
                  <a:lnTo>
                    <a:pt x="1010" y="1380"/>
                  </a:lnTo>
                  <a:lnTo>
                    <a:pt x="1020" y="1355"/>
                  </a:lnTo>
                  <a:lnTo>
                    <a:pt x="1035" y="1300"/>
                  </a:lnTo>
                  <a:lnTo>
                    <a:pt x="1049" y="1246"/>
                  </a:lnTo>
                  <a:lnTo>
                    <a:pt x="1065" y="1190"/>
                  </a:lnTo>
                  <a:lnTo>
                    <a:pt x="1076" y="1136"/>
                  </a:lnTo>
                  <a:lnTo>
                    <a:pt x="1092" y="1081"/>
                  </a:lnTo>
                  <a:lnTo>
                    <a:pt x="1111" y="1029"/>
                  </a:lnTo>
                  <a:lnTo>
                    <a:pt x="1134" y="977"/>
                  </a:lnTo>
                  <a:lnTo>
                    <a:pt x="1161" y="928"/>
                  </a:lnTo>
                  <a:lnTo>
                    <a:pt x="1193" y="932"/>
                  </a:lnTo>
                  <a:lnTo>
                    <a:pt x="1220" y="930"/>
                  </a:lnTo>
                  <a:lnTo>
                    <a:pt x="1245" y="924"/>
                  </a:lnTo>
                  <a:lnTo>
                    <a:pt x="1266" y="913"/>
                  </a:lnTo>
                  <a:lnTo>
                    <a:pt x="1297" y="878"/>
                  </a:lnTo>
                  <a:lnTo>
                    <a:pt x="1307" y="858"/>
                  </a:lnTo>
                  <a:lnTo>
                    <a:pt x="1315" y="837"/>
                  </a:lnTo>
                  <a:lnTo>
                    <a:pt x="1317" y="814"/>
                  </a:lnTo>
                  <a:lnTo>
                    <a:pt x="1315" y="791"/>
                  </a:lnTo>
                  <a:lnTo>
                    <a:pt x="1309" y="771"/>
                  </a:lnTo>
                  <a:lnTo>
                    <a:pt x="1299" y="752"/>
                  </a:lnTo>
                  <a:lnTo>
                    <a:pt x="1264" y="721"/>
                  </a:lnTo>
                  <a:lnTo>
                    <a:pt x="1241" y="713"/>
                  </a:lnTo>
                  <a:lnTo>
                    <a:pt x="1212" y="709"/>
                  </a:lnTo>
                  <a:lnTo>
                    <a:pt x="1198" y="626"/>
                  </a:lnTo>
                  <a:lnTo>
                    <a:pt x="1191" y="542"/>
                  </a:lnTo>
                  <a:lnTo>
                    <a:pt x="1183" y="459"/>
                  </a:lnTo>
                  <a:lnTo>
                    <a:pt x="1175" y="376"/>
                  </a:lnTo>
                  <a:lnTo>
                    <a:pt x="1165" y="292"/>
                  </a:lnTo>
                  <a:lnTo>
                    <a:pt x="1154" y="209"/>
                  </a:lnTo>
                  <a:lnTo>
                    <a:pt x="1134" y="128"/>
                  </a:lnTo>
                  <a:lnTo>
                    <a:pt x="1111" y="46"/>
                  </a:lnTo>
                  <a:lnTo>
                    <a:pt x="919" y="38"/>
                  </a:lnTo>
                  <a:lnTo>
                    <a:pt x="1010" y="100"/>
                  </a:lnTo>
                  <a:lnTo>
                    <a:pt x="582" y="0"/>
                  </a:lnTo>
                  <a:lnTo>
                    <a:pt x="696" y="91"/>
                  </a:lnTo>
                  <a:lnTo>
                    <a:pt x="506" y="33"/>
                  </a:lnTo>
                  <a:lnTo>
                    <a:pt x="425" y="95"/>
                  </a:lnTo>
                  <a:lnTo>
                    <a:pt x="287" y="108"/>
                  </a:lnTo>
                  <a:lnTo>
                    <a:pt x="198" y="38"/>
                  </a:lnTo>
                  <a:lnTo>
                    <a:pt x="178" y="182"/>
                  </a:lnTo>
                  <a:lnTo>
                    <a:pt x="155" y="29"/>
                  </a:lnTo>
                  <a:lnTo>
                    <a:pt x="126" y="100"/>
                  </a:lnTo>
                  <a:lnTo>
                    <a:pt x="110" y="178"/>
                  </a:lnTo>
                  <a:lnTo>
                    <a:pt x="106" y="259"/>
                  </a:lnTo>
                  <a:lnTo>
                    <a:pt x="110" y="343"/>
                  </a:lnTo>
                  <a:lnTo>
                    <a:pt x="118" y="430"/>
                  </a:lnTo>
                  <a:lnTo>
                    <a:pt x="128" y="515"/>
                  </a:lnTo>
                  <a:lnTo>
                    <a:pt x="134" y="601"/>
                  </a:lnTo>
                  <a:lnTo>
                    <a:pt x="136" y="686"/>
                  </a:lnTo>
                  <a:lnTo>
                    <a:pt x="99" y="684"/>
                  </a:lnTo>
                  <a:lnTo>
                    <a:pt x="68" y="688"/>
                  </a:lnTo>
                  <a:lnTo>
                    <a:pt x="42" y="699"/>
                  </a:lnTo>
                  <a:lnTo>
                    <a:pt x="25" y="713"/>
                  </a:lnTo>
                  <a:lnTo>
                    <a:pt x="2" y="748"/>
                  </a:lnTo>
                  <a:lnTo>
                    <a:pt x="0" y="769"/>
                  </a:lnTo>
                  <a:lnTo>
                    <a:pt x="0" y="791"/>
                  </a:lnTo>
                  <a:lnTo>
                    <a:pt x="9" y="812"/>
                  </a:lnTo>
                  <a:lnTo>
                    <a:pt x="19" y="831"/>
                  </a:lnTo>
                  <a:lnTo>
                    <a:pt x="48" y="860"/>
                  </a:lnTo>
                  <a:lnTo>
                    <a:pt x="70" y="870"/>
                  </a:lnTo>
                  <a:lnTo>
                    <a:pt x="93" y="876"/>
                  </a:lnTo>
                  <a:lnTo>
                    <a:pt x="118" y="874"/>
                  </a:lnTo>
                  <a:lnTo>
                    <a:pt x="145" y="868"/>
                  </a:lnTo>
                  <a:close/>
                </a:path>
              </a:pathLst>
            </a:custGeom>
            <a:solidFill>
              <a:srgbClr val="FFC283"/>
            </a:solidFill>
            <a:ln w="9525">
              <a:noFill/>
              <a:round/>
              <a:headEnd/>
              <a:tailEnd/>
            </a:ln>
          </p:spPr>
          <p:txBody>
            <a:bodyPr/>
            <a:lstStyle/>
            <a:p>
              <a:endParaRPr lang="tr-TR"/>
            </a:p>
          </p:txBody>
        </p:sp>
        <p:sp>
          <p:nvSpPr>
            <p:cNvPr id="65674" name="Freeform 129"/>
            <p:cNvSpPr>
              <a:spLocks/>
            </p:cNvSpPr>
            <p:nvPr/>
          </p:nvSpPr>
          <p:spPr bwMode="auto">
            <a:xfrm>
              <a:off x="-1300" y="1440"/>
              <a:ext cx="659" cy="863"/>
            </a:xfrm>
            <a:custGeom>
              <a:avLst/>
              <a:gdLst>
                <a:gd name="T0" fmla="*/ 1 w 1317"/>
                <a:gd name="T1" fmla="*/ 1 h 1725"/>
                <a:gd name="T2" fmla="*/ 1 w 1317"/>
                <a:gd name="T3" fmla="*/ 1 h 1725"/>
                <a:gd name="T4" fmla="*/ 1 w 1317"/>
                <a:gd name="T5" fmla="*/ 1 h 1725"/>
                <a:gd name="T6" fmla="*/ 1 w 1317"/>
                <a:gd name="T7" fmla="*/ 1 h 1725"/>
                <a:gd name="T8" fmla="*/ 1 w 1317"/>
                <a:gd name="T9" fmla="*/ 1 h 1725"/>
                <a:gd name="T10" fmla="*/ 1 w 1317"/>
                <a:gd name="T11" fmla="*/ 1 h 1725"/>
                <a:gd name="T12" fmla="*/ 1 w 1317"/>
                <a:gd name="T13" fmla="*/ 1 h 1725"/>
                <a:gd name="T14" fmla="*/ 1 w 1317"/>
                <a:gd name="T15" fmla="*/ 1 h 1725"/>
                <a:gd name="T16" fmla="*/ 1 w 1317"/>
                <a:gd name="T17" fmla="*/ 1 h 1725"/>
                <a:gd name="T18" fmla="*/ 1 w 1317"/>
                <a:gd name="T19" fmla="*/ 1 h 1725"/>
                <a:gd name="T20" fmla="*/ 1 w 1317"/>
                <a:gd name="T21" fmla="*/ 1 h 1725"/>
                <a:gd name="T22" fmla="*/ 1 w 1317"/>
                <a:gd name="T23" fmla="*/ 1 h 1725"/>
                <a:gd name="T24" fmla="*/ 1 w 1317"/>
                <a:gd name="T25" fmla="*/ 1 h 1725"/>
                <a:gd name="T26" fmla="*/ 1 w 1317"/>
                <a:gd name="T27" fmla="*/ 1 h 1725"/>
                <a:gd name="T28" fmla="*/ 1 w 1317"/>
                <a:gd name="T29" fmla="*/ 1 h 1725"/>
                <a:gd name="T30" fmla="*/ 1 w 1317"/>
                <a:gd name="T31" fmla="*/ 1 h 1725"/>
                <a:gd name="T32" fmla="*/ 1 w 1317"/>
                <a:gd name="T33" fmla="*/ 1 h 1725"/>
                <a:gd name="T34" fmla="*/ 1 w 1317"/>
                <a:gd name="T35" fmla="*/ 1 h 1725"/>
                <a:gd name="T36" fmla="*/ 1 w 1317"/>
                <a:gd name="T37" fmla="*/ 1 h 1725"/>
                <a:gd name="T38" fmla="*/ 1 w 1317"/>
                <a:gd name="T39" fmla="*/ 1 h 1725"/>
                <a:gd name="T40" fmla="*/ 1 w 1317"/>
                <a:gd name="T41" fmla="*/ 1 h 1725"/>
                <a:gd name="T42" fmla="*/ 1 w 1317"/>
                <a:gd name="T43" fmla="*/ 1 h 1725"/>
                <a:gd name="T44" fmla="*/ 1 w 1317"/>
                <a:gd name="T45" fmla="*/ 1 h 1725"/>
                <a:gd name="T46" fmla="*/ 1 w 1317"/>
                <a:gd name="T47" fmla="*/ 1 h 1725"/>
                <a:gd name="T48" fmla="*/ 1 w 1317"/>
                <a:gd name="T49" fmla="*/ 1 h 1725"/>
                <a:gd name="T50" fmla="*/ 1 w 1317"/>
                <a:gd name="T51" fmla="*/ 1 h 1725"/>
                <a:gd name="T52" fmla="*/ 1 w 1317"/>
                <a:gd name="T53" fmla="*/ 1 h 1725"/>
                <a:gd name="T54" fmla="*/ 1 w 1317"/>
                <a:gd name="T55" fmla="*/ 1 h 1725"/>
                <a:gd name="T56" fmla="*/ 1 w 1317"/>
                <a:gd name="T57" fmla="*/ 1 h 1725"/>
                <a:gd name="T58" fmla="*/ 1 w 1317"/>
                <a:gd name="T59" fmla="*/ 1 h 1725"/>
                <a:gd name="T60" fmla="*/ 1 w 1317"/>
                <a:gd name="T61" fmla="*/ 1 h 1725"/>
                <a:gd name="T62" fmla="*/ 1 w 1317"/>
                <a:gd name="T63" fmla="*/ 1 h 1725"/>
                <a:gd name="T64" fmla="*/ 1 w 1317"/>
                <a:gd name="T65" fmla="*/ 1 h 1725"/>
                <a:gd name="T66" fmla="*/ 1 w 1317"/>
                <a:gd name="T67" fmla="*/ 1 h 1725"/>
                <a:gd name="T68" fmla="*/ 1 w 1317"/>
                <a:gd name="T69" fmla="*/ 1 h 1725"/>
                <a:gd name="T70" fmla="*/ 1 w 1317"/>
                <a:gd name="T71" fmla="*/ 1 h 1725"/>
                <a:gd name="T72" fmla="*/ 1 w 1317"/>
                <a:gd name="T73" fmla="*/ 0 h 1725"/>
                <a:gd name="T74" fmla="*/ 1 w 1317"/>
                <a:gd name="T75" fmla="*/ 1 h 1725"/>
                <a:gd name="T76" fmla="*/ 1 w 1317"/>
                <a:gd name="T77" fmla="*/ 1 h 1725"/>
                <a:gd name="T78" fmla="*/ 1 w 1317"/>
                <a:gd name="T79" fmla="*/ 1 h 1725"/>
                <a:gd name="T80" fmla="*/ 1 w 1317"/>
                <a:gd name="T81" fmla="*/ 1 h 1725"/>
                <a:gd name="T82" fmla="*/ 1 w 1317"/>
                <a:gd name="T83" fmla="*/ 1 h 1725"/>
                <a:gd name="T84" fmla="*/ 1 w 1317"/>
                <a:gd name="T85" fmla="*/ 1 h 1725"/>
                <a:gd name="T86" fmla="*/ 1 w 1317"/>
                <a:gd name="T87" fmla="*/ 1 h 1725"/>
                <a:gd name="T88" fmla="*/ 1 w 1317"/>
                <a:gd name="T89" fmla="*/ 1 h 1725"/>
                <a:gd name="T90" fmla="*/ 1 w 1317"/>
                <a:gd name="T91" fmla="*/ 1 h 1725"/>
                <a:gd name="T92" fmla="*/ 1 w 1317"/>
                <a:gd name="T93" fmla="*/ 1 h 1725"/>
                <a:gd name="T94" fmla="*/ 0 w 1317"/>
                <a:gd name="T95" fmla="*/ 1 h 1725"/>
                <a:gd name="T96" fmla="*/ 1 w 1317"/>
                <a:gd name="T97" fmla="*/ 1 h 1725"/>
                <a:gd name="T98" fmla="*/ 1 w 1317"/>
                <a:gd name="T99" fmla="*/ 1 h 1725"/>
                <a:gd name="T100" fmla="*/ 1 w 1317"/>
                <a:gd name="T101" fmla="*/ 1 h 1725"/>
                <a:gd name="T102" fmla="*/ 1 w 1317"/>
                <a:gd name="T103" fmla="*/ 1 h 172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317"/>
                <a:gd name="T157" fmla="*/ 0 h 1725"/>
                <a:gd name="T158" fmla="*/ 1317 w 1317"/>
                <a:gd name="T159" fmla="*/ 1725 h 172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317" h="1725">
                  <a:moveTo>
                    <a:pt x="145" y="868"/>
                  </a:moveTo>
                  <a:lnTo>
                    <a:pt x="176" y="917"/>
                  </a:lnTo>
                  <a:lnTo>
                    <a:pt x="200" y="971"/>
                  </a:lnTo>
                  <a:lnTo>
                    <a:pt x="217" y="1027"/>
                  </a:lnTo>
                  <a:lnTo>
                    <a:pt x="233" y="1083"/>
                  </a:lnTo>
                  <a:lnTo>
                    <a:pt x="246" y="1141"/>
                  </a:lnTo>
                  <a:lnTo>
                    <a:pt x="262" y="1200"/>
                  </a:lnTo>
                  <a:lnTo>
                    <a:pt x="281" y="1258"/>
                  </a:lnTo>
                  <a:lnTo>
                    <a:pt x="306" y="1316"/>
                  </a:lnTo>
                  <a:lnTo>
                    <a:pt x="314" y="1335"/>
                  </a:lnTo>
                  <a:lnTo>
                    <a:pt x="324" y="1360"/>
                  </a:lnTo>
                  <a:lnTo>
                    <a:pt x="335" y="1388"/>
                  </a:lnTo>
                  <a:lnTo>
                    <a:pt x="351" y="1419"/>
                  </a:lnTo>
                  <a:lnTo>
                    <a:pt x="366" y="1452"/>
                  </a:lnTo>
                  <a:lnTo>
                    <a:pt x="386" y="1485"/>
                  </a:lnTo>
                  <a:lnTo>
                    <a:pt x="407" y="1518"/>
                  </a:lnTo>
                  <a:lnTo>
                    <a:pt x="432" y="1552"/>
                  </a:lnTo>
                  <a:lnTo>
                    <a:pt x="457" y="1583"/>
                  </a:lnTo>
                  <a:lnTo>
                    <a:pt x="489" y="1614"/>
                  </a:lnTo>
                  <a:lnTo>
                    <a:pt x="520" y="1644"/>
                  </a:lnTo>
                  <a:lnTo>
                    <a:pt x="554" y="1669"/>
                  </a:lnTo>
                  <a:lnTo>
                    <a:pt x="587" y="1690"/>
                  </a:lnTo>
                  <a:lnTo>
                    <a:pt x="628" y="1708"/>
                  </a:lnTo>
                  <a:lnTo>
                    <a:pt x="671" y="1717"/>
                  </a:lnTo>
                  <a:lnTo>
                    <a:pt x="715" y="1725"/>
                  </a:lnTo>
                  <a:lnTo>
                    <a:pt x="748" y="1717"/>
                  </a:lnTo>
                  <a:lnTo>
                    <a:pt x="777" y="1708"/>
                  </a:lnTo>
                  <a:lnTo>
                    <a:pt x="807" y="1694"/>
                  </a:lnTo>
                  <a:lnTo>
                    <a:pt x="832" y="1676"/>
                  </a:lnTo>
                  <a:lnTo>
                    <a:pt x="855" y="1655"/>
                  </a:lnTo>
                  <a:lnTo>
                    <a:pt x="878" y="1632"/>
                  </a:lnTo>
                  <a:lnTo>
                    <a:pt x="898" y="1607"/>
                  </a:lnTo>
                  <a:lnTo>
                    <a:pt x="917" y="1580"/>
                  </a:lnTo>
                  <a:lnTo>
                    <a:pt x="935" y="1550"/>
                  </a:lnTo>
                  <a:lnTo>
                    <a:pt x="950" y="1523"/>
                  </a:lnTo>
                  <a:lnTo>
                    <a:pt x="964" y="1492"/>
                  </a:lnTo>
                  <a:lnTo>
                    <a:pt x="977" y="1463"/>
                  </a:lnTo>
                  <a:lnTo>
                    <a:pt x="989" y="1432"/>
                  </a:lnTo>
                  <a:lnTo>
                    <a:pt x="1001" y="1405"/>
                  </a:lnTo>
                  <a:lnTo>
                    <a:pt x="1010" y="1380"/>
                  </a:lnTo>
                  <a:lnTo>
                    <a:pt x="1020" y="1355"/>
                  </a:lnTo>
                  <a:lnTo>
                    <a:pt x="1035" y="1300"/>
                  </a:lnTo>
                  <a:lnTo>
                    <a:pt x="1049" y="1246"/>
                  </a:lnTo>
                  <a:lnTo>
                    <a:pt x="1065" y="1190"/>
                  </a:lnTo>
                  <a:lnTo>
                    <a:pt x="1076" y="1136"/>
                  </a:lnTo>
                  <a:lnTo>
                    <a:pt x="1092" y="1081"/>
                  </a:lnTo>
                  <a:lnTo>
                    <a:pt x="1111" y="1029"/>
                  </a:lnTo>
                  <a:lnTo>
                    <a:pt x="1134" y="977"/>
                  </a:lnTo>
                  <a:lnTo>
                    <a:pt x="1161" y="928"/>
                  </a:lnTo>
                  <a:lnTo>
                    <a:pt x="1193" y="932"/>
                  </a:lnTo>
                  <a:lnTo>
                    <a:pt x="1220" y="930"/>
                  </a:lnTo>
                  <a:lnTo>
                    <a:pt x="1245" y="924"/>
                  </a:lnTo>
                  <a:lnTo>
                    <a:pt x="1266" y="913"/>
                  </a:lnTo>
                  <a:lnTo>
                    <a:pt x="1297" y="878"/>
                  </a:lnTo>
                  <a:lnTo>
                    <a:pt x="1307" y="858"/>
                  </a:lnTo>
                  <a:lnTo>
                    <a:pt x="1315" y="837"/>
                  </a:lnTo>
                  <a:lnTo>
                    <a:pt x="1317" y="814"/>
                  </a:lnTo>
                  <a:lnTo>
                    <a:pt x="1315" y="791"/>
                  </a:lnTo>
                  <a:lnTo>
                    <a:pt x="1309" y="771"/>
                  </a:lnTo>
                  <a:lnTo>
                    <a:pt x="1299" y="752"/>
                  </a:lnTo>
                  <a:lnTo>
                    <a:pt x="1264" y="721"/>
                  </a:lnTo>
                  <a:lnTo>
                    <a:pt x="1241" y="713"/>
                  </a:lnTo>
                  <a:lnTo>
                    <a:pt x="1212" y="709"/>
                  </a:lnTo>
                  <a:lnTo>
                    <a:pt x="1198" y="626"/>
                  </a:lnTo>
                  <a:lnTo>
                    <a:pt x="1191" y="542"/>
                  </a:lnTo>
                  <a:lnTo>
                    <a:pt x="1183" y="459"/>
                  </a:lnTo>
                  <a:lnTo>
                    <a:pt x="1175" y="376"/>
                  </a:lnTo>
                  <a:lnTo>
                    <a:pt x="1165" y="292"/>
                  </a:lnTo>
                  <a:lnTo>
                    <a:pt x="1154" y="209"/>
                  </a:lnTo>
                  <a:lnTo>
                    <a:pt x="1134" y="128"/>
                  </a:lnTo>
                  <a:lnTo>
                    <a:pt x="1111" y="46"/>
                  </a:lnTo>
                  <a:lnTo>
                    <a:pt x="919" y="38"/>
                  </a:lnTo>
                  <a:lnTo>
                    <a:pt x="1010" y="100"/>
                  </a:lnTo>
                  <a:lnTo>
                    <a:pt x="582" y="0"/>
                  </a:lnTo>
                  <a:lnTo>
                    <a:pt x="696" y="91"/>
                  </a:lnTo>
                  <a:lnTo>
                    <a:pt x="506" y="33"/>
                  </a:lnTo>
                  <a:lnTo>
                    <a:pt x="425" y="95"/>
                  </a:lnTo>
                  <a:lnTo>
                    <a:pt x="287" y="108"/>
                  </a:lnTo>
                  <a:lnTo>
                    <a:pt x="198" y="38"/>
                  </a:lnTo>
                  <a:lnTo>
                    <a:pt x="178" y="182"/>
                  </a:lnTo>
                  <a:lnTo>
                    <a:pt x="155" y="29"/>
                  </a:lnTo>
                  <a:lnTo>
                    <a:pt x="126" y="100"/>
                  </a:lnTo>
                  <a:lnTo>
                    <a:pt x="110" y="178"/>
                  </a:lnTo>
                  <a:lnTo>
                    <a:pt x="106" y="259"/>
                  </a:lnTo>
                  <a:lnTo>
                    <a:pt x="110" y="343"/>
                  </a:lnTo>
                  <a:lnTo>
                    <a:pt x="118" y="430"/>
                  </a:lnTo>
                  <a:lnTo>
                    <a:pt x="128" y="515"/>
                  </a:lnTo>
                  <a:lnTo>
                    <a:pt x="134" y="601"/>
                  </a:lnTo>
                  <a:lnTo>
                    <a:pt x="136" y="686"/>
                  </a:lnTo>
                  <a:lnTo>
                    <a:pt x="99" y="684"/>
                  </a:lnTo>
                  <a:lnTo>
                    <a:pt x="68" y="688"/>
                  </a:lnTo>
                  <a:lnTo>
                    <a:pt x="42" y="699"/>
                  </a:lnTo>
                  <a:lnTo>
                    <a:pt x="25" y="713"/>
                  </a:lnTo>
                  <a:lnTo>
                    <a:pt x="2" y="748"/>
                  </a:lnTo>
                  <a:lnTo>
                    <a:pt x="0" y="769"/>
                  </a:lnTo>
                  <a:lnTo>
                    <a:pt x="0" y="791"/>
                  </a:lnTo>
                  <a:lnTo>
                    <a:pt x="9" y="812"/>
                  </a:lnTo>
                  <a:lnTo>
                    <a:pt x="19" y="831"/>
                  </a:lnTo>
                  <a:lnTo>
                    <a:pt x="48" y="860"/>
                  </a:lnTo>
                  <a:lnTo>
                    <a:pt x="70" y="870"/>
                  </a:lnTo>
                  <a:lnTo>
                    <a:pt x="93" y="876"/>
                  </a:lnTo>
                  <a:lnTo>
                    <a:pt x="118" y="874"/>
                  </a:lnTo>
                  <a:lnTo>
                    <a:pt x="145" y="868"/>
                  </a:lnTo>
                </a:path>
              </a:pathLst>
            </a:custGeom>
            <a:noFill/>
            <a:ln w="1588">
              <a:solidFill>
                <a:srgbClr val="000000"/>
              </a:solidFill>
              <a:round/>
              <a:headEnd/>
              <a:tailEnd/>
            </a:ln>
          </p:spPr>
          <p:txBody>
            <a:bodyPr/>
            <a:lstStyle/>
            <a:p>
              <a:endParaRPr lang="tr-TR"/>
            </a:p>
          </p:txBody>
        </p:sp>
        <p:sp>
          <p:nvSpPr>
            <p:cNvPr id="65675" name="Freeform 130"/>
            <p:cNvSpPr>
              <a:spLocks/>
            </p:cNvSpPr>
            <p:nvPr/>
          </p:nvSpPr>
          <p:spPr bwMode="auto">
            <a:xfrm>
              <a:off x="-1141" y="1627"/>
              <a:ext cx="152" cy="157"/>
            </a:xfrm>
            <a:custGeom>
              <a:avLst/>
              <a:gdLst>
                <a:gd name="T0" fmla="*/ 1 w 302"/>
                <a:gd name="T1" fmla="*/ 1 h 314"/>
                <a:gd name="T2" fmla="*/ 1 w 302"/>
                <a:gd name="T3" fmla="*/ 1 h 314"/>
                <a:gd name="T4" fmla="*/ 1 w 302"/>
                <a:gd name="T5" fmla="*/ 1 h 314"/>
                <a:gd name="T6" fmla="*/ 1 w 302"/>
                <a:gd name="T7" fmla="*/ 1 h 314"/>
                <a:gd name="T8" fmla="*/ 1 w 302"/>
                <a:gd name="T9" fmla="*/ 1 h 314"/>
                <a:gd name="T10" fmla="*/ 1 w 302"/>
                <a:gd name="T11" fmla="*/ 1 h 314"/>
                <a:gd name="T12" fmla="*/ 1 w 302"/>
                <a:gd name="T13" fmla="*/ 1 h 314"/>
                <a:gd name="T14" fmla="*/ 1 w 302"/>
                <a:gd name="T15" fmla="*/ 1 h 314"/>
                <a:gd name="T16" fmla="*/ 1 w 302"/>
                <a:gd name="T17" fmla="*/ 1 h 314"/>
                <a:gd name="T18" fmla="*/ 1 w 302"/>
                <a:gd name="T19" fmla="*/ 1 h 314"/>
                <a:gd name="T20" fmla="*/ 1 w 302"/>
                <a:gd name="T21" fmla="*/ 1 h 314"/>
                <a:gd name="T22" fmla="*/ 1 w 302"/>
                <a:gd name="T23" fmla="*/ 1 h 314"/>
                <a:gd name="T24" fmla="*/ 1 w 302"/>
                <a:gd name="T25" fmla="*/ 1 h 314"/>
                <a:gd name="T26" fmla="*/ 1 w 302"/>
                <a:gd name="T27" fmla="*/ 1 h 314"/>
                <a:gd name="T28" fmla="*/ 1 w 302"/>
                <a:gd name="T29" fmla="*/ 1 h 314"/>
                <a:gd name="T30" fmla="*/ 1 w 302"/>
                <a:gd name="T31" fmla="*/ 1 h 314"/>
                <a:gd name="T32" fmla="*/ 1 w 302"/>
                <a:gd name="T33" fmla="*/ 1 h 314"/>
                <a:gd name="T34" fmla="*/ 1 w 302"/>
                <a:gd name="T35" fmla="*/ 1 h 314"/>
                <a:gd name="T36" fmla="*/ 1 w 302"/>
                <a:gd name="T37" fmla="*/ 1 h 314"/>
                <a:gd name="T38" fmla="*/ 1 w 302"/>
                <a:gd name="T39" fmla="*/ 1 h 314"/>
                <a:gd name="T40" fmla="*/ 1 w 302"/>
                <a:gd name="T41" fmla="*/ 1 h 314"/>
                <a:gd name="T42" fmla="*/ 1 w 302"/>
                <a:gd name="T43" fmla="*/ 1 h 314"/>
                <a:gd name="T44" fmla="*/ 1 w 302"/>
                <a:gd name="T45" fmla="*/ 1 h 314"/>
                <a:gd name="T46" fmla="*/ 0 w 302"/>
                <a:gd name="T47" fmla="*/ 1 h 314"/>
                <a:gd name="T48" fmla="*/ 0 w 302"/>
                <a:gd name="T49" fmla="*/ 1 h 314"/>
                <a:gd name="T50" fmla="*/ 1 w 302"/>
                <a:gd name="T51" fmla="*/ 1 h 314"/>
                <a:gd name="T52" fmla="*/ 1 w 302"/>
                <a:gd name="T53" fmla="*/ 1 h 314"/>
                <a:gd name="T54" fmla="*/ 1 w 302"/>
                <a:gd name="T55" fmla="*/ 1 h 314"/>
                <a:gd name="T56" fmla="*/ 1 w 302"/>
                <a:gd name="T57" fmla="*/ 1 h 314"/>
                <a:gd name="T58" fmla="*/ 1 w 302"/>
                <a:gd name="T59" fmla="*/ 1 h 314"/>
                <a:gd name="T60" fmla="*/ 1 w 302"/>
                <a:gd name="T61" fmla="*/ 1 h 314"/>
                <a:gd name="T62" fmla="*/ 1 w 302"/>
                <a:gd name="T63" fmla="*/ 1 h 314"/>
                <a:gd name="T64" fmla="*/ 1 w 302"/>
                <a:gd name="T65" fmla="*/ 0 h 31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02"/>
                <a:gd name="T100" fmla="*/ 0 h 314"/>
                <a:gd name="T101" fmla="*/ 302 w 302"/>
                <a:gd name="T102" fmla="*/ 314 h 31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02" h="314">
                  <a:moveTo>
                    <a:pt x="151" y="0"/>
                  </a:moveTo>
                  <a:lnTo>
                    <a:pt x="157" y="2"/>
                  </a:lnTo>
                  <a:lnTo>
                    <a:pt x="180" y="4"/>
                  </a:lnTo>
                  <a:lnTo>
                    <a:pt x="196" y="8"/>
                  </a:lnTo>
                  <a:lnTo>
                    <a:pt x="209" y="11"/>
                  </a:lnTo>
                  <a:lnTo>
                    <a:pt x="221" y="19"/>
                  </a:lnTo>
                  <a:lnTo>
                    <a:pt x="235" y="27"/>
                  </a:lnTo>
                  <a:lnTo>
                    <a:pt x="246" y="37"/>
                  </a:lnTo>
                  <a:lnTo>
                    <a:pt x="256" y="46"/>
                  </a:lnTo>
                  <a:lnTo>
                    <a:pt x="267" y="58"/>
                  </a:lnTo>
                  <a:lnTo>
                    <a:pt x="275" y="70"/>
                  </a:lnTo>
                  <a:lnTo>
                    <a:pt x="283" y="83"/>
                  </a:lnTo>
                  <a:lnTo>
                    <a:pt x="291" y="97"/>
                  </a:lnTo>
                  <a:lnTo>
                    <a:pt x="295" y="110"/>
                  </a:lnTo>
                  <a:lnTo>
                    <a:pt x="299" y="126"/>
                  </a:lnTo>
                  <a:lnTo>
                    <a:pt x="300" y="141"/>
                  </a:lnTo>
                  <a:lnTo>
                    <a:pt x="302" y="157"/>
                  </a:lnTo>
                  <a:lnTo>
                    <a:pt x="300" y="166"/>
                  </a:lnTo>
                  <a:lnTo>
                    <a:pt x="299" y="190"/>
                  </a:lnTo>
                  <a:lnTo>
                    <a:pt x="295" y="203"/>
                  </a:lnTo>
                  <a:lnTo>
                    <a:pt x="291" y="219"/>
                  </a:lnTo>
                  <a:lnTo>
                    <a:pt x="283" y="232"/>
                  </a:lnTo>
                  <a:lnTo>
                    <a:pt x="275" y="246"/>
                  </a:lnTo>
                  <a:lnTo>
                    <a:pt x="267" y="258"/>
                  </a:lnTo>
                  <a:lnTo>
                    <a:pt x="256" y="267"/>
                  </a:lnTo>
                  <a:lnTo>
                    <a:pt x="246" y="279"/>
                  </a:lnTo>
                  <a:lnTo>
                    <a:pt x="235" y="287"/>
                  </a:lnTo>
                  <a:lnTo>
                    <a:pt x="221" y="296"/>
                  </a:lnTo>
                  <a:lnTo>
                    <a:pt x="209" y="302"/>
                  </a:lnTo>
                  <a:lnTo>
                    <a:pt x="196" y="308"/>
                  </a:lnTo>
                  <a:lnTo>
                    <a:pt x="180" y="312"/>
                  </a:lnTo>
                  <a:lnTo>
                    <a:pt x="167" y="314"/>
                  </a:lnTo>
                  <a:lnTo>
                    <a:pt x="151" y="314"/>
                  </a:lnTo>
                  <a:lnTo>
                    <a:pt x="143" y="314"/>
                  </a:lnTo>
                  <a:lnTo>
                    <a:pt x="118" y="312"/>
                  </a:lnTo>
                  <a:lnTo>
                    <a:pt x="107" y="308"/>
                  </a:lnTo>
                  <a:lnTo>
                    <a:pt x="91" y="302"/>
                  </a:lnTo>
                  <a:lnTo>
                    <a:pt x="79" y="296"/>
                  </a:lnTo>
                  <a:lnTo>
                    <a:pt x="66" y="287"/>
                  </a:lnTo>
                  <a:lnTo>
                    <a:pt x="54" y="279"/>
                  </a:lnTo>
                  <a:lnTo>
                    <a:pt x="44" y="267"/>
                  </a:lnTo>
                  <a:lnTo>
                    <a:pt x="33" y="258"/>
                  </a:lnTo>
                  <a:lnTo>
                    <a:pt x="27" y="246"/>
                  </a:lnTo>
                  <a:lnTo>
                    <a:pt x="17" y="232"/>
                  </a:lnTo>
                  <a:lnTo>
                    <a:pt x="11" y="219"/>
                  </a:lnTo>
                  <a:lnTo>
                    <a:pt x="6" y="203"/>
                  </a:lnTo>
                  <a:lnTo>
                    <a:pt x="2" y="190"/>
                  </a:lnTo>
                  <a:lnTo>
                    <a:pt x="0" y="174"/>
                  </a:lnTo>
                  <a:lnTo>
                    <a:pt x="0" y="157"/>
                  </a:lnTo>
                  <a:lnTo>
                    <a:pt x="0" y="149"/>
                  </a:lnTo>
                  <a:lnTo>
                    <a:pt x="2" y="126"/>
                  </a:lnTo>
                  <a:lnTo>
                    <a:pt x="6" y="110"/>
                  </a:lnTo>
                  <a:lnTo>
                    <a:pt x="11" y="97"/>
                  </a:lnTo>
                  <a:lnTo>
                    <a:pt x="17" y="83"/>
                  </a:lnTo>
                  <a:lnTo>
                    <a:pt x="27" y="70"/>
                  </a:lnTo>
                  <a:lnTo>
                    <a:pt x="33" y="58"/>
                  </a:lnTo>
                  <a:lnTo>
                    <a:pt x="44" y="46"/>
                  </a:lnTo>
                  <a:lnTo>
                    <a:pt x="54" y="37"/>
                  </a:lnTo>
                  <a:lnTo>
                    <a:pt x="66" y="27"/>
                  </a:lnTo>
                  <a:lnTo>
                    <a:pt x="79" y="19"/>
                  </a:lnTo>
                  <a:lnTo>
                    <a:pt x="91" y="11"/>
                  </a:lnTo>
                  <a:lnTo>
                    <a:pt x="107" y="8"/>
                  </a:lnTo>
                  <a:lnTo>
                    <a:pt x="118" y="4"/>
                  </a:lnTo>
                  <a:lnTo>
                    <a:pt x="136" y="2"/>
                  </a:lnTo>
                  <a:lnTo>
                    <a:pt x="151" y="0"/>
                  </a:lnTo>
                  <a:close/>
                </a:path>
              </a:pathLst>
            </a:custGeom>
            <a:solidFill>
              <a:srgbClr val="FFFFFF"/>
            </a:solidFill>
            <a:ln w="9525">
              <a:noFill/>
              <a:round/>
              <a:headEnd/>
              <a:tailEnd/>
            </a:ln>
          </p:spPr>
          <p:txBody>
            <a:bodyPr/>
            <a:lstStyle/>
            <a:p>
              <a:endParaRPr lang="tr-TR"/>
            </a:p>
          </p:txBody>
        </p:sp>
        <p:sp>
          <p:nvSpPr>
            <p:cNvPr id="65676" name="Freeform 131"/>
            <p:cNvSpPr>
              <a:spLocks/>
            </p:cNvSpPr>
            <p:nvPr/>
          </p:nvSpPr>
          <p:spPr bwMode="auto">
            <a:xfrm>
              <a:off x="-1141" y="1627"/>
              <a:ext cx="152" cy="157"/>
            </a:xfrm>
            <a:custGeom>
              <a:avLst/>
              <a:gdLst>
                <a:gd name="T0" fmla="*/ 1 w 302"/>
                <a:gd name="T1" fmla="*/ 1 h 314"/>
                <a:gd name="T2" fmla="*/ 1 w 302"/>
                <a:gd name="T3" fmla="*/ 1 h 314"/>
                <a:gd name="T4" fmla="*/ 1 w 302"/>
                <a:gd name="T5" fmla="*/ 1 h 314"/>
                <a:gd name="T6" fmla="*/ 1 w 302"/>
                <a:gd name="T7" fmla="*/ 1 h 314"/>
                <a:gd name="T8" fmla="*/ 1 w 302"/>
                <a:gd name="T9" fmla="*/ 1 h 314"/>
                <a:gd name="T10" fmla="*/ 1 w 302"/>
                <a:gd name="T11" fmla="*/ 1 h 314"/>
                <a:gd name="T12" fmla="*/ 1 w 302"/>
                <a:gd name="T13" fmla="*/ 1 h 314"/>
                <a:gd name="T14" fmla="*/ 1 w 302"/>
                <a:gd name="T15" fmla="*/ 1 h 314"/>
                <a:gd name="T16" fmla="*/ 1 w 302"/>
                <a:gd name="T17" fmla="*/ 1 h 314"/>
                <a:gd name="T18" fmla="*/ 1 w 302"/>
                <a:gd name="T19" fmla="*/ 1 h 314"/>
                <a:gd name="T20" fmla="*/ 1 w 302"/>
                <a:gd name="T21" fmla="*/ 1 h 314"/>
                <a:gd name="T22" fmla="*/ 1 w 302"/>
                <a:gd name="T23" fmla="*/ 1 h 314"/>
                <a:gd name="T24" fmla="*/ 1 w 302"/>
                <a:gd name="T25" fmla="*/ 1 h 314"/>
                <a:gd name="T26" fmla="*/ 1 w 302"/>
                <a:gd name="T27" fmla="*/ 1 h 314"/>
                <a:gd name="T28" fmla="*/ 1 w 302"/>
                <a:gd name="T29" fmla="*/ 1 h 314"/>
                <a:gd name="T30" fmla="*/ 1 w 302"/>
                <a:gd name="T31" fmla="*/ 1 h 314"/>
                <a:gd name="T32" fmla="*/ 1 w 302"/>
                <a:gd name="T33" fmla="*/ 1 h 314"/>
                <a:gd name="T34" fmla="*/ 1 w 302"/>
                <a:gd name="T35" fmla="*/ 1 h 314"/>
                <a:gd name="T36" fmla="*/ 1 w 302"/>
                <a:gd name="T37" fmla="*/ 1 h 314"/>
                <a:gd name="T38" fmla="*/ 1 w 302"/>
                <a:gd name="T39" fmla="*/ 1 h 314"/>
                <a:gd name="T40" fmla="*/ 1 w 302"/>
                <a:gd name="T41" fmla="*/ 1 h 314"/>
                <a:gd name="T42" fmla="*/ 1 w 302"/>
                <a:gd name="T43" fmla="*/ 1 h 314"/>
                <a:gd name="T44" fmla="*/ 1 w 302"/>
                <a:gd name="T45" fmla="*/ 1 h 314"/>
                <a:gd name="T46" fmla="*/ 0 w 302"/>
                <a:gd name="T47" fmla="*/ 1 h 314"/>
                <a:gd name="T48" fmla="*/ 0 w 302"/>
                <a:gd name="T49" fmla="*/ 1 h 314"/>
                <a:gd name="T50" fmla="*/ 1 w 302"/>
                <a:gd name="T51" fmla="*/ 1 h 314"/>
                <a:gd name="T52" fmla="*/ 1 w 302"/>
                <a:gd name="T53" fmla="*/ 1 h 314"/>
                <a:gd name="T54" fmla="*/ 1 w 302"/>
                <a:gd name="T55" fmla="*/ 1 h 314"/>
                <a:gd name="T56" fmla="*/ 1 w 302"/>
                <a:gd name="T57" fmla="*/ 1 h 314"/>
                <a:gd name="T58" fmla="*/ 1 w 302"/>
                <a:gd name="T59" fmla="*/ 1 h 314"/>
                <a:gd name="T60" fmla="*/ 1 w 302"/>
                <a:gd name="T61" fmla="*/ 1 h 314"/>
                <a:gd name="T62" fmla="*/ 1 w 302"/>
                <a:gd name="T63" fmla="*/ 1 h 314"/>
                <a:gd name="T64" fmla="*/ 1 w 302"/>
                <a:gd name="T65" fmla="*/ 0 h 31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02"/>
                <a:gd name="T100" fmla="*/ 0 h 314"/>
                <a:gd name="T101" fmla="*/ 302 w 302"/>
                <a:gd name="T102" fmla="*/ 314 h 31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02" h="314">
                  <a:moveTo>
                    <a:pt x="151" y="0"/>
                  </a:moveTo>
                  <a:lnTo>
                    <a:pt x="157" y="2"/>
                  </a:lnTo>
                  <a:lnTo>
                    <a:pt x="180" y="4"/>
                  </a:lnTo>
                  <a:lnTo>
                    <a:pt x="196" y="8"/>
                  </a:lnTo>
                  <a:lnTo>
                    <a:pt x="209" y="11"/>
                  </a:lnTo>
                  <a:lnTo>
                    <a:pt x="221" y="19"/>
                  </a:lnTo>
                  <a:lnTo>
                    <a:pt x="235" y="27"/>
                  </a:lnTo>
                  <a:lnTo>
                    <a:pt x="246" y="37"/>
                  </a:lnTo>
                  <a:lnTo>
                    <a:pt x="256" y="46"/>
                  </a:lnTo>
                  <a:lnTo>
                    <a:pt x="267" y="58"/>
                  </a:lnTo>
                  <a:lnTo>
                    <a:pt x="275" y="70"/>
                  </a:lnTo>
                  <a:lnTo>
                    <a:pt x="283" y="83"/>
                  </a:lnTo>
                  <a:lnTo>
                    <a:pt x="291" y="97"/>
                  </a:lnTo>
                  <a:lnTo>
                    <a:pt x="295" y="110"/>
                  </a:lnTo>
                  <a:lnTo>
                    <a:pt x="299" y="126"/>
                  </a:lnTo>
                  <a:lnTo>
                    <a:pt x="300" y="141"/>
                  </a:lnTo>
                  <a:lnTo>
                    <a:pt x="302" y="157"/>
                  </a:lnTo>
                  <a:lnTo>
                    <a:pt x="300" y="166"/>
                  </a:lnTo>
                  <a:lnTo>
                    <a:pt x="299" y="190"/>
                  </a:lnTo>
                  <a:lnTo>
                    <a:pt x="295" y="203"/>
                  </a:lnTo>
                  <a:lnTo>
                    <a:pt x="291" y="219"/>
                  </a:lnTo>
                  <a:lnTo>
                    <a:pt x="283" y="232"/>
                  </a:lnTo>
                  <a:lnTo>
                    <a:pt x="275" y="246"/>
                  </a:lnTo>
                  <a:lnTo>
                    <a:pt x="267" y="258"/>
                  </a:lnTo>
                  <a:lnTo>
                    <a:pt x="256" y="267"/>
                  </a:lnTo>
                  <a:lnTo>
                    <a:pt x="246" y="279"/>
                  </a:lnTo>
                  <a:lnTo>
                    <a:pt x="235" y="287"/>
                  </a:lnTo>
                  <a:lnTo>
                    <a:pt x="221" y="296"/>
                  </a:lnTo>
                  <a:lnTo>
                    <a:pt x="209" y="302"/>
                  </a:lnTo>
                  <a:lnTo>
                    <a:pt x="196" y="308"/>
                  </a:lnTo>
                  <a:lnTo>
                    <a:pt x="180" y="312"/>
                  </a:lnTo>
                  <a:lnTo>
                    <a:pt x="167" y="314"/>
                  </a:lnTo>
                  <a:lnTo>
                    <a:pt x="151" y="314"/>
                  </a:lnTo>
                  <a:lnTo>
                    <a:pt x="143" y="314"/>
                  </a:lnTo>
                  <a:lnTo>
                    <a:pt x="118" y="312"/>
                  </a:lnTo>
                  <a:lnTo>
                    <a:pt x="107" y="308"/>
                  </a:lnTo>
                  <a:lnTo>
                    <a:pt x="91" y="302"/>
                  </a:lnTo>
                  <a:lnTo>
                    <a:pt x="79" y="296"/>
                  </a:lnTo>
                  <a:lnTo>
                    <a:pt x="66" y="287"/>
                  </a:lnTo>
                  <a:lnTo>
                    <a:pt x="54" y="279"/>
                  </a:lnTo>
                  <a:lnTo>
                    <a:pt x="44" y="267"/>
                  </a:lnTo>
                  <a:lnTo>
                    <a:pt x="33" y="258"/>
                  </a:lnTo>
                  <a:lnTo>
                    <a:pt x="27" y="246"/>
                  </a:lnTo>
                  <a:lnTo>
                    <a:pt x="17" y="232"/>
                  </a:lnTo>
                  <a:lnTo>
                    <a:pt x="11" y="219"/>
                  </a:lnTo>
                  <a:lnTo>
                    <a:pt x="6" y="203"/>
                  </a:lnTo>
                  <a:lnTo>
                    <a:pt x="2" y="190"/>
                  </a:lnTo>
                  <a:lnTo>
                    <a:pt x="0" y="174"/>
                  </a:lnTo>
                  <a:lnTo>
                    <a:pt x="0" y="157"/>
                  </a:lnTo>
                  <a:lnTo>
                    <a:pt x="0" y="149"/>
                  </a:lnTo>
                  <a:lnTo>
                    <a:pt x="2" y="126"/>
                  </a:lnTo>
                  <a:lnTo>
                    <a:pt x="6" y="110"/>
                  </a:lnTo>
                  <a:lnTo>
                    <a:pt x="11" y="97"/>
                  </a:lnTo>
                  <a:lnTo>
                    <a:pt x="17" y="83"/>
                  </a:lnTo>
                  <a:lnTo>
                    <a:pt x="27" y="70"/>
                  </a:lnTo>
                  <a:lnTo>
                    <a:pt x="33" y="58"/>
                  </a:lnTo>
                  <a:lnTo>
                    <a:pt x="44" y="46"/>
                  </a:lnTo>
                  <a:lnTo>
                    <a:pt x="54" y="37"/>
                  </a:lnTo>
                  <a:lnTo>
                    <a:pt x="66" y="27"/>
                  </a:lnTo>
                  <a:lnTo>
                    <a:pt x="79" y="19"/>
                  </a:lnTo>
                  <a:lnTo>
                    <a:pt x="91" y="11"/>
                  </a:lnTo>
                  <a:lnTo>
                    <a:pt x="107" y="8"/>
                  </a:lnTo>
                  <a:lnTo>
                    <a:pt x="118" y="4"/>
                  </a:lnTo>
                  <a:lnTo>
                    <a:pt x="136" y="2"/>
                  </a:lnTo>
                  <a:lnTo>
                    <a:pt x="151" y="0"/>
                  </a:lnTo>
                </a:path>
              </a:pathLst>
            </a:custGeom>
            <a:noFill/>
            <a:ln w="1588">
              <a:solidFill>
                <a:srgbClr val="000000"/>
              </a:solidFill>
              <a:round/>
              <a:headEnd/>
              <a:tailEnd/>
            </a:ln>
          </p:spPr>
          <p:txBody>
            <a:bodyPr/>
            <a:lstStyle/>
            <a:p>
              <a:endParaRPr lang="tr-TR"/>
            </a:p>
          </p:txBody>
        </p:sp>
        <p:sp>
          <p:nvSpPr>
            <p:cNvPr id="65677" name="Freeform 132"/>
            <p:cNvSpPr>
              <a:spLocks/>
            </p:cNvSpPr>
            <p:nvPr/>
          </p:nvSpPr>
          <p:spPr bwMode="auto">
            <a:xfrm>
              <a:off x="-926" y="1615"/>
              <a:ext cx="151" cy="158"/>
            </a:xfrm>
            <a:custGeom>
              <a:avLst/>
              <a:gdLst>
                <a:gd name="T0" fmla="*/ 0 w 303"/>
                <a:gd name="T1" fmla="*/ 1 h 316"/>
                <a:gd name="T2" fmla="*/ 0 w 303"/>
                <a:gd name="T3" fmla="*/ 1 h 316"/>
                <a:gd name="T4" fmla="*/ 0 w 303"/>
                <a:gd name="T5" fmla="*/ 1 h 316"/>
                <a:gd name="T6" fmla="*/ 0 w 303"/>
                <a:gd name="T7" fmla="*/ 1 h 316"/>
                <a:gd name="T8" fmla="*/ 0 w 303"/>
                <a:gd name="T9" fmla="*/ 1 h 316"/>
                <a:gd name="T10" fmla="*/ 0 w 303"/>
                <a:gd name="T11" fmla="*/ 1 h 316"/>
                <a:gd name="T12" fmla="*/ 0 w 303"/>
                <a:gd name="T13" fmla="*/ 1 h 316"/>
                <a:gd name="T14" fmla="*/ 0 w 303"/>
                <a:gd name="T15" fmla="*/ 1 h 316"/>
                <a:gd name="T16" fmla="*/ 0 w 303"/>
                <a:gd name="T17" fmla="*/ 1 h 316"/>
                <a:gd name="T18" fmla="*/ 0 w 303"/>
                <a:gd name="T19" fmla="*/ 1 h 316"/>
                <a:gd name="T20" fmla="*/ 0 w 303"/>
                <a:gd name="T21" fmla="*/ 1 h 316"/>
                <a:gd name="T22" fmla="*/ 0 w 303"/>
                <a:gd name="T23" fmla="*/ 1 h 316"/>
                <a:gd name="T24" fmla="*/ 0 w 303"/>
                <a:gd name="T25" fmla="*/ 1 h 316"/>
                <a:gd name="T26" fmla="*/ 0 w 303"/>
                <a:gd name="T27" fmla="*/ 1 h 316"/>
                <a:gd name="T28" fmla="*/ 0 w 303"/>
                <a:gd name="T29" fmla="*/ 1 h 316"/>
                <a:gd name="T30" fmla="*/ 0 w 303"/>
                <a:gd name="T31" fmla="*/ 1 h 316"/>
                <a:gd name="T32" fmla="*/ 0 w 303"/>
                <a:gd name="T33" fmla="*/ 1 h 316"/>
                <a:gd name="T34" fmla="*/ 0 w 303"/>
                <a:gd name="T35" fmla="*/ 1 h 316"/>
                <a:gd name="T36" fmla="*/ 0 w 303"/>
                <a:gd name="T37" fmla="*/ 1 h 316"/>
                <a:gd name="T38" fmla="*/ 0 w 303"/>
                <a:gd name="T39" fmla="*/ 1 h 316"/>
                <a:gd name="T40" fmla="*/ 0 w 303"/>
                <a:gd name="T41" fmla="*/ 1 h 316"/>
                <a:gd name="T42" fmla="*/ 0 w 303"/>
                <a:gd name="T43" fmla="*/ 1 h 316"/>
                <a:gd name="T44" fmla="*/ 0 w 303"/>
                <a:gd name="T45" fmla="*/ 1 h 316"/>
                <a:gd name="T46" fmla="*/ 0 w 303"/>
                <a:gd name="T47" fmla="*/ 1 h 316"/>
                <a:gd name="T48" fmla="*/ 0 w 303"/>
                <a:gd name="T49" fmla="*/ 1 h 316"/>
                <a:gd name="T50" fmla="*/ 0 w 303"/>
                <a:gd name="T51" fmla="*/ 1 h 316"/>
                <a:gd name="T52" fmla="*/ 0 w 303"/>
                <a:gd name="T53" fmla="*/ 1 h 316"/>
                <a:gd name="T54" fmla="*/ 0 w 303"/>
                <a:gd name="T55" fmla="*/ 1 h 316"/>
                <a:gd name="T56" fmla="*/ 0 w 303"/>
                <a:gd name="T57" fmla="*/ 1 h 316"/>
                <a:gd name="T58" fmla="*/ 0 w 303"/>
                <a:gd name="T59" fmla="*/ 1 h 316"/>
                <a:gd name="T60" fmla="*/ 0 w 303"/>
                <a:gd name="T61" fmla="*/ 1 h 316"/>
                <a:gd name="T62" fmla="*/ 0 w 303"/>
                <a:gd name="T63" fmla="*/ 1 h 316"/>
                <a:gd name="T64" fmla="*/ 0 w 303"/>
                <a:gd name="T65" fmla="*/ 1 h 3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03"/>
                <a:gd name="T100" fmla="*/ 0 h 316"/>
                <a:gd name="T101" fmla="*/ 303 w 303"/>
                <a:gd name="T102" fmla="*/ 316 h 31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03" h="316">
                  <a:moveTo>
                    <a:pt x="152" y="0"/>
                  </a:moveTo>
                  <a:lnTo>
                    <a:pt x="158" y="2"/>
                  </a:lnTo>
                  <a:lnTo>
                    <a:pt x="181" y="5"/>
                  </a:lnTo>
                  <a:lnTo>
                    <a:pt x="196" y="7"/>
                  </a:lnTo>
                  <a:lnTo>
                    <a:pt x="210" y="13"/>
                  </a:lnTo>
                  <a:lnTo>
                    <a:pt x="223" y="19"/>
                  </a:lnTo>
                  <a:lnTo>
                    <a:pt x="235" y="29"/>
                  </a:lnTo>
                  <a:lnTo>
                    <a:pt x="247" y="36"/>
                  </a:lnTo>
                  <a:lnTo>
                    <a:pt x="256" y="46"/>
                  </a:lnTo>
                  <a:lnTo>
                    <a:pt x="268" y="60"/>
                  </a:lnTo>
                  <a:lnTo>
                    <a:pt x="276" y="71"/>
                  </a:lnTo>
                  <a:lnTo>
                    <a:pt x="282" y="85"/>
                  </a:lnTo>
                  <a:lnTo>
                    <a:pt x="289" y="96"/>
                  </a:lnTo>
                  <a:lnTo>
                    <a:pt x="295" y="112"/>
                  </a:lnTo>
                  <a:lnTo>
                    <a:pt x="299" y="128"/>
                  </a:lnTo>
                  <a:lnTo>
                    <a:pt x="301" y="143"/>
                  </a:lnTo>
                  <a:lnTo>
                    <a:pt x="303" y="159"/>
                  </a:lnTo>
                  <a:lnTo>
                    <a:pt x="303" y="166"/>
                  </a:lnTo>
                  <a:lnTo>
                    <a:pt x="299" y="190"/>
                  </a:lnTo>
                  <a:lnTo>
                    <a:pt x="295" y="205"/>
                  </a:lnTo>
                  <a:lnTo>
                    <a:pt x="289" y="219"/>
                  </a:lnTo>
                  <a:lnTo>
                    <a:pt x="282" y="234"/>
                  </a:lnTo>
                  <a:lnTo>
                    <a:pt x="276" y="246"/>
                  </a:lnTo>
                  <a:lnTo>
                    <a:pt x="268" y="257"/>
                  </a:lnTo>
                  <a:lnTo>
                    <a:pt x="256" y="269"/>
                  </a:lnTo>
                  <a:lnTo>
                    <a:pt x="247" y="279"/>
                  </a:lnTo>
                  <a:lnTo>
                    <a:pt x="235" y="288"/>
                  </a:lnTo>
                  <a:lnTo>
                    <a:pt x="223" y="296"/>
                  </a:lnTo>
                  <a:lnTo>
                    <a:pt x="210" y="304"/>
                  </a:lnTo>
                  <a:lnTo>
                    <a:pt x="196" y="308"/>
                  </a:lnTo>
                  <a:lnTo>
                    <a:pt x="181" y="312"/>
                  </a:lnTo>
                  <a:lnTo>
                    <a:pt x="165" y="316"/>
                  </a:lnTo>
                  <a:lnTo>
                    <a:pt x="152" y="316"/>
                  </a:lnTo>
                  <a:lnTo>
                    <a:pt x="144" y="316"/>
                  </a:lnTo>
                  <a:lnTo>
                    <a:pt x="121" y="312"/>
                  </a:lnTo>
                  <a:lnTo>
                    <a:pt x="105" y="308"/>
                  </a:lnTo>
                  <a:lnTo>
                    <a:pt x="92" y="304"/>
                  </a:lnTo>
                  <a:lnTo>
                    <a:pt x="80" y="296"/>
                  </a:lnTo>
                  <a:lnTo>
                    <a:pt x="66" y="288"/>
                  </a:lnTo>
                  <a:lnTo>
                    <a:pt x="55" y="279"/>
                  </a:lnTo>
                  <a:lnTo>
                    <a:pt x="43" y="269"/>
                  </a:lnTo>
                  <a:lnTo>
                    <a:pt x="33" y="257"/>
                  </a:lnTo>
                  <a:lnTo>
                    <a:pt x="26" y="246"/>
                  </a:lnTo>
                  <a:lnTo>
                    <a:pt x="18" y="234"/>
                  </a:lnTo>
                  <a:lnTo>
                    <a:pt x="12" y="219"/>
                  </a:lnTo>
                  <a:lnTo>
                    <a:pt x="6" y="205"/>
                  </a:lnTo>
                  <a:lnTo>
                    <a:pt x="2" y="190"/>
                  </a:lnTo>
                  <a:lnTo>
                    <a:pt x="0" y="174"/>
                  </a:lnTo>
                  <a:lnTo>
                    <a:pt x="0" y="159"/>
                  </a:lnTo>
                  <a:lnTo>
                    <a:pt x="0" y="151"/>
                  </a:lnTo>
                  <a:lnTo>
                    <a:pt x="2" y="128"/>
                  </a:lnTo>
                  <a:lnTo>
                    <a:pt x="6" y="112"/>
                  </a:lnTo>
                  <a:lnTo>
                    <a:pt x="12" y="96"/>
                  </a:lnTo>
                  <a:lnTo>
                    <a:pt x="18" y="85"/>
                  </a:lnTo>
                  <a:lnTo>
                    <a:pt x="26" y="71"/>
                  </a:lnTo>
                  <a:lnTo>
                    <a:pt x="33" y="60"/>
                  </a:lnTo>
                  <a:lnTo>
                    <a:pt x="43" y="46"/>
                  </a:lnTo>
                  <a:lnTo>
                    <a:pt x="55" y="36"/>
                  </a:lnTo>
                  <a:lnTo>
                    <a:pt x="66" y="29"/>
                  </a:lnTo>
                  <a:lnTo>
                    <a:pt x="80" y="19"/>
                  </a:lnTo>
                  <a:lnTo>
                    <a:pt x="92" y="13"/>
                  </a:lnTo>
                  <a:lnTo>
                    <a:pt x="105" y="7"/>
                  </a:lnTo>
                  <a:lnTo>
                    <a:pt x="121" y="5"/>
                  </a:lnTo>
                  <a:lnTo>
                    <a:pt x="136" y="2"/>
                  </a:lnTo>
                  <a:lnTo>
                    <a:pt x="152" y="2"/>
                  </a:lnTo>
                  <a:lnTo>
                    <a:pt x="152" y="0"/>
                  </a:lnTo>
                  <a:close/>
                </a:path>
              </a:pathLst>
            </a:custGeom>
            <a:solidFill>
              <a:srgbClr val="FFFFFF"/>
            </a:solidFill>
            <a:ln w="9525">
              <a:noFill/>
              <a:round/>
              <a:headEnd/>
              <a:tailEnd/>
            </a:ln>
          </p:spPr>
          <p:txBody>
            <a:bodyPr/>
            <a:lstStyle/>
            <a:p>
              <a:endParaRPr lang="tr-TR"/>
            </a:p>
          </p:txBody>
        </p:sp>
        <p:sp>
          <p:nvSpPr>
            <p:cNvPr id="65678" name="Freeform 133"/>
            <p:cNvSpPr>
              <a:spLocks/>
            </p:cNvSpPr>
            <p:nvPr/>
          </p:nvSpPr>
          <p:spPr bwMode="auto">
            <a:xfrm>
              <a:off x="-926" y="1615"/>
              <a:ext cx="151" cy="158"/>
            </a:xfrm>
            <a:custGeom>
              <a:avLst/>
              <a:gdLst>
                <a:gd name="T0" fmla="*/ 0 w 303"/>
                <a:gd name="T1" fmla="*/ 1 h 316"/>
                <a:gd name="T2" fmla="*/ 0 w 303"/>
                <a:gd name="T3" fmla="*/ 1 h 316"/>
                <a:gd name="T4" fmla="*/ 0 w 303"/>
                <a:gd name="T5" fmla="*/ 1 h 316"/>
                <a:gd name="T6" fmla="*/ 0 w 303"/>
                <a:gd name="T7" fmla="*/ 1 h 316"/>
                <a:gd name="T8" fmla="*/ 0 w 303"/>
                <a:gd name="T9" fmla="*/ 1 h 316"/>
                <a:gd name="T10" fmla="*/ 0 w 303"/>
                <a:gd name="T11" fmla="*/ 1 h 316"/>
                <a:gd name="T12" fmla="*/ 0 w 303"/>
                <a:gd name="T13" fmla="*/ 1 h 316"/>
                <a:gd name="T14" fmla="*/ 0 w 303"/>
                <a:gd name="T15" fmla="*/ 1 h 316"/>
                <a:gd name="T16" fmla="*/ 0 w 303"/>
                <a:gd name="T17" fmla="*/ 1 h 316"/>
                <a:gd name="T18" fmla="*/ 0 w 303"/>
                <a:gd name="T19" fmla="*/ 1 h 316"/>
                <a:gd name="T20" fmla="*/ 0 w 303"/>
                <a:gd name="T21" fmla="*/ 1 h 316"/>
                <a:gd name="T22" fmla="*/ 0 w 303"/>
                <a:gd name="T23" fmla="*/ 1 h 316"/>
                <a:gd name="T24" fmla="*/ 0 w 303"/>
                <a:gd name="T25" fmla="*/ 1 h 316"/>
                <a:gd name="T26" fmla="*/ 0 w 303"/>
                <a:gd name="T27" fmla="*/ 1 h 316"/>
                <a:gd name="T28" fmla="*/ 0 w 303"/>
                <a:gd name="T29" fmla="*/ 1 h 316"/>
                <a:gd name="T30" fmla="*/ 0 w 303"/>
                <a:gd name="T31" fmla="*/ 1 h 316"/>
                <a:gd name="T32" fmla="*/ 0 w 303"/>
                <a:gd name="T33" fmla="*/ 1 h 316"/>
                <a:gd name="T34" fmla="*/ 0 w 303"/>
                <a:gd name="T35" fmla="*/ 1 h 316"/>
                <a:gd name="T36" fmla="*/ 0 w 303"/>
                <a:gd name="T37" fmla="*/ 1 h 316"/>
                <a:gd name="T38" fmla="*/ 0 w 303"/>
                <a:gd name="T39" fmla="*/ 1 h 316"/>
                <a:gd name="T40" fmla="*/ 0 w 303"/>
                <a:gd name="T41" fmla="*/ 1 h 316"/>
                <a:gd name="T42" fmla="*/ 0 w 303"/>
                <a:gd name="T43" fmla="*/ 1 h 316"/>
                <a:gd name="T44" fmla="*/ 0 w 303"/>
                <a:gd name="T45" fmla="*/ 1 h 316"/>
                <a:gd name="T46" fmla="*/ 0 w 303"/>
                <a:gd name="T47" fmla="*/ 1 h 316"/>
                <a:gd name="T48" fmla="*/ 0 w 303"/>
                <a:gd name="T49" fmla="*/ 1 h 316"/>
                <a:gd name="T50" fmla="*/ 0 w 303"/>
                <a:gd name="T51" fmla="*/ 1 h 316"/>
                <a:gd name="T52" fmla="*/ 0 w 303"/>
                <a:gd name="T53" fmla="*/ 1 h 316"/>
                <a:gd name="T54" fmla="*/ 0 w 303"/>
                <a:gd name="T55" fmla="*/ 1 h 316"/>
                <a:gd name="T56" fmla="*/ 0 w 303"/>
                <a:gd name="T57" fmla="*/ 1 h 316"/>
                <a:gd name="T58" fmla="*/ 0 w 303"/>
                <a:gd name="T59" fmla="*/ 1 h 316"/>
                <a:gd name="T60" fmla="*/ 0 w 303"/>
                <a:gd name="T61" fmla="*/ 1 h 316"/>
                <a:gd name="T62" fmla="*/ 0 w 303"/>
                <a:gd name="T63" fmla="*/ 1 h 316"/>
                <a:gd name="T64" fmla="*/ 0 w 303"/>
                <a:gd name="T65" fmla="*/ 1 h 3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03"/>
                <a:gd name="T100" fmla="*/ 0 h 316"/>
                <a:gd name="T101" fmla="*/ 303 w 303"/>
                <a:gd name="T102" fmla="*/ 316 h 31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03" h="316">
                  <a:moveTo>
                    <a:pt x="152" y="0"/>
                  </a:moveTo>
                  <a:lnTo>
                    <a:pt x="158" y="2"/>
                  </a:lnTo>
                  <a:lnTo>
                    <a:pt x="181" y="5"/>
                  </a:lnTo>
                  <a:lnTo>
                    <a:pt x="196" y="7"/>
                  </a:lnTo>
                  <a:lnTo>
                    <a:pt x="210" y="13"/>
                  </a:lnTo>
                  <a:lnTo>
                    <a:pt x="223" y="19"/>
                  </a:lnTo>
                  <a:lnTo>
                    <a:pt x="235" y="29"/>
                  </a:lnTo>
                  <a:lnTo>
                    <a:pt x="247" y="36"/>
                  </a:lnTo>
                  <a:lnTo>
                    <a:pt x="256" y="46"/>
                  </a:lnTo>
                  <a:lnTo>
                    <a:pt x="268" y="60"/>
                  </a:lnTo>
                  <a:lnTo>
                    <a:pt x="276" y="71"/>
                  </a:lnTo>
                  <a:lnTo>
                    <a:pt x="282" y="85"/>
                  </a:lnTo>
                  <a:lnTo>
                    <a:pt x="289" y="96"/>
                  </a:lnTo>
                  <a:lnTo>
                    <a:pt x="295" y="112"/>
                  </a:lnTo>
                  <a:lnTo>
                    <a:pt x="299" y="128"/>
                  </a:lnTo>
                  <a:lnTo>
                    <a:pt x="301" y="143"/>
                  </a:lnTo>
                  <a:lnTo>
                    <a:pt x="303" y="159"/>
                  </a:lnTo>
                  <a:lnTo>
                    <a:pt x="303" y="166"/>
                  </a:lnTo>
                  <a:lnTo>
                    <a:pt x="299" y="190"/>
                  </a:lnTo>
                  <a:lnTo>
                    <a:pt x="295" y="205"/>
                  </a:lnTo>
                  <a:lnTo>
                    <a:pt x="289" y="219"/>
                  </a:lnTo>
                  <a:lnTo>
                    <a:pt x="282" y="234"/>
                  </a:lnTo>
                  <a:lnTo>
                    <a:pt x="276" y="246"/>
                  </a:lnTo>
                  <a:lnTo>
                    <a:pt x="268" y="257"/>
                  </a:lnTo>
                  <a:lnTo>
                    <a:pt x="256" y="269"/>
                  </a:lnTo>
                  <a:lnTo>
                    <a:pt x="247" y="279"/>
                  </a:lnTo>
                  <a:lnTo>
                    <a:pt x="235" y="288"/>
                  </a:lnTo>
                  <a:lnTo>
                    <a:pt x="223" y="296"/>
                  </a:lnTo>
                  <a:lnTo>
                    <a:pt x="210" y="304"/>
                  </a:lnTo>
                  <a:lnTo>
                    <a:pt x="196" y="308"/>
                  </a:lnTo>
                  <a:lnTo>
                    <a:pt x="181" y="312"/>
                  </a:lnTo>
                  <a:lnTo>
                    <a:pt x="165" y="316"/>
                  </a:lnTo>
                  <a:lnTo>
                    <a:pt x="152" y="316"/>
                  </a:lnTo>
                  <a:lnTo>
                    <a:pt x="144" y="316"/>
                  </a:lnTo>
                  <a:lnTo>
                    <a:pt x="121" y="312"/>
                  </a:lnTo>
                  <a:lnTo>
                    <a:pt x="105" y="308"/>
                  </a:lnTo>
                  <a:lnTo>
                    <a:pt x="92" y="304"/>
                  </a:lnTo>
                  <a:lnTo>
                    <a:pt x="80" y="296"/>
                  </a:lnTo>
                  <a:lnTo>
                    <a:pt x="66" y="288"/>
                  </a:lnTo>
                  <a:lnTo>
                    <a:pt x="55" y="279"/>
                  </a:lnTo>
                  <a:lnTo>
                    <a:pt x="43" y="269"/>
                  </a:lnTo>
                  <a:lnTo>
                    <a:pt x="33" y="257"/>
                  </a:lnTo>
                  <a:lnTo>
                    <a:pt x="26" y="246"/>
                  </a:lnTo>
                  <a:lnTo>
                    <a:pt x="18" y="234"/>
                  </a:lnTo>
                  <a:lnTo>
                    <a:pt x="12" y="219"/>
                  </a:lnTo>
                  <a:lnTo>
                    <a:pt x="6" y="205"/>
                  </a:lnTo>
                  <a:lnTo>
                    <a:pt x="2" y="190"/>
                  </a:lnTo>
                  <a:lnTo>
                    <a:pt x="0" y="174"/>
                  </a:lnTo>
                  <a:lnTo>
                    <a:pt x="0" y="159"/>
                  </a:lnTo>
                  <a:lnTo>
                    <a:pt x="0" y="151"/>
                  </a:lnTo>
                  <a:lnTo>
                    <a:pt x="2" y="128"/>
                  </a:lnTo>
                  <a:lnTo>
                    <a:pt x="6" y="112"/>
                  </a:lnTo>
                  <a:lnTo>
                    <a:pt x="12" y="96"/>
                  </a:lnTo>
                  <a:lnTo>
                    <a:pt x="18" y="85"/>
                  </a:lnTo>
                  <a:lnTo>
                    <a:pt x="26" y="71"/>
                  </a:lnTo>
                  <a:lnTo>
                    <a:pt x="33" y="60"/>
                  </a:lnTo>
                  <a:lnTo>
                    <a:pt x="43" y="46"/>
                  </a:lnTo>
                  <a:lnTo>
                    <a:pt x="55" y="36"/>
                  </a:lnTo>
                  <a:lnTo>
                    <a:pt x="66" y="29"/>
                  </a:lnTo>
                  <a:lnTo>
                    <a:pt x="80" y="19"/>
                  </a:lnTo>
                  <a:lnTo>
                    <a:pt x="92" y="13"/>
                  </a:lnTo>
                  <a:lnTo>
                    <a:pt x="105" y="7"/>
                  </a:lnTo>
                  <a:lnTo>
                    <a:pt x="121" y="5"/>
                  </a:lnTo>
                  <a:lnTo>
                    <a:pt x="136" y="2"/>
                  </a:lnTo>
                  <a:lnTo>
                    <a:pt x="152" y="2"/>
                  </a:lnTo>
                </a:path>
              </a:pathLst>
            </a:custGeom>
            <a:noFill/>
            <a:ln w="1588">
              <a:solidFill>
                <a:srgbClr val="000000"/>
              </a:solidFill>
              <a:round/>
              <a:headEnd/>
              <a:tailEnd/>
            </a:ln>
          </p:spPr>
          <p:txBody>
            <a:bodyPr/>
            <a:lstStyle/>
            <a:p>
              <a:endParaRPr lang="tr-TR"/>
            </a:p>
          </p:txBody>
        </p:sp>
        <p:sp>
          <p:nvSpPr>
            <p:cNvPr id="65679" name="Freeform 134"/>
            <p:cNvSpPr>
              <a:spLocks/>
            </p:cNvSpPr>
            <p:nvPr/>
          </p:nvSpPr>
          <p:spPr bwMode="auto">
            <a:xfrm>
              <a:off x="-1075" y="1709"/>
              <a:ext cx="43" cy="35"/>
            </a:xfrm>
            <a:custGeom>
              <a:avLst/>
              <a:gdLst>
                <a:gd name="T0" fmla="*/ 1 w 85"/>
                <a:gd name="T1" fmla="*/ 1 h 69"/>
                <a:gd name="T2" fmla="*/ 1 w 85"/>
                <a:gd name="T3" fmla="*/ 1 h 69"/>
                <a:gd name="T4" fmla="*/ 1 w 85"/>
                <a:gd name="T5" fmla="*/ 1 h 69"/>
                <a:gd name="T6" fmla="*/ 1 w 85"/>
                <a:gd name="T7" fmla="*/ 1 h 69"/>
                <a:gd name="T8" fmla="*/ 1 w 85"/>
                <a:gd name="T9" fmla="*/ 1 h 69"/>
                <a:gd name="T10" fmla="*/ 1 w 85"/>
                <a:gd name="T11" fmla="*/ 1 h 69"/>
                <a:gd name="T12" fmla="*/ 1 w 85"/>
                <a:gd name="T13" fmla="*/ 1 h 69"/>
                <a:gd name="T14" fmla="*/ 1 w 85"/>
                <a:gd name="T15" fmla="*/ 0 h 69"/>
                <a:gd name="T16" fmla="*/ 1 w 85"/>
                <a:gd name="T17" fmla="*/ 0 h 69"/>
                <a:gd name="T18" fmla="*/ 1 w 85"/>
                <a:gd name="T19" fmla="*/ 0 h 69"/>
                <a:gd name="T20" fmla="*/ 1 w 85"/>
                <a:gd name="T21" fmla="*/ 0 h 69"/>
                <a:gd name="T22" fmla="*/ 1 w 85"/>
                <a:gd name="T23" fmla="*/ 1 h 69"/>
                <a:gd name="T24" fmla="*/ 1 w 85"/>
                <a:gd name="T25" fmla="*/ 1 h 69"/>
                <a:gd name="T26" fmla="*/ 1 w 85"/>
                <a:gd name="T27" fmla="*/ 1 h 69"/>
                <a:gd name="T28" fmla="*/ 1 w 85"/>
                <a:gd name="T29" fmla="*/ 1 h 69"/>
                <a:gd name="T30" fmla="*/ 1 w 85"/>
                <a:gd name="T31" fmla="*/ 1 h 69"/>
                <a:gd name="T32" fmla="*/ 0 w 85"/>
                <a:gd name="T33" fmla="*/ 1 h 69"/>
                <a:gd name="T34" fmla="*/ 0 w 85"/>
                <a:gd name="T35" fmla="*/ 1 h 69"/>
                <a:gd name="T36" fmla="*/ 0 w 85"/>
                <a:gd name="T37" fmla="*/ 1 h 69"/>
                <a:gd name="T38" fmla="*/ 0 w 85"/>
                <a:gd name="T39" fmla="*/ 1 h 69"/>
                <a:gd name="T40" fmla="*/ 1 w 85"/>
                <a:gd name="T41" fmla="*/ 1 h 69"/>
                <a:gd name="T42" fmla="*/ 1 w 85"/>
                <a:gd name="T43" fmla="*/ 1 h 69"/>
                <a:gd name="T44" fmla="*/ 1 w 85"/>
                <a:gd name="T45" fmla="*/ 1 h 69"/>
                <a:gd name="T46" fmla="*/ 1 w 85"/>
                <a:gd name="T47" fmla="*/ 1 h 69"/>
                <a:gd name="T48" fmla="*/ 1 w 85"/>
                <a:gd name="T49" fmla="*/ 1 h 69"/>
                <a:gd name="T50" fmla="*/ 1 w 85"/>
                <a:gd name="T51" fmla="*/ 1 h 69"/>
                <a:gd name="T52" fmla="*/ 1 w 85"/>
                <a:gd name="T53" fmla="*/ 1 h 69"/>
                <a:gd name="T54" fmla="*/ 1 w 85"/>
                <a:gd name="T55" fmla="*/ 1 h 69"/>
                <a:gd name="T56" fmla="*/ 1 w 85"/>
                <a:gd name="T57" fmla="*/ 1 h 69"/>
                <a:gd name="T58" fmla="*/ 1 w 85"/>
                <a:gd name="T59" fmla="*/ 1 h 69"/>
                <a:gd name="T60" fmla="*/ 1 w 85"/>
                <a:gd name="T61" fmla="*/ 1 h 69"/>
                <a:gd name="T62" fmla="*/ 1 w 85"/>
                <a:gd name="T63" fmla="*/ 1 h 69"/>
                <a:gd name="T64" fmla="*/ 1 w 85"/>
                <a:gd name="T65" fmla="*/ 1 h 69"/>
                <a:gd name="T66" fmla="*/ 1 w 85"/>
                <a:gd name="T67" fmla="*/ 1 h 69"/>
                <a:gd name="T68" fmla="*/ 1 w 85"/>
                <a:gd name="T69" fmla="*/ 1 h 69"/>
                <a:gd name="T70" fmla="*/ 1 w 85"/>
                <a:gd name="T71" fmla="*/ 1 h 69"/>
                <a:gd name="T72" fmla="*/ 1 w 85"/>
                <a:gd name="T73" fmla="*/ 1 h 6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5"/>
                <a:gd name="T112" fmla="*/ 0 h 69"/>
                <a:gd name="T113" fmla="*/ 85 w 85"/>
                <a:gd name="T114" fmla="*/ 69 h 6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5" h="69">
                  <a:moveTo>
                    <a:pt x="83" y="33"/>
                  </a:moveTo>
                  <a:lnTo>
                    <a:pt x="85" y="31"/>
                  </a:lnTo>
                  <a:lnTo>
                    <a:pt x="83" y="27"/>
                  </a:lnTo>
                  <a:lnTo>
                    <a:pt x="83" y="25"/>
                  </a:lnTo>
                  <a:lnTo>
                    <a:pt x="83" y="23"/>
                  </a:lnTo>
                  <a:lnTo>
                    <a:pt x="81" y="19"/>
                  </a:lnTo>
                  <a:lnTo>
                    <a:pt x="79" y="17"/>
                  </a:lnTo>
                  <a:lnTo>
                    <a:pt x="77" y="15"/>
                  </a:lnTo>
                  <a:lnTo>
                    <a:pt x="75" y="11"/>
                  </a:lnTo>
                  <a:lnTo>
                    <a:pt x="71" y="9"/>
                  </a:lnTo>
                  <a:lnTo>
                    <a:pt x="70" y="7"/>
                  </a:lnTo>
                  <a:lnTo>
                    <a:pt x="66" y="5"/>
                  </a:lnTo>
                  <a:lnTo>
                    <a:pt x="64" y="3"/>
                  </a:lnTo>
                  <a:lnTo>
                    <a:pt x="60" y="3"/>
                  </a:lnTo>
                  <a:lnTo>
                    <a:pt x="56" y="2"/>
                  </a:lnTo>
                  <a:lnTo>
                    <a:pt x="52" y="0"/>
                  </a:lnTo>
                  <a:lnTo>
                    <a:pt x="48" y="0"/>
                  </a:lnTo>
                  <a:lnTo>
                    <a:pt x="44" y="0"/>
                  </a:lnTo>
                  <a:lnTo>
                    <a:pt x="42" y="0"/>
                  </a:lnTo>
                  <a:lnTo>
                    <a:pt x="39" y="0"/>
                  </a:lnTo>
                  <a:lnTo>
                    <a:pt x="35" y="0"/>
                  </a:lnTo>
                  <a:lnTo>
                    <a:pt x="31" y="0"/>
                  </a:lnTo>
                  <a:lnTo>
                    <a:pt x="27" y="2"/>
                  </a:lnTo>
                  <a:lnTo>
                    <a:pt x="23" y="3"/>
                  </a:lnTo>
                  <a:lnTo>
                    <a:pt x="21" y="3"/>
                  </a:lnTo>
                  <a:lnTo>
                    <a:pt x="17" y="5"/>
                  </a:lnTo>
                  <a:lnTo>
                    <a:pt x="15" y="7"/>
                  </a:lnTo>
                  <a:lnTo>
                    <a:pt x="11" y="9"/>
                  </a:lnTo>
                  <a:lnTo>
                    <a:pt x="9" y="11"/>
                  </a:lnTo>
                  <a:lnTo>
                    <a:pt x="7" y="15"/>
                  </a:lnTo>
                  <a:lnTo>
                    <a:pt x="6" y="17"/>
                  </a:lnTo>
                  <a:lnTo>
                    <a:pt x="4" y="19"/>
                  </a:lnTo>
                  <a:lnTo>
                    <a:pt x="2" y="23"/>
                  </a:lnTo>
                  <a:lnTo>
                    <a:pt x="0" y="25"/>
                  </a:lnTo>
                  <a:lnTo>
                    <a:pt x="0" y="27"/>
                  </a:lnTo>
                  <a:lnTo>
                    <a:pt x="0" y="31"/>
                  </a:lnTo>
                  <a:lnTo>
                    <a:pt x="0" y="33"/>
                  </a:lnTo>
                  <a:lnTo>
                    <a:pt x="0" y="38"/>
                  </a:lnTo>
                  <a:lnTo>
                    <a:pt x="0" y="40"/>
                  </a:lnTo>
                  <a:lnTo>
                    <a:pt x="0" y="44"/>
                  </a:lnTo>
                  <a:lnTo>
                    <a:pt x="2" y="46"/>
                  </a:lnTo>
                  <a:lnTo>
                    <a:pt x="4" y="50"/>
                  </a:lnTo>
                  <a:lnTo>
                    <a:pt x="6" y="52"/>
                  </a:lnTo>
                  <a:lnTo>
                    <a:pt x="7" y="56"/>
                  </a:lnTo>
                  <a:lnTo>
                    <a:pt x="9" y="58"/>
                  </a:lnTo>
                  <a:lnTo>
                    <a:pt x="11" y="60"/>
                  </a:lnTo>
                  <a:lnTo>
                    <a:pt x="15" y="62"/>
                  </a:lnTo>
                  <a:lnTo>
                    <a:pt x="17" y="64"/>
                  </a:lnTo>
                  <a:lnTo>
                    <a:pt x="21" y="64"/>
                  </a:lnTo>
                  <a:lnTo>
                    <a:pt x="23" y="66"/>
                  </a:lnTo>
                  <a:lnTo>
                    <a:pt x="27" y="67"/>
                  </a:lnTo>
                  <a:lnTo>
                    <a:pt x="31" y="69"/>
                  </a:lnTo>
                  <a:lnTo>
                    <a:pt x="35" y="69"/>
                  </a:lnTo>
                  <a:lnTo>
                    <a:pt x="39" y="69"/>
                  </a:lnTo>
                  <a:lnTo>
                    <a:pt x="42" y="69"/>
                  </a:lnTo>
                  <a:lnTo>
                    <a:pt x="44" y="69"/>
                  </a:lnTo>
                  <a:lnTo>
                    <a:pt x="48" y="69"/>
                  </a:lnTo>
                  <a:lnTo>
                    <a:pt x="52" y="69"/>
                  </a:lnTo>
                  <a:lnTo>
                    <a:pt x="56" y="67"/>
                  </a:lnTo>
                  <a:lnTo>
                    <a:pt x="60" y="66"/>
                  </a:lnTo>
                  <a:lnTo>
                    <a:pt x="64" y="64"/>
                  </a:lnTo>
                  <a:lnTo>
                    <a:pt x="66" y="64"/>
                  </a:lnTo>
                  <a:lnTo>
                    <a:pt x="70" y="62"/>
                  </a:lnTo>
                  <a:lnTo>
                    <a:pt x="71" y="60"/>
                  </a:lnTo>
                  <a:lnTo>
                    <a:pt x="75" y="58"/>
                  </a:lnTo>
                  <a:lnTo>
                    <a:pt x="77" y="56"/>
                  </a:lnTo>
                  <a:lnTo>
                    <a:pt x="79" y="52"/>
                  </a:lnTo>
                  <a:lnTo>
                    <a:pt x="81" y="50"/>
                  </a:lnTo>
                  <a:lnTo>
                    <a:pt x="83" y="46"/>
                  </a:lnTo>
                  <a:lnTo>
                    <a:pt x="83" y="44"/>
                  </a:lnTo>
                  <a:lnTo>
                    <a:pt x="83" y="40"/>
                  </a:lnTo>
                  <a:lnTo>
                    <a:pt x="85" y="38"/>
                  </a:lnTo>
                  <a:lnTo>
                    <a:pt x="85" y="33"/>
                  </a:lnTo>
                  <a:lnTo>
                    <a:pt x="83" y="33"/>
                  </a:lnTo>
                  <a:close/>
                </a:path>
              </a:pathLst>
            </a:custGeom>
            <a:solidFill>
              <a:srgbClr val="000000"/>
            </a:solidFill>
            <a:ln w="9525">
              <a:noFill/>
              <a:round/>
              <a:headEnd/>
              <a:tailEnd/>
            </a:ln>
          </p:spPr>
          <p:txBody>
            <a:bodyPr/>
            <a:lstStyle/>
            <a:p>
              <a:endParaRPr lang="tr-TR"/>
            </a:p>
          </p:txBody>
        </p:sp>
        <p:sp>
          <p:nvSpPr>
            <p:cNvPr id="65680" name="Freeform 135"/>
            <p:cNvSpPr>
              <a:spLocks/>
            </p:cNvSpPr>
            <p:nvPr/>
          </p:nvSpPr>
          <p:spPr bwMode="auto">
            <a:xfrm>
              <a:off x="-1075" y="1709"/>
              <a:ext cx="43" cy="35"/>
            </a:xfrm>
            <a:custGeom>
              <a:avLst/>
              <a:gdLst>
                <a:gd name="T0" fmla="*/ 1 w 85"/>
                <a:gd name="T1" fmla="*/ 1 h 69"/>
                <a:gd name="T2" fmla="*/ 1 w 85"/>
                <a:gd name="T3" fmla="*/ 1 h 69"/>
                <a:gd name="T4" fmla="*/ 1 w 85"/>
                <a:gd name="T5" fmla="*/ 1 h 69"/>
                <a:gd name="T6" fmla="*/ 1 w 85"/>
                <a:gd name="T7" fmla="*/ 1 h 69"/>
                <a:gd name="T8" fmla="*/ 1 w 85"/>
                <a:gd name="T9" fmla="*/ 1 h 69"/>
                <a:gd name="T10" fmla="*/ 1 w 85"/>
                <a:gd name="T11" fmla="*/ 1 h 69"/>
                <a:gd name="T12" fmla="*/ 1 w 85"/>
                <a:gd name="T13" fmla="*/ 1 h 69"/>
                <a:gd name="T14" fmla="*/ 1 w 85"/>
                <a:gd name="T15" fmla="*/ 0 h 69"/>
                <a:gd name="T16" fmla="*/ 1 w 85"/>
                <a:gd name="T17" fmla="*/ 0 h 69"/>
                <a:gd name="T18" fmla="*/ 1 w 85"/>
                <a:gd name="T19" fmla="*/ 0 h 69"/>
                <a:gd name="T20" fmla="*/ 1 w 85"/>
                <a:gd name="T21" fmla="*/ 0 h 69"/>
                <a:gd name="T22" fmla="*/ 1 w 85"/>
                <a:gd name="T23" fmla="*/ 1 h 69"/>
                <a:gd name="T24" fmla="*/ 1 w 85"/>
                <a:gd name="T25" fmla="*/ 1 h 69"/>
                <a:gd name="T26" fmla="*/ 1 w 85"/>
                <a:gd name="T27" fmla="*/ 1 h 69"/>
                <a:gd name="T28" fmla="*/ 1 w 85"/>
                <a:gd name="T29" fmla="*/ 1 h 69"/>
                <a:gd name="T30" fmla="*/ 1 w 85"/>
                <a:gd name="T31" fmla="*/ 1 h 69"/>
                <a:gd name="T32" fmla="*/ 0 w 85"/>
                <a:gd name="T33" fmla="*/ 1 h 69"/>
                <a:gd name="T34" fmla="*/ 0 w 85"/>
                <a:gd name="T35" fmla="*/ 1 h 69"/>
                <a:gd name="T36" fmla="*/ 0 w 85"/>
                <a:gd name="T37" fmla="*/ 1 h 69"/>
                <a:gd name="T38" fmla="*/ 0 w 85"/>
                <a:gd name="T39" fmla="*/ 1 h 69"/>
                <a:gd name="T40" fmla="*/ 1 w 85"/>
                <a:gd name="T41" fmla="*/ 1 h 69"/>
                <a:gd name="T42" fmla="*/ 1 w 85"/>
                <a:gd name="T43" fmla="*/ 1 h 69"/>
                <a:gd name="T44" fmla="*/ 1 w 85"/>
                <a:gd name="T45" fmla="*/ 1 h 69"/>
                <a:gd name="T46" fmla="*/ 1 w 85"/>
                <a:gd name="T47" fmla="*/ 1 h 69"/>
                <a:gd name="T48" fmla="*/ 1 w 85"/>
                <a:gd name="T49" fmla="*/ 1 h 69"/>
                <a:gd name="T50" fmla="*/ 1 w 85"/>
                <a:gd name="T51" fmla="*/ 1 h 69"/>
                <a:gd name="T52" fmla="*/ 1 w 85"/>
                <a:gd name="T53" fmla="*/ 1 h 69"/>
                <a:gd name="T54" fmla="*/ 1 w 85"/>
                <a:gd name="T55" fmla="*/ 1 h 69"/>
                <a:gd name="T56" fmla="*/ 1 w 85"/>
                <a:gd name="T57" fmla="*/ 1 h 69"/>
                <a:gd name="T58" fmla="*/ 1 w 85"/>
                <a:gd name="T59" fmla="*/ 1 h 69"/>
                <a:gd name="T60" fmla="*/ 1 w 85"/>
                <a:gd name="T61" fmla="*/ 1 h 69"/>
                <a:gd name="T62" fmla="*/ 1 w 85"/>
                <a:gd name="T63" fmla="*/ 1 h 69"/>
                <a:gd name="T64" fmla="*/ 1 w 85"/>
                <a:gd name="T65" fmla="*/ 1 h 69"/>
                <a:gd name="T66" fmla="*/ 1 w 85"/>
                <a:gd name="T67" fmla="*/ 1 h 69"/>
                <a:gd name="T68" fmla="*/ 1 w 85"/>
                <a:gd name="T69" fmla="*/ 1 h 69"/>
                <a:gd name="T70" fmla="*/ 1 w 85"/>
                <a:gd name="T71" fmla="*/ 1 h 69"/>
                <a:gd name="T72" fmla="*/ 1 w 85"/>
                <a:gd name="T73" fmla="*/ 1 h 6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5"/>
                <a:gd name="T112" fmla="*/ 0 h 69"/>
                <a:gd name="T113" fmla="*/ 85 w 85"/>
                <a:gd name="T114" fmla="*/ 69 h 6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5" h="69">
                  <a:moveTo>
                    <a:pt x="83" y="33"/>
                  </a:moveTo>
                  <a:lnTo>
                    <a:pt x="85" y="31"/>
                  </a:lnTo>
                  <a:lnTo>
                    <a:pt x="83" y="27"/>
                  </a:lnTo>
                  <a:lnTo>
                    <a:pt x="83" y="25"/>
                  </a:lnTo>
                  <a:lnTo>
                    <a:pt x="83" y="23"/>
                  </a:lnTo>
                  <a:lnTo>
                    <a:pt x="81" y="19"/>
                  </a:lnTo>
                  <a:lnTo>
                    <a:pt x="79" y="17"/>
                  </a:lnTo>
                  <a:lnTo>
                    <a:pt x="77" y="15"/>
                  </a:lnTo>
                  <a:lnTo>
                    <a:pt x="75" y="11"/>
                  </a:lnTo>
                  <a:lnTo>
                    <a:pt x="71" y="9"/>
                  </a:lnTo>
                  <a:lnTo>
                    <a:pt x="70" y="7"/>
                  </a:lnTo>
                  <a:lnTo>
                    <a:pt x="66" y="5"/>
                  </a:lnTo>
                  <a:lnTo>
                    <a:pt x="64" y="3"/>
                  </a:lnTo>
                  <a:lnTo>
                    <a:pt x="60" y="3"/>
                  </a:lnTo>
                  <a:lnTo>
                    <a:pt x="56" y="2"/>
                  </a:lnTo>
                  <a:lnTo>
                    <a:pt x="52" y="0"/>
                  </a:lnTo>
                  <a:lnTo>
                    <a:pt x="48" y="0"/>
                  </a:lnTo>
                  <a:lnTo>
                    <a:pt x="44" y="0"/>
                  </a:lnTo>
                  <a:lnTo>
                    <a:pt x="42" y="0"/>
                  </a:lnTo>
                  <a:lnTo>
                    <a:pt x="39" y="0"/>
                  </a:lnTo>
                  <a:lnTo>
                    <a:pt x="35" y="0"/>
                  </a:lnTo>
                  <a:lnTo>
                    <a:pt x="31" y="0"/>
                  </a:lnTo>
                  <a:lnTo>
                    <a:pt x="27" y="2"/>
                  </a:lnTo>
                  <a:lnTo>
                    <a:pt x="23" y="3"/>
                  </a:lnTo>
                  <a:lnTo>
                    <a:pt x="21" y="3"/>
                  </a:lnTo>
                  <a:lnTo>
                    <a:pt x="17" y="5"/>
                  </a:lnTo>
                  <a:lnTo>
                    <a:pt x="15" y="7"/>
                  </a:lnTo>
                  <a:lnTo>
                    <a:pt x="11" y="9"/>
                  </a:lnTo>
                  <a:lnTo>
                    <a:pt x="9" y="11"/>
                  </a:lnTo>
                  <a:lnTo>
                    <a:pt x="7" y="15"/>
                  </a:lnTo>
                  <a:lnTo>
                    <a:pt x="6" y="17"/>
                  </a:lnTo>
                  <a:lnTo>
                    <a:pt x="4" y="19"/>
                  </a:lnTo>
                  <a:lnTo>
                    <a:pt x="2" y="23"/>
                  </a:lnTo>
                  <a:lnTo>
                    <a:pt x="0" y="25"/>
                  </a:lnTo>
                  <a:lnTo>
                    <a:pt x="0" y="27"/>
                  </a:lnTo>
                  <a:lnTo>
                    <a:pt x="0" y="31"/>
                  </a:lnTo>
                  <a:lnTo>
                    <a:pt x="0" y="33"/>
                  </a:lnTo>
                  <a:lnTo>
                    <a:pt x="0" y="38"/>
                  </a:lnTo>
                  <a:lnTo>
                    <a:pt x="0" y="40"/>
                  </a:lnTo>
                  <a:lnTo>
                    <a:pt x="0" y="44"/>
                  </a:lnTo>
                  <a:lnTo>
                    <a:pt x="2" y="46"/>
                  </a:lnTo>
                  <a:lnTo>
                    <a:pt x="4" y="50"/>
                  </a:lnTo>
                  <a:lnTo>
                    <a:pt x="6" y="52"/>
                  </a:lnTo>
                  <a:lnTo>
                    <a:pt x="7" y="56"/>
                  </a:lnTo>
                  <a:lnTo>
                    <a:pt x="9" y="58"/>
                  </a:lnTo>
                  <a:lnTo>
                    <a:pt x="11" y="60"/>
                  </a:lnTo>
                  <a:lnTo>
                    <a:pt x="15" y="62"/>
                  </a:lnTo>
                  <a:lnTo>
                    <a:pt x="17" y="64"/>
                  </a:lnTo>
                  <a:lnTo>
                    <a:pt x="21" y="64"/>
                  </a:lnTo>
                  <a:lnTo>
                    <a:pt x="23" y="66"/>
                  </a:lnTo>
                  <a:lnTo>
                    <a:pt x="27" y="67"/>
                  </a:lnTo>
                  <a:lnTo>
                    <a:pt x="31" y="69"/>
                  </a:lnTo>
                  <a:lnTo>
                    <a:pt x="35" y="69"/>
                  </a:lnTo>
                  <a:lnTo>
                    <a:pt x="39" y="69"/>
                  </a:lnTo>
                  <a:lnTo>
                    <a:pt x="42" y="69"/>
                  </a:lnTo>
                  <a:lnTo>
                    <a:pt x="44" y="69"/>
                  </a:lnTo>
                  <a:lnTo>
                    <a:pt x="48" y="69"/>
                  </a:lnTo>
                  <a:lnTo>
                    <a:pt x="52" y="69"/>
                  </a:lnTo>
                  <a:lnTo>
                    <a:pt x="56" y="67"/>
                  </a:lnTo>
                  <a:lnTo>
                    <a:pt x="60" y="66"/>
                  </a:lnTo>
                  <a:lnTo>
                    <a:pt x="64" y="64"/>
                  </a:lnTo>
                  <a:lnTo>
                    <a:pt x="66" y="64"/>
                  </a:lnTo>
                  <a:lnTo>
                    <a:pt x="70" y="62"/>
                  </a:lnTo>
                  <a:lnTo>
                    <a:pt x="71" y="60"/>
                  </a:lnTo>
                  <a:lnTo>
                    <a:pt x="75" y="58"/>
                  </a:lnTo>
                  <a:lnTo>
                    <a:pt x="77" y="56"/>
                  </a:lnTo>
                  <a:lnTo>
                    <a:pt x="79" y="52"/>
                  </a:lnTo>
                  <a:lnTo>
                    <a:pt x="81" y="50"/>
                  </a:lnTo>
                  <a:lnTo>
                    <a:pt x="83" y="46"/>
                  </a:lnTo>
                  <a:lnTo>
                    <a:pt x="83" y="44"/>
                  </a:lnTo>
                  <a:lnTo>
                    <a:pt x="83" y="40"/>
                  </a:lnTo>
                  <a:lnTo>
                    <a:pt x="85" y="38"/>
                  </a:lnTo>
                  <a:lnTo>
                    <a:pt x="85" y="33"/>
                  </a:lnTo>
                </a:path>
              </a:pathLst>
            </a:custGeom>
            <a:noFill/>
            <a:ln w="1588">
              <a:solidFill>
                <a:srgbClr val="000000"/>
              </a:solidFill>
              <a:round/>
              <a:headEnd/>
              <a:tailEnd/>
            </a:ln>
          </p:spPr>
          <p:txBody>
            <a:bodyPr/>
            <a:lstStyle/>
            <a:p>
              <a:endParaRPr lang="tr-TR"/>
            </a:p>
          </p:txBody>
        </p:sp>
        <p:sp>
          <p:nvSpPr>
            <p:cNvPr id="65681" name="Freeform 136"/>
            <p:cNvSpPr>
              <a:spLocks/>
            </p:cNvSpPr>
            <p:nvPr/>
          </p:nvSpPr>
          <p:spPr bwMode="auto">
            <a:xfrm>
              <a:off x="-880" y="1698"/>
              <a:ext cx="43" cy="36"/>
            </a:xfrm>
            <a:custGeom>
              <a:avLst/>
              <a:gdLst>
                <a:gd name="T0" fmla="*/ 1 w 85"/>
                <a:gd name="T1" fmla="*/ 1 h 72"/>
                <a:gd name="T2" fmla="*/ 1 w 85"/>
                <a:gd name="T3" fmla="*/ 1 h 72"/>
                <a:gd name="T4" fmla="*/ 1 w 85"/>
                <a:gd name="T5" fmla="*/ 1 h 72"/>
                <a:gd name="T6" fmla="*/ 1 w 85"/>
                <a:gd name="T7" fmla="*/ 1 h 72"/>
                <a:gd name="T8" fmla="*/ 1 w 85"/>
                <a:gd name="T9" fmla="*/ 1 h 72"/>
                <a:gd name="T10" fmla="*/ 1 w 85"/>
                <a:gd name="T11" fmla="*/ 1 h 72"/>
                <a:gd name="T12" fmla="*/ 1 w 85"/>
                <a:gd name="T13" fmla="*/ 1 h 72"/>
                <a:gd name="T14" fmla="*/ 1 w 85"/>
                <a:gd name="T15" fmla="*/ 1 h 72"/>
                <a:gd name="T16" fmla="*/ 1 w 85"/>
                <a:gd name="T17" fmla="*/ 0 h 72"/>
                <a:gd name="T18" fmla="*/ 1 w 85"/>
                <a:gd name="T19" fmla="*/ 0 h 72"/>
                <a:gd name="T20" fmla="*/ 1 w 85"/>
                <a:gd name="T21" fmla="*/ 1 h 72"/>
                <a:gd name="T22" fmla="*/ 1 w 85"/>
                <a:gd name="T23" fmla="*/ 1 h 72"/>
                <a:gd name="T24" fmla="*/ 1 w 85"/>
                <a:gd name="T25" fmla="*/ 1 h 72"/>
                <a:gd name="T26" fmla="*/ 1 w 85"/>
                <a:gd name="T27" fmla="*/ 1 h 72"/>
                <a:gd name="T28" fmla="*/ 1 w 85"/>
                <a:gd name="T29" fmla="*/ 1 h 72"/>
                <a:gd name="T30" fmla="*/ 1 w 85"/>
                <a:gd name="T31" fmla="*/ 1 h 72"/>
                <a:gd name="T32" fmla="*/ 0 w 85"/>
                <a:gd name="T33" fmla="*/ 1 h 72"/>
                <a:gd name="T34" fmla="*/ 0 w 85"/>
                <a:gd name="T35" fmla="*/ 1 h 72"/>
                <a:gd name="T36" fmla="*/ 0 w 85"/>
                <a:gd name="T37" fmla="*/ 1 h 72"/>
                <a:gd name="T38" fmla="*/ 0 w 85"/>
                <a:gd name="T39" fmla="*/ 1 h 72"/>
                <a:gd name="T40" fmla="*/ 1 w 85"/>
                <a:gd name="T41" fmla="*/ 1 h 72"/>
                <a:gd name="T42" fmla="*/ 1 w 85"/>
                <a:gd name="T43" fmla="*/ 1 h 72"/>
                <a:gd name="T44" fmla="*/ 1 w 85"/>
                <a:gd name="T45" fmla="*/ 1 h 72"/>
                <a:gd name="T46" fmla="*/ 1 w 85"/>
                <a:gd name="T47" fmla="*/ 1 h 72"/>
                <a:gd name="T48" fmla="*/ 1 w 85"/>
                <a:gd name="T49" fmla="*/ 1 h 72"/>
                <a:gd name="T50" fmla="*/ 1 w 85"/>
                <a:gd name="T51" fmla="*/ 1 h 72"/>
                <a:gd name="T52" fmla="*/ 1 w 85"/>
                <a:gd name="T53" fmla="*/ 1 h 72"/>
                <a:gd name="T54" fmla="*/ 1 w 85"/>
                <a:gd name="T55" fmla="*/ 1 h 72"/>
                <a:gd name="T56" fmla="*/ 1 w 85"/>
                <a:gd name="T57" fmla="*/ 1 h 72"/>
                <a:gd name="T58" fmla="*/ 1 w 85"/>
                <a:gd name="T59" fmla="*/ 1 h 72"/>
                <a:gd name="T60" fmla="*/ 1 w 85"/>
                <a:gd name="T61" fmla="*/ 1 h 72"/>
                <a:gd name="T62" fmla="*/ 1 w 85"/>
                <a:gd name="T63" fmla="*/ 1 h 72"/>
                <a:gd name="T64" fmla="*/ 1 w 85"/>
                <a:gd name="T65" fmla="*/ 1 h 72"/>
                <a:gd name="T66" fmla="*/ 1 w 85"/>
                <a:gd name="T67" fmla="*/ 1 h 72"/>
                <a:gd name="T68" fmla="*/ 1 w 85"/>
                <a:gd name="T69" fmla="*/ 1 h 72"/>
                <a:gd name="T70" fmla="*/ 1 w 85"/>
                <a:gd name="T71" fmla="*/ 1 h 72"/>
                <a:gd name="T72" fmla="*/ 1 w 85"/>
                <a:gd name="T73" fmla="*/ 1 h 7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5"/>
                <a:gd name="T112" fmla="*/ 0 h 72"/>
                <a:gd name="T113" fmla="*/ 85 w 85"/>
                <a:gd name="T114" fmla="*/ 72 h 7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5" h="72">
                  <a:moveTo>
                    <a:pt x="85" y="37"/>
                  </a:moveTo>
                  <a:lnTo>
                    <a:pt x="85" y="33"/>
                  </a:lnTo>
                  <a:lnTo>
                    <a:pt x="83" y="31"/>
                  </a:lnTo>
                  <a:lnTo>
                    <a:pt x="83" y="27"/>
                  </a:lnTo>
                  <a:lnTo>
                    <a:pt x="81" y="25"/>
                  </a:lnTo>
                  <a:lnTo>
                    <a:pt x="81" y="22"/>
                  </a:lnTo>
                  <a:lnTo>
                    <a:pt x="79" y="20"/>
                  </a:lnTo>
                  <a:lnTo>
                    <a:pt x="77" y="16"/>
                  </a:lnTo>
                  <a:lnTo>
                    <a:pt x="75" y="14"/>
                  </a:lnTo>
                  <a:lnTo>
                    <a:pt x="71" y="10"/>
                  </a:lnTo>
                  <a:lnTo>
                    <a:pt x="69" y="8"/>
                  </a:lnTo>
                  <a:lnTo>
                    <a:pt x="65" y="6"/>
                  </a:lnTo>
                  <a:lnTo>
                    <a:pt x="64" y="6"/>
                  </a:lnTo>
                  <a:lnTo>
                    <a:pt x="60" y="4"/>
                  </a:lnTo>
                  <a:lnTo>
                    <a:pt x="56" y="2"/>
                  </a:lnTo>
                  <a:lnTo>
                    <a:pt x="52" y="2"/>
                  </a:lnTo>
                  <a:lnTo>
                    <a:pt x="50" y="2"/>
                  </a:lnTo>
                  <a:lnTo>
                    <a:pt x="46" y="0"/>
                  </a:lnTo>
                  <a:lnTo>
                    <a:pt x="42" y="0"/>
                  </a:lnTo>
                  <a:lnTo>
                    <a:pt x="38" y="0"/>
                  </a:lnTo>
                  <a:lnTo>
                    <a:pt x="34" y="2"/>
                  </a:lnTo>
                  <a:lnTo>
                    <a:pt x="31" y="2"/>
                  </a:lnTo>
                  <a:lnTo>
                    <a:pt x="27" y="2"/>
                  </a:lnTo>
                  <a:lnTo>
                    <a:pt x="25" y="4"/>
                  </a:lnTo>
                  <a:lnTo>
                    <a:pt x="21" y="6"/>
                  </a:lnTo>
                  <a:lnTo>
                    <a:pt x="17" y="6"/>
                  </a:lnTo>
                  <a:lnTo>
                    <a:pt x="15" y="8"/>
                  </a:lnTo>
                  <a:lnTo>
                    <a:pt x="11" y="10"/>
                  </a:lnTo>
                  <a:lnTo>
                    <a:pt x="9" y="14"/>
                  </a:lnTo>
                  <a:lnTo>
                    <a:pt x="7" y="16"/>
                  </a:lnTo>
                  <a:lnTo>
                    <a:pt x="5" y="20"/>
                  </a:lnTo>
                  <a:lnTo>
                    <a:pt x="3" y="22"/>
                  </a:lnTo>
                  <a:lnTo>
                    <a:pt x="1" y="25"/>
                  </a:lnTo>
                  <a:lnTo>
                    <a:pt x="0" y="27"/>
                  </a:lnTo>
                  <a:lnTo>
                    <a:pt x="0" y="31"/>
                  </a:lnTo>
                  <a:lnTo>
                    <a:pt x="0" y="33"/>
                  </a:lnTo>
                  <a:lnTo>
                    <a:pt x="0" y="37"/>
                  </a:lnTo>
                  <a:lnTo>
                    <a:pt x="0" y="39"/>
                  </a:lnTo>
                  <a:lnTo>
                    <a:pt x="0" y="43"/>
                  </a:lnTo>
                  <a:lnTo>
                    <a:pt x="0" y="47"/>
                  </a:lnTo>
                  <a:lnTo>
                    <a:pt x="1" y="49"/>
                  </a:lnTo>
                  <a:lnTo>
                    <a:pt x="3" y="51"/>
                  </a:lnTo>
                  <a:lnTo>
                    <a:pt x="5" y="55"/>
                  </a:lnTo>
                  <a:lnTo>
                    <a:pt x="7" y="57"/>
                  </a:lnTo>
                  <a:lnTo>
                    <a:pt x="9" y="60"/>
                  </a:lnTo>
                  <a:lnTo>
                    <a:pt x="11" y="62"/>
                  </a:lnTo>
                  <a:lnTo>
                    <a:pt x="15" y="64"/>
                  </a:lnTo>
                  <a:lnTo>
                    <a:pt x="17" y="66"/>
                  </a:lnTo>
                  <a:lnTo>
                    <a:pt x="21" y="68"/>
                  </a:lnTo>
                  <a:lnTo>
                    <a:pt x="25" y="68"/>
                  </a:lnTo>
                  <a:lnTo>
                    <a:pt x="27" y="70"/>
                  </a:lnTo>
                  <a:lnTo>
                    <a:pt x="31" y="72"/>
                  </a:lnTo>
                  <a:lnTo>
                    <a:pt x="34" y="72"/>
                  </a:lnTo>
                  <a:lnTo>
                    <a:pt x="38" y="72"/>
                  </a:lnTo>
                  <a:lnTo>
                    <a:pt x="42" y="72"/>
                  </a:lnTo>
                  <a:lnTo>
                    <a:pt x="46" y="72"/>
                  </a:lnTo>
                  <a:lnTo>
                    <a:pt x="50" y="72"/>
                  </a:lnTo>
                  <a:lnTo>
                    <a:pt x="52" y="72"/>
                  </a:lnTo>
                  <a:lnTo>
                    <a:pt x="56" y="70"/>
                  </a:lnTo>
                  <a:lnTo>
                    <a:pt x="60" y="68"/>
                  </a:lnTo>
                  <a:lnTo>
                    <a:pt x="64" y="68"/>
                  </a:lnTo>
                  <a:lnTo>
                    <a:pt x="65" y="66"/>
                  </a:lnTo>
                  <a:lnTo>
                    <a:pt x="69" y="64"/>
                  </a:lnTo>
                  <a:lnTo>
                    <a:pt x="71" y="62"/>
                  </a:lnTo>
                  <a:lnTo>
                    <a:pt x="75" y="60"/>
                  </a:lnTo>
                  <a:lnTo>
                    <a:pt x="77" y="57"/>
                  </a:lnTo>
                  <a:lnTo>
                    <a:pt x="79" y="55"/>
                  </a:lnTo>
                  <a:lnTo>
                    <a:pt x="81" y="51"/>
                  </a:lnTo>
                  <a:lnTo>
                    <a:pt x="81" y="49"/>
                  </a:lnTo>
                  <a:lnTo>
                    <a:pt x="83" y="47"/>
                  </a:lnTo>
                  <a:lnTo>
                    <a:pt x="83" y="43"/>
                  </a:lnTo>
                  <a:lnTo>
                    <a:pt x="85" y="39"/>
                  </a:lnTo>
                  <a:lnTo>
                    <a:pt x="85" y="37"/>
                  </a:lnTo>
                  <a:close/>
                </a:path>
              </a:pathLst>
            </a:custGeom>
            <a:solidFill>
              <a:srgbClr val="000000"/>
            </a:solidFill>
            <a:ln w="9525">
              <a:noFill/>
              <a:round/>
              <a:headEnd/>
              <a:tailEnd/>
            </a:ln>
          </p:spPr>
          <p:txBody>
            <a:bodyPr/>
            <a:lstStyle/>
            <a:p>
              <a:endParaRPr lang="tr-TR"/>
            </a:p>
          </p:txBody>
        </p:sp>
        <p:sp>
          <p:nvSpPr>
            <p:cNvPr id="65682" name="Freeform 137"/>
            <p:cNvSpPr>
              <a:spLocks/>
            </p:cNvSpPr>
            <p:nvPr/>
          </p:nvSpPr>
          <p:spPr bwMode="auto">
            <a:xfrm>
              <a:off x="-880" y="1698"/>
              <a:ext cx="43" cy="36"/>
            </a:xfrm>
            <a:custGeom>
              <a:avLst/>
              <a:gdLst>
                <a:gd name="T0" fmla="*/ 1 w 85"/>
                <a:gd name="T1" fmla="*/ 1 h 72"/>
                <a:gd name="T2" fmla="*/ 1 w 85"/>
                <a:gd name="T3" fmla="*/ 1 h 72"/>
                <a:gd name="T4" fmla="*/ 1 w 85"/>
                <a:gd name="T5" fmla="*/ 1 h 72"/>
                <a:gd name="T6" fmla="*/ 1 w 85"/>
                <a:gd name="T7" fmla="*/ 1 h 72"/>
                <a:gd name="T8" fmla="*/ 1 w 85"/>
                <a:gd name="T9" fmla="*/ 1 h 72"/>
                <a:gd name="T10" fmla="*/ 1 w 85"/>
                <a:gd name="T11" fmla="*/ 1 h 72"/>
                <a:gd name="T12" fmla="*/ 1 w 85"/>
                <a:gd name="T13" fmla="*/ 1 h 72"/>
                <a:gd name="T14" fmla="*/ 1 w 85"/>
                <a:gd name="T15" fmla="*/ 1 h 72"/>
                <a:gd name="T16" fmla="*/ 1 w 85"/>
                <a:gd name="T17" fmla="*/ 0 h 72"/>
                <a:gd name="T18" fmla="*/ 1 w 85"/>
                <a:gd name="T19" fmla="*/ 0 h 72"/>
                <a:gd name="T20" fmla="*/ 1 w 85"/>
                <a:gd name="T21" fmla="*/ 1 h 72"/>
                <a:gd name="T22" fmla="*/ 1 w 85"/>
                <a:gd name="T23" fmla="*/ 1 h 72"/>
                <a:gd name="T24" fmla="*/ 1 w 85"/>
                <a:gd name="T25" fmla="*/ 1 h 72"/>
                <a:gd name="T26" fmla="*/ 1 w 85"/>
                <a:gd name="T27" fmla="*/ 1 h 72"/>
                <a:gd name="T28" fmla="*/ 1 w 85"/>
                <a:gd name="T29" fmla="*/ 1 h 72"/>
                <a:gd name="T30" fmla="*/ 1 w 85"/>
                <a:gd name="T31" fmla="*/ 1 h 72"/>
                <a:gd name="T32" fmla="*/ 0 w 85"/>
                <a:gd name="T33" fmla="*/ 1 h 72"/>
                <a:gd name="T34" fmla="*/ 0 w 85"/>
                <a:gd name="T35" fmla="*/ 1 h 72"/>
                <a:gd name="T36" fmla="*/ 0 w 85"/>
                <a:gd name="T37" fmla="*/ 1 h 72"/>
                <a:gd name="T38" fmla="*/ 0 w 85"/>
                <a:gd name="T39" fmla="*/ 1 h 72"/>
                <a:gd name="T40" fmla="*/ 1 w 85"/>
                <a:gd name="T41" fmla="*/ 1 h 72"/>
                <a:gd name="T42" fmla="*/ 1 w 85"/>
                <a:gd name="T43" fmla="*/ 1 h 72"/>
                <a:gd name="T44" fmla="*/ 1 w 85"/>
                <a:gd name="T45" fmla="*/ 1 h 72"/>
                <a:gd name="T46" fmla="*/ 1 w 85"/>
                <a:gd name="T47" fmla="*/ 1 h 72"/>
                <a:gd name="T48" fmla="*/ 1 w 85"/>
                <a:gd name="T49" fmla="*/ 1 h 72"/>
                <a:gd name="T50" fmla="*/ 1 w 85"/>
                <a:gd name="T51" fmla="*/ 1 h 72"/>
                <a:gd name="T52" fmla="*/ 1 w 85"/>
                <a:gd name="T53" fmla="*/ 1 h 72"/>
                <a:gd name="T54" fmla="*/ 1 w 85"/>
                <a:gd name="T55" fmla="*/ 1 h 72"/>
                <a:gd name="T56" fmla="*/ 1 w 85"/>
                <a:gd name="T57" fmla="*/ 1 h 72"/>
                <a:gd name="T58" fmla="*/ 1 w 85"/>
                <a:gd name="T59" fmla="*/ 1 h 72"/>
                <a:gd name="T60" fmla="*/ 1 w 85"/>
                <a:gd name="T61" fmla="*/ 1 h 72"/>
                <a:gd name="T62" fmla="*/ 1 w 85"/>
                <a:gd name="T63" fmla="*/ 1 h 72"/>
                <a:gd name="T64" fmla="*/ 1 w 85"/>
                <a:gd name="T65" fmla="*/ 1 h 72"/>
                <a:gd name="T66" fmla="*/ 1 w 85"/>
                <a:gd name="T67" fmla="*/ 1 h 72"/>
                <a:gd name="T68" fmla="*/ 1 w 85"/>
                <a:gd name="T69" fmla="*/ 1 h 72"/>
                <a:gd name="T70" fmla="*/ 1 w 85"/>
                <a:gd name="T71" fmla="*/ 1 h 72"/>
                <a:gd name="T72" fmla="*/ 1 w 85"/>
                <a:gd name="T73" fmla="*/ 1 h 7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5"/>
                <a:gd name="T112" fmla="*/ 0 h 72"/>
                <a:gd name="T113" fmla="*/ 85 w 85"/>
                <a:gd name="T114" fmla="*/ 72 h 7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5" h="72">
                  <a:moveTo>
                    <a:pt x="85" y="37"/>
                  </a:moveTo>
                  <a:lnTo>
                    <a:pt x="85" y="33"/>
                  </a:lnTo>
                  <a:lnTo>
                    <a:pt x="83" y="31"/>
                  </a:lnTo>
                  <a:lnTo>
                    <a:pt x="83" y="27"/>
                  </a:lnTo>
                  <a:lnTo>
                    <a:pt x="81" y="25"/>
                  </a:lnTo>
                  <a:lnTo>
                    <a:pt x="81" y="22"/>
                  </a:lnTo>
                  <a:lnTo>
                    <a:pt x="79" y="20"/>
                  </a:lnTo>
                  <a:lnTo>
                    <a:pt x="77" y="16"/>
                  </a:lnTo>
                  <a:lnTo>
                    <a:pt x="75" y="14"/>
                  </a:lnTo>
                  <a:lnTo>
                    <a:pt x="71" y="10"/>
                  </a:lnTo>
                  <a:lnTo>
                    <a:pt x="69" y="8"/>
                  </a:lnTo>
                  <a:lnTo>
                    <a:pt x="65" y="6"/>
                  </a:lnTo>
                  <a:lnTo>
                    <a:pt x="64" y="6"/>
                  </a:lnTo>
                  <a:lnTo>
                    <a:pt x="60" y="4"/>
                  </a:lnTo>
                  <a:lnTo>
                    <a:pt x="56" y="2"/>
                  </a:lnTo>
                  <a:lnTo>
                    <a:pt x="52" y="2"/>
                  </a:lnTo>
                  <a:lnTo>
                    <a:pt x="50" y="2"/>
                  </a:lnTo>
                  <a:lnTo>
                    <a:pt x="46" y="0"/>
                  </a:lnTo>
                  <a:lnTo>
                    <a:pt x="42" y="0"/>
                  </a:lnTo>
                  <a:lnTo>
                    <a:pt x="38" y="0"/>
                  </a:lnTo>
                  <a:lnTo>
                    <a:pt x="34" y="2"/>
                  </a:lnTo>
                  <a:lnTo>
                    <a:pt x="31" y="2"/>
                  </a:lnTo>
                  <a:lnTo>
                    <a:pt x="27" y="2"/>
                  </a:lnTo>
                  <a:lnTo>
                    <a:pt x="25" y="4"/>
                  </a:lnTo>
                  <a:lnTo>
                    <a:pt x="21" y="6"/>
                  </a:lnTo>
                  <a:lnTo>
                    <a:pt x="17" y="6"/>
                  </a:lnTo>
                  <a:lnTo>
                    <a:pt x="15" y="8"/>
                  </a:lnTo>
                  <a:lnTo>
                    <a:pt x="11" y="10"/>
                  </a:lnTo>
                  <a:lnTo>
                    <a:pt x="9" y="14"/>
                  </a:lnTo>
                  <a:lnTo>
                    <a:pt x="7" y="16"/>
                  </a:lnTo>
                  <a:lnTo>
                    <a:pt x="5" y="20"/>
                  </a:lnTo>
                  <a:lnTo>
                    <a:pt x="3" y="22"/>
                  </a:lnTo>
                  <a:lnTo>
                    <a:pt x="1" y="25"/>
                  </a:lnTo>
                  <a:lnTo>
                    <a:pt x="0" y="27"/>
                  </a:lnTo>
                  <a:lnTo>
                    <a:pt x="0" y="31"/>
                  </a:lnTo>
                  <a:lnTo>
                    <a:pt x="0" y="33"/>
                  </a:lnTo>
                  <a:lnTo>
                    <a:pt x="0" y="37"/>
                  </a:lnTo>
                  <a:lnTo>
                    <a:pt x="0" y="39"/>
                  </a:lnTo>
                  <a:lnTo>
                    <a:pt x="0" y="43"/>
                  </a:lnTo>
                  <a:lnTo>
                    <a:pt x="0" y="47"/>
                  </a:lnTo>
                  <a:lnTo>
                    <a:pt x="1" y="49"/>
                  </a:lnTo>
                  <a:lnTo>
                    <a:pt x="3" y="51"/>
                  </a:lnTo>
                  <a:lnTo>
                    <a:pt x="5" y="55"/>
                  </a:lnTo>
                  <a:lnTo>
                    <a:pt x="7" y="57"/>
                  </a:lnTo>
                  <a:lnTo>
                    <a:pt x="9" y="60"/>
                  </a:lnTo>
                  <a:lnTo>
                    <a:pt x="11" y="62"/>
                  </a:lnTo>
                  <a:lnTo>
                    <a:pt x="15" y="64"/>
                  </a:lnTo>
                  <a:lnTo>
                    <a:pt x="17" y="66"/>
                  </a:lnTo>
                  <a:lnTo>
                    <a:pt x="21" y="68"/>
                  </a:lnTo>
                  <a:lnTo>
                    <a:pt x="25" y="68"/>
                  </a:lnTo>
                  <a:lnTo>
                    <a:pt x="27" y="70"/>
                  </a:lnTo>
                  <a:lnTo>
                    <a:pt x="31" y="72"/>
                  </a:lnTo>
                  <a:lnTo>
                    <a:pt x="34" y="72"/>
                  </a:lnTo>
                  <a:lnTo>
                    <a:pt x="38" y="72"/>
                  </a:lnTo>
                  <a:lnTo>
                    <a:pt x="42" y="72"/>
                  </a:lnTo>
                  <a:lnTo>
                    <a:pt x="46" y="72"/>
                  </a:lnTo>
                  <a:lnTo>
                    <a:pt x="50" y="72"/>
                  </a:lnTo>
                  <a:lnTo>
                    <a:pt x="52" y="72"/>
                  </a:lnTo>
                  <a:lnTo>
                    <a:pt x="56" y="70"/>
                  </a:lnTo>
                  <a:lnTo>
                    <a:pt x="60" y="68"/>
                  </a:lnTo>
                  <a:lnTo>
                    <a:pt x="64" y="68"/>
                  </a:lnTo>
                  <a:lnTo>
                    <a:pt x="65" y="66"/>
                  </a:lnTo>
                  <a:lnTo>
                    <a:pt x="69" y="64"/>
                  </a:lnTo>
                  <a:lnTo>
                    <a:pt x="71" y="62"/>
                  </a:lnTo>
                  <a:lnTo>
                    <a:pt x="75" y="60"/>
                  </a:lnTo>
                  <a:lnTo>
                    <a:pt x="77" y="57"/>
                  </a:lnTo>
                  <a:lnTo>
                    <a:pt x="79" y="55"/>
                  </a:lnTo>
                  <a:lnTo>
                    <a:pt x="81" y="51"/>
                  </a:lnTo>
                  <a:lnTo>
                    <a:pt x="81" y="49"/>
                  </a:lnTo>
                  <a:lnTo>
                    <a:pt x="83" y="47"/>
                  </a:lnTo>
                  <a:lnTo>
                    <a:pt x="83" y="43"/>
                  </a:lnTo>
                  <a:lnTo>
                    <a:pt x="85" y="39"/>
                  </a:lnTo>
                  <a:lnTo>
                    <a:pt x="85" y="37"/>
                  </a:lnTo>
                </a:path>
              </a:pathLst>
            </a:custGeom>
            <a:noFill/>
            <a:ln w="1588">
              <a:solidFill>
                <a:srgbClr val="000000"/>
              </a:solidFill>
              <a:round/>
              <a:headEnd/>
              <a:tailEnd/>
            </a:ln>
          </p:spPr>
          <p:txBody>
            <a:bodyPr/>
            <a:lstStyle/>
            <a:p>
              <a:endParaRPr lang="tr-TR"/>
            </a:p>
          </p:txBody>
        </p:sp>
        <p:sp>
          <p:nvSpPr>
            <p:cNvPr id="65683" name="Freeform 138"/>
            <p:cNvSpPr>
              <a:spLocks/>
            </p:cNvSpPr>
            <p:nvPr/>
          </p:nvSpPr>
          <p:spPr bwMode="auto">
            <a:xfrm>
              <a:off x="-1128" y="1564"/>
              <a:ext cx="46" cy="54"/>
            </a:xfrm>
            <a:custGeom>
              <a:avLst/>
              <a:gdLst>
                <a:gd name="T0" fmla="*/ 0 w 91"/>
                <a:gd name="T1" fmla="*/ 1 h 106"/>
                <a:gd name="T2" fmla="*/ 1 w 91"/>
                <a:gd name="T3" fmla="*/ 1 h 106"/>
                <a:gd name="T4" fmla="*/ 1 w 91"/>
                <a:gd name="T5" fmla="*/ 1 h 106"/>
                <a:gd name="T6" fmla="*/ 1 w 91"/>
                <a:gd name="T7" fmla="*/ 1 h 106"/>
                <a:gd name="T8" fmla="*/ 1 w 91"/>
                <a:gd name="T9" fmla="*/ 0 h 106"/>
                <a:gd name="T10" fmla="*/ 0 60000 65536"/>
                <a:gd name="T11" fmla="*/ 0 60000 65536"/>
                <a:gd name="T12" fmla="*/ 0 60000 65536"/>
                <a:gd name="T13" fmla="*/ 0 60000 65536"/>
                <a:gd name="T14" fmla="*/ 0 60000 65536"/>
                <a:gd name="T15" fmla="*/ 0 w 91"/>
                <a:gd name="T16" fmla="*/ 0 h 106"/>
                <a:gd name="T17" fmla="*/ 91 w 91"/>
                <a:gd name="T18" fmla="*/ 106 h 106"/>
              </a:gdLst>
              <a:ahLst/>
              <a:cxnLst>
                <a:cxn ang="T10">
                  <a:pos x="T0" y="T1"/>
                </a:cxn>
                <a:cxn ang="T11">
                  <a:pos x="T2" y="T3"/>
                </a:cxn>
                <a:cxn ang="T12">
                  <a:pos x="T4" y="T5"/>
                </a:cxn>
                <a:cxn ang="T13">
                  <a:pos x="T6" y="T7"/>
                </a:cxn>
                <a:cxn ang="T14">
                  <a:pos x="T8" y="T9"/>
                </a:cxn>
              </a:cxnLst>
              <a:rect l="T15" t="T16" r="T17" b="T18"/>
              <a:pathLst>
                <a:path w="91" h="106">
                  <a:moveTo>
                    <a:pt x="0" y="106"/>
                  </a:moveTo>
                  <a:lnTo>
                    <a:pt x="6" y="70"/>
                  </a:lnTo>
                  <a:lnTo>
                    <a:pt x="25" y="40"/>
                  </a:lnTo>
                  <a:lnTo>
                    <a:pt x="54" y="19"/>
                  </a:lnTo>
                  <a:lnTo>
                    <a:pt x="91" y="0"/>
                  </a:lnTo>
                </a:path>
              </a:pathLst>
            </a:custGeom>
            <a:noFill/>
            <a:ln w="1588">
              <a:solidFill>
                <a:srgbClr val="000000"/>
              </a:solidFill>
              <a:round/>
              <a:headEnd/>
              <a:tailEnd/>
            </a:ln>
          </p:spPr>
          <p:txBody>
            <a:bodyPr/>
            <a:lstStyle/>
            <a:p>
              <a:endParaRPr lang="tr-TR"/>
            </a:p>
          </p:txBody>
        </p:sp>
        <p:sp>
          <p:nvSpPr>
            <p:cNvPr id="65684" name="Freeform 139"/>
            <p:cNvSpPr>
              <a:spLocks/>
            </p:cNvSpPr>
            <p:nvPr/>
          </p:nvSpPr>
          <p:spPr bwMode="auto">
            <a:xfrm>
              <a:off x="-873" y="1569"/>
              <a:ext cx="67" cy="34"/>
            </a:xfrm>
            <a:custGeom>
              <a:avLst/>
              <a:gdLst>
                <a:gd name="T0" fmla="*/ 0 w 134"/>
                <a:gd name="T1" fmla="*/ 0 h 68"/>
                <a:gd name="T2" fmla="*/ 1 w 134"/>
                <a:gd name="T3" fmla="*/ 0 h 68"/>
                <a:gd name="T4" fmla="*/ 1 w 134"/>
                <a:gd name="T5" fmla="*/ 1 h 68"/>
                <a:gd name="T6" fmla="*/ 1 w 134"/>
                <a:gd name="T7" fmla="*/ 1 h 68"/>
                <a:gd name="T8" fmla="*/ 1 w 134"/>
                <a:gd name="T9" fmla="*/ 1 h 68"/>
                <a:gd name="T10" fmla="*/ 0 60000 65536"/>
                <a:gd name="T11" fmla="*/ 0 60000 65536"/>
                <a:gd name="T12" fmla="*/ 0 60000 65536"/>
                <a:gd name="T13" fmla="*/ 0 60000 65536"/>
                <a:gd name="T14" fmla="*/ 0 60000 65536"/>
                <a:gd name="T15" fmla="*/ 0 w 134"/>
                <a:gd name="T16" fmla="*/ 0 h 68"/>
                <a:gd name="T17" fmla="*/ 134 w 134"/>
                <a:gd name="T18" fmla="*/ 68 h 68"/>
              </a:gdLst>
              <a:ahLst/>
              <a:cxnLst>
                <a:cxn ang="T10">
                  <a:pos x="T0" y="T1"/>
                </a:cxn>
                <a:cxn ang="T11">
                  <a:pos x="T2" y="T3"/>
                </a:cxn>
                <a:cxn ang="T12">
                  <a:pos x="T4" y="T5"/>
                </a:cxn>
                <a:cxn ang="T13">
                  <a:pos x="T6" y="T7"/>
                </a:cxn>
                <a:cxn ang="T14">
                  <a:pos x="T8" y="T9"/>
                </a:cxn>
              </a:cxnLst>
              <a:rect l="T15" t="T16" r="T17" b="T18"/>
              <a:pathLst>
                <a:path w="134" h="68">
                  <a:moveTo>
                    <a:pt x="0" y="0"/>
                  </a:moveTo>
                  <a:lnTo>
                    <a:pt x="41" y="0"/>
                  </a:lnTo>
                  <a:lnTo>
                    <a:pt x="78" y="10"/>
                  </a:lnTo>
                  <a:lnTo>
                    <a:pt x="109" y="33"/>
                  </a:lnTo>
                  <a:lnTo>
                    <a:pt x="134" y="68"/>
                  </a:lnTo>
                </a:path>
              </a:pathLst>
            </a:custGeom>
            <a:noFill/>
            <a:ln w="1588">
              <a:solidFill>
                <a:srgbClr val="000000"/>
              </a:solidFill>
              <a:round/>
              <a:headEnd/>
              <a:tailEnd/>
            </a:ln>
          </p:spPr>
          <p:txBody>
            <a:bodyPr/>
            <a:lstStyle/>
            <a:p>
              <a:endParaRPr lang="tr-TR"/>
            </a:p>
          </p:txBody>
        </p:sp>
        <p:sp>
          <p:nvSpPr>
            <p:cNvPr id="65685" name="Freeform 140"/>
            <p:cNvSpPr>
              <a:spLocks/>
            </p:cNvSpPr>
            <p:nvPr/>
          </p:nvSpPr>
          <p:spPr bwMode="auto">
            <a:xfrm>
              <a:off x="-1104" y="1895"/>
              <a:ext cx="272" cy="192"/>
            </a:xfrm>
            <a:custGeom>
              <a:avLst/>
              <a:gdLst>
                <a:gd name="T0" fmla="*/ 0 w 543"/>
                <a:gd name="T1" fmla="*/ 0 h 384"/>
                <a:gd name="T2" fmla="*/ 1 w 543"/>
                <a:gd name="T3" fmla="*/ 1 h 384"/>
                <a:gd name="T4" fmla="*/ 1 w 543"/>
                <a:gd name="T5" fmla="*/ 1 h 384"/>
                <a:gd name="T6" fmla="*/ 1 w 543"/>
                <a:gd name="T7" fmla="*/ 1 h 384"/>
                <a:gd name="T8" fmla="*/ 1 w 543"/>
                <a:gd name="T9" fmla="*/ 1 h 384"/>
                <a:gd name="T10" fmla="*/ 1 w 543"/>
                <a:gd name="T11" fmla="*/ 1 h 384"/>
                <a:gd name="T12" fmla="*/ 1 w 543"/>
                <a:gd name="T13" fmla="*/ 1 h 384"/>
                <a:gd name="T14" fmla="*/ 1 w 543"/>
                <a:gd name="T15" fmla="*/ 1 h 384"/>
                <a:gd name="T16" fmla="*/ 1 w 543"/>
                <a:gd name="T17" fmla="*/ 1 h 384"/>
                <a:gd name="T18" fmla="*/ 1 w 543"/>
                <a:gd name="T19" fmla="*/ 1 h 384"/>
                <a:gd name="T20" fmla="*/ 1 w 543"/>
                <a:gd name="T21" fmla="*/ 1 h 384"/>
                <a:gd name="T22" fmla="*/ 1 w 543"/>
                <a:gd name="T23" fmla="*/ 1 h 384"/>
                <a:gd name="T24" fmla="*/ 1 w 543"/>
                <a:gd name="T25" fmla="*/ 1 h 384"/>
                <a:gd name="T26" fmla="*/ 1 w 543"/>
                <a:gd name="T27" fmla="*/ 1 h 384"/>
                <a:gd name="T28" fmla="*/ 1 w 543"/>
                <a:gd name="T29" fmla="*/ 1 h 384"/>
                <a:gd name="T30" fmla="*/ 1 w 543"/>
                <a:gd name="T31" fmla="*/ 1 h 384"/>
                <a:gd name="T32" fmla="*/ 1 w 543"/>
                <a:gd name="T33" fmla="*/ 1 h 384"/>
                <a:gd name="T34" fmla="*/ 1 w 543"/>
                <a:gd name="T35" fmla="*/ 1 h 384"/>
                <a:gd name="T36" fmla="*/ 1 w 543"/>
                <a:gd name="T37" fmla="*/ 1 h 384"/>
                <a:gd name="T38" fmla="*/ 1 w 543"/>
                <a:gd name="T39" fmla="*/ 1 h 384"/>
                <a:gd name="T40" fmla="*/ 1 w 543"/>
                <a:gd name="T41" fmla="*/ 1 h 384"/>
                <a:gd name="T42" fmla="*/ 1 w 543"/>
                <a:gd name="T43" fmla="*/ 1 h 384"/>
                <a:gd name="T44" fmla="*/ 1 w 543"/>
                <a:gd name="T45" fmla="*/ 1 h 384"/>
                <a:gd name="T46" fmla="*/ 1 w 543"/>
                <a:gd name="T47" fmla="*/ 1 h 384"/>
                <a:gd name="T48" fmla="*/ 1 w 543"/>
                <a:gd name="T49" fmla="*/ 1 h 384"/>
                <a:gd name="T50" fmla="*/ 1 w 543"/>
                <a:gd name="T51" fmla="*/ 1 h 384"/>
                <a:gd name="T52" fmla="*/ 1 w 543"/>
                <a:gd name="T53" fmla="*/ 1 h 384"/>
                <a:gd name="T54" fmla="*/ 1 w 543"/>
                <a:gd name="T55" fmla="*/ 1 h 384"/>
                <a:gd name="T56" fmla="*/ 1 w 543"/>
                <a:gd name="T57" fmla="*/ 1 h 384"/>
                <a:gd name="T58" fmla="*/ 1 w 543"/>
                <a:gd name="T59" fmla="*/ 1 h 384"/>
                <a:gd name="T60" fmla="*/ 1 w 543"/>
                <a:gd name="T61" fmla="*/ 1 h 384"/>
                <a:gd name="T62" fmla="*/ 1 w 543"/>
                <a:gd name="T63" fmla="*/ 1 h 384"/>
                <a:gd name="T64" fmla="*/ 1 w 543"/>
                <a:gd name="T65" fmla="*/ 1 h 384"/>
                <a:gd name="T66" fmla="*/ 1 w 543"/>
                <a:gd name="T67" fmla="*/ 1 h 384"/>
                <a:gd name="T68" fmla="*/ 1 w 543"/>
                <a:gd name="T69" fmla="*/ 1 h 384"/>
                <a:gd name="T70" fmla="*/ 1 w 543"/>
                <a:gd name="T71" fmla="*/ 1 h 384"/>
                <a:gd name="T72" fmla="*/ 1 w 543"/>
                <a:gd name="T73" fmla="*/ 1 h 384"/>
                <a:gd name="T74" fmla="*/ 1 w 543"/>
                <a:gd name="T75" fmla="*/ 1 h 384"/>
                <a:gd name="T76" fmla="*/ 1 w 543"/>
                <a:gd name="T77" fmla="*/ 1 h 384"/>
                <a:gd name="T78" fmla="*/ 1 w 543"/>
                <a:gd name="T79" fmla="*/ 1 h 384"/>
                <a:gd name="T80" fmla="*/ 0 w 543"/>
                <a:gd name="T81" fmla="*/ 1 h 384"/>
                <a:gd name="T82" fmla="*/ 0 w 543"/>
                <a:gd name="T83" fmla="*/ 1 h 384"/>
                <a:gd name="T84" fmla="*/ 0 w 543"/>
                <a:gd name="T85" fmla="*/ 0 h 38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43"/>
                <a:gd name="T130" fmla="*/ 0 h 384"/>
                <a:gd name="T131" fmla="*/ 543 w 543"/>
                <a:gd name="T132" fmla="*/ 384 h 38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43" h="384">
                  <a:moveTo>
                    <a:pt x="0" y="0"/>
                  </a:moveTo>
                  <a:lnTo>
                    <a:pt x="31" y="35"/>
                  </a:lnTo>
                  <a:lnTo>
                    <a:pt x="62" y="68"/>
                  </a:lnTo>
                  <a:lnTo>
                    <a:pt x="93" y="93"/>
                  </a:lnTo>
                  <a:lnTo>
                    <a:pt x="129" y="116"/>
                  </a:lnTo>
                  <a:lnTo>
                    <a:pt x="162" y="134"/>
                  </a:lnTo>
                  <a:lnTo>
                    <a:pt x="197" y="147"/>
                  </a:lnTo>
                  <a:lnTo>
                    <a:pt x="234" y="153"/>
                  </a:lnTo>
                  <a:lnTo>
                    <a:pt x="271" y="157"/>
                  </a:lnTo>
                  <a:lnTo>
                    <a:pt x="308" y="153"/>
                  </a:lnTo>
                  <a:lnTo>
                    <a:pt x="343" y="147"/>
                  </a:lnTo>
                  <a:lnTo>
                    <a:pt x="378" y="134"/>
                  </a:lnTo>
                  <a:lnTo>
                    <a:pt x="413" y="118"/>
                  </a:lnTo>
                  <a:lnTo>
                    <a:pt x="448" y="97"/>
                  </a:lnTo>
                  <a:lnTo>
                    <a:pt x="481" y="70"/>
                  </a:lnTo>
                  <a:lnTo>
                    <a:pt x="512" y="37"/>
                  </a:lnTo>
                  <a:lnTo>
                    <a:pt x="543" y="2"/>
                  </a:lnTo>
                  <a:lnTo>
                    <a:pt x="525" y="46"/>
                  </a:lnTo>
                  <a:lnTo>
                    <a:pt x="508" y="91"/>
                  </a:lnTo>
                  <a:lnTo>
                    <a:pt x="486" y="134"/>
                  </a:lnTo>
                  <a:lnTo>
                    <a:pt x="469" y="178"/>
                  </a:lnTo>
                  <a:lnTo>
                    <a:pt x="451" y="221"/>
                  </a:lnTo>
                  <a:lnTo>
                    <a:pt x="438" y="271"/>
                  </a:lnTo>
                  <a:lnTo>
                    <a:pt x="430" y="325"/>
                  </a:lnTo>
                  <a:lnTo>
                    <a:pt x="428" y="384"/>
                  </a:lnTo>
                  <a:lnTo>
                    <a:pt x="407" y="364"/>
                  </a:lnTo>
                  <a:lnTo>
                    <a:pt x="374" y="347"/>
                  </a:lnTo>
                  <a:lnTo>
                    <a:pt x="335" y="335"/>
                  </a:lnTo>
                  <a:lnTo>
                    <a:pt x="289" y="327"/>
                  </a:lnTo>
                  <a:lnTo>
                    <a:pt x="242" y="325"/>
                  </a:lnTo>
                  <a:lnTo>
                    <a:pt x="192" y="333"/>
                  </a:lnTo>
                  <a:lnTo>
                    <a:pt x="147" y="351"/>
                  </a:lnTo>
                  <a:lnTo>
                    <a:pt x="110" y="378"/>
                  </a:lnTo>
                  <a:lnTo>
                    <a:pt x="114" y="329"/>
                  </a:lnTo>
                  <a:lnTo>
                    <a:pt x="108" y="281"/>
                  </a:lnTo>
                  <a:lnTo>
                    <a:pt x="95" y="234"/>
                  </a:lnTo>
                  <a:lnTo>
                    <a:pt x="77" y="188"/>
                  </a:lnTo>
                  <a:lnTo>
                    <a:pt x="56" y="141"/>
                  </a:lnTo>
                  <a:lnTo>
                    <a:pt x="36" y="93"/>
                  </a:lnTo>
                  <a:lnTo>
                    <a:pt x="17" y="48"/>
                  </a:lnTo>
                  <a:lnTo>
                    <a:pt x="0" y="2"/>
                  </a:lnTo>
                  <a:lnTo>
                    <a:pt x="0" y="0"/>
                  </a:lnTo>
                  <a:close/>
                </a:path>
              </a:pathLst>
            </a:custGeom>
            <a:solidFill>
              <a:srgbClr val="FFFFFF"/>
            </a:solidFill>
            <a:ln w="9525">
              <a:noFill/>
              <a:round/>
              <a:headEnd/>
              <a:tailEnd/>
            </a:ln>
          </p:spPr>
          <p:txBody>
            <a:bodyPr/>
            <a:lstStyle/>
            <a:p>
              <a:endParaRPr lang="tr-TR"/>
            </a:p>
          </p:txBody>
        </p:sp>
        <p:sp>
          <p:nvSpPr>
            <p:cNvPr id="65686" name="Freeform 141"/>
            <p:cNvSpPr>
              <a:spLocks/>
            </p:cNvSpPr>
            <p:nvPr/>
          </p:nvSpPr>
          <p:spPr bwMode="auto">
            <a:xfrm>
              <a:off x="-1104" y="1895"/>
              <a:ext cx="272" cy="192"/>
            </a:xfrm>
            <a:custGeom>
              <a:avLst/>
              <a:gdLst>
                <a:gd name="T0" fmla="*/ 0 w 543"/>
                <a:gd name="T1" fmla="*/ 0 h 384"/>
                <a:gd name="T2" fmla="*/ 1 w 543"/>
                <a:gd name="T3" fmla="*/ 1 h 384"/>
                <a:gd name="T4" fmla="*/ 1 w 543"/>
                <a:gd name="T5" fmla="*/ 1 h 384"/>
                <a:gd name="T6" fmla="*/ 1 w 543"/>
                <a:gd name="T7" fmla="*/ 1 h 384"/>
                <a:gd name="T8" fmla="*/ 1 w 543"/>
                <a:gd name="T9" fmla="*/ 1 h 384"/>
                <a:gd name="T10" fmla="*/ 1 w 543"/>
                <a:gd name="T11" fmla="*/ 1 h 384"/>
                <a:gd name="T12" fmla="*/ 1 w 543"/>
                <a:gd name="T13" fmla="*/ 1 h 384"/>
                <a:gd name="T14" fmla="*/ 1 w 543"/>
                <a:gd name="T15" fmla="*/ 1 h 384"/>
                <a:gd name="T16" fmla="*/ 1 w 543"/>
                <a:gd name="T17" fmla="*/ 1 h 384"/>
                <a:gd name="T18" fmla="*/ 1 w 543"/>
                <a:gd name="T19" fmla="*/ 1 h 384"/>
                <a:gd name="T20" fmla="*/ 1 w 543"/>
                <a:gd name="T21" fmla="*/ 1 h 384"/>
                <a:gd name="T22" fmla="*/ 1 w 543"/>
                <a:gd name="T23" fmla="*/ 1 h 384"/>
                <a:gd name="T24" fmla="*/ 1 w 543"/>
                <a:gd name="T25" fmla="*/ 1 h 384"/>
                <a:gd name="T26" fmla="*/ 1 w 543"/>
                <a:gd name="T27" fmla="*/ 1 h 384"/>
                <a:gd name="T28" fmla="*/ 1 w 543"/>
                <a:gd name="T29" fmla="*/ 1 h 384"/>
                <a:gd name="T30" fmla="*/ 1 w 543"/>
                <a:gd name="T31" fmla="*/ 1 h 384"/>
                <a:gd name="T32" fmla="*/ 1 w 543"/>
                <a:gd name="T33" fmla="*/ 1 h 384"/>
                <a:gd name="T34" fmla="*/ 1 w 543"/>
                <a:gd name="T35" fmla="*/ 1 h 384"/>
                <a:gd name="T36" fmla="*/ 1 w 543"/>
                <a:gd name="T37" fmla="*/ 1 h 384"/>
                <a:gd name="T38" fmla="*/ 1 w 543"/>
                <a:gd name="T39" fmla="*/ 1 h 384"/>
                <a:gd name="T40" fmla="*/ 1 w 543"/>
                <a:gd name="T41" fmla="*/ 1 h 384"/>
                <a:gd name="T42" fmla="*/ 1 w 543"/>
                <a:gd name="T43" fmla="*/ 1 h 384"/>
                <a:gd name="T44" fmla="*/ 1 w 543"/>
                <a:gd name="T45" fmla="*/ 1 h 384"/>
                <a:gd name="T46" fmla="*/ 1 w 543"/>
                <a:gd name="T47" fmla="*/ 1 h 384"/>
                <a:gd name="T48" fmla="*/ 1 w 543"/>
                <a:gd name="T49" fmla="*/ 1 h 384"/>
                <a:gd name="T50" fmla="*/ 1 w 543"/>
                <a:gd name="T51" fmla="*/ 1 h 384"/>
                <a:gd name="T52" fmla="*/ 1 w 543"/>
                <a:gd name="T53" fmla="*/ 1 h 384"/>
                <a:gd name="T54" fmla="*/ 1 w 543"/>
                <a:gd name="T55" fmla="*/ 1 h 384"/>
                <a:gd name="T56" fmla="*/ 1 w 543"/>
                <a:gd name="T57" fmla="*/ 1 h 384"/>
                <a:gd name="T58" fmla="*/ 1 w 543"/>
                <a:gd name="T59" fmla="*/ 1 h 384"/>
                <a:gd name="T60" fmla="*/ 1 w 543"/>
                <a:gd name="T61" fmla="*/ 1 h 384"/>
                <a:gd name="T62" fmla="*/ 1 w 543"/>
                <a:gd name="T63" fmla="*/ 1 h 384"/>
                <a:gd name="T64" fmla="*/ 1 w 543"/>
                <a:gd name="T65" fmla="*/ 1 h 384"/>
                <a:gd name="T66" fmla="*/ 1 w 543"/>
                <a:gd name="T67" fmla="*/ 1 h 384"/>
                <a:gd name="T68" fmla="*/ 1 w 543"/>
                <a:gd name="T69" fmla="*/ 1 h 384"/>
                <a:gd name="T70" fmla="*/ 1 w 543"/>
                <a:gd name="T71" fmla="*/ 1 h 384"/>
                <a:gd name="T72" fmla="*/ 1 w 543"/>
                <a:gd name="T73" fmla="*/ 1 h 384"/>
                <a:gd name="T74" fmla="*/ 1 w 543"/>
                <a:gd name="T75" fmla="*/ 1 h 384"/>
                <a:gd name="T76" fmla="*/ 1 w 543"/>
                <a:gd name="T77" fmla="*/ 1 h 384"/>
                <a:gd name="T78" fmla="*/ 1 w 543"/>
                <a:gd name="T79" fmla="*/ 1 h 384"/>
                <a:gd name="T80" fmla="*/ 0 w 543"/>
                <a:gd name="T81" fmla="*/ 1 h 384"/>
                <a:gd name="T82" fmla="*/ 0 w 543"/>
                <a:gd name="T83" fmla="*/ 1 h 38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43"/>
                <a:gd name="T127" fmla="*/ 0 h 384"/>
                <a:gd name="T128" fmla="*/ 543 w 543"/>
                <a:gd name="T129" fmla="*/ 384 h 38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43" h="384">
                  <a:moveTo>
                    <a:pt x="0" y="0"/>
                  </a:moveTo>
                  <a:lnTo>
                    <a:pt x="31" y="35"/>
                  </a:lnTo>
                  <a:lnTo>
                    <a:pt x="62" y="68"/>
                  </a:lnTo>
                  <a:lnTo>
                    <a:pt x="93" y="93"/>
                  </a:lnTo>
                  <a:lnTo>
                    <a:pt x="129" y="116"/>
                  </a:lnTo>
                  <a:lnTo>
                    <a:pt x="162" y="134"/>
                  </a:lnTo>
                  <a:lnTo>
                    <a:pt x="197" y="147"/>
                  </a:lnTo>
                  <a:lnTo>
                    <a:pt x="234" y="153"/>
                  </a:lnTo>
                  <a:lnTo>
                    <a:pt x="271" y="157"/>
                  </a:lnTo>
                  <a:lnTo>
                    <a:pt x="308" y="153"/>
                  </a:lnTo>
                  <a:lnTo>
                    <a:pt x="343" y="147"/>
                  </a:lnTo>
                  <a:lnTo>
                    <a:pt x="378" y="134"/>
                  </a:lnTo>
                  <a:lnTo>
                    <a:pt x="413" y="118"/>
                  </a:lnTo>
                  <a:lnTo>
                    <a:pt x="448" y="97"/>
                  </a:lnTo>
                  <a:lnTo>
                    <a:pt x="481" y="70"/>
                  </a:lnTo>
                  <a:lnTo>
                    <a:pt x="512" y="37"/>
                  </a:lnTo>
                  <a:lnTo>
                    <a:pt x="543" y="2"/>
                  </a:lnTo>
                  <a:lnTo>
                    <a:pt x="525" y="46"/>
                  </a:lnTo>
                  <a:lnTo>
                    <a:pt x="508" y="91"/>
                  </a:lnTo>
                  <a:lnTo>
                    <a:pt x="486" y="134"/>
                  </a:lnTo>
                  <a:lnTo>
                    <a:pt x="469" y="178"/>
                  </a:lnTo>
                  <a:lnTo>
                    <a:pt x="451" y="221"/>
                  </a:lnTo>
                  <a:lnTo>
                    <a:pt x="438" y="271"/>
                  </a:lnTo>
                  <a:lnTo>
                    <a:pt x="430" y="325"/>
                  </a:lnTo>
                  <a:lnTo>
                    <a:pt x="428" y="384"/>
                  </a:lnTo>
                  <a:lnTo>
                    <a:pt x="407" y="364"/>
                  </a:lnTo>
                  <a:lnTo>
                    <a:pt x="374" y="347"/>
                  </a:lnTo>
                  <a:lnTo>
                    <a:pt x="335" y="335"/>
                  </a:lnTo>
                  <a:lnTo>
                    <a:pt x="289" y="327"/>
                  </a:lnTo>
                  <a:lnTo>
                    <a:pt x="242" y="325"/>
                  </a:lnTo>
                  <a:lnTo>
                    <a:pt x="192" y="333"/>
                  </a:lnTo>
                  <a:lnTo>
                    <a:pt x="147" y="351"/>
                  </a:lnTo>
                  <a:lnTo>
                    <a:pt x="110" y="378"/>
                  </a:lnTo>
                  <a:lnTo>
                    <a:pt x="114" y="329"/>
                  </a:lnTo>
                  <a:lnTo>
                    <a:pt x="108" y="281"/>
                  </a:lnTo>
                  <a:lnTo>
                    <a:pt x="95" y="234"/>
                  </a:lnTo>
                  <a:lnTo>
                    <a:pt x="77" y="188"/>
                  </a:lnTo>
                  <a:lnTo>
                    <a:pt x="56" y="141"/>
                  </a:lnTo>
                  <a:lnTo>
                    <a:pt x="36" y="93"/>
                  </a:lnTo>
                  <a:lnTo>
                    <a:pt x="17" y="48"/>
                  </a:lnTo>
                  <a:lnTo>
                    <a:pt x="0" y="2"/>
                  </a:lnTo>
                </a:path>
              </a:pathLst>
            </a:custGeom>
            <a:noFill/>
            <a:ln w="1588">
              <a:solidFill>
                <a:srgbClr val="000000"/>
              </a:solidFill>
              <a:round/>
              <a:headEnd/>
              <a:tailEnd/>
            </a:ln>
          </p:spPr>
          <p:txBody>
            <a:bodyPr/>
            <a:lstStyle/>
            <a:p>
              <a:endParaRPr lang="tr-TR"/>
            </a:p>
          </p:txBody>
        </p:sp>
        <p:sp>
          <p:nvSpPr>
            <p:cNvPr id="65687" name="Freeform 142"/>
            <p:cNvSpPr>
              <a:spLocks/>
            </p:cNvSpPr>
            <p:nvPr/>
          </p:nvSpPr>
          <p:spPr bwMode="auto">
            <a:xfrm>
              <a:off x="-1061" y="1989"/>
              <a:ext cx="191" cy="29"/>
            </a:xfrm>
            <a:custGeom>
              <a:avLst/>
              <a:gdLst>
                <a:gd name="T0" fmla="*/ 0 w 382"/>
                <a:gd name="T1" fmla="*/ 1 h 58"/>
                <a:gd name="T2" fmla="*/ 1 w 382"/>
                <a:gd name="T3" fmla="*/ 1 h 58"/>
                <a:gd name="T4" fmla="*/ 1 w 382"/>
                <a:gd name="T5" fmla="*/ 1 h 58"/>
                <a:gd name="T6" fmla="*/ 1 w 382"/>
                <a:gd name="T7" fmla="*/ 1 h 58"/>
                <a:gd name="T8" fmla="*/ 1 w 382"/>
                <a:gd name="T9" fmla="*/ 1 h 58"/>
                <a:gd name="T10" fmla="*/ 1 w 382"/>
                <a:gd name="T11" fmla="*/ 1 h 58"/>
                <a:gd name="T12" fmla="*/ 1 w 382"/>
                <a:gd name="T13" fmla="*/ 1 h 58"/>
                <a:gd name="T14" fmla="*/ 1 w 382"/>
                <a:gd name="T15" fmla="*/ 1 h 58"/>
                <a:gd name="T16" fmla="*/ 1 w 382"/>
                <a:gd name="T17" fmla="*/ 0 h 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2"/>
                <a:gd name="T28" fmla="*/ 0 h 58"/>
                <a:gd name="T29" fmla="*/ 382 w 382"/>
                <a:gd name="T30" fmla="*/ 58 h 5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2" h="58">
                  <a:moveTo>
                    <a:pt x="0" y="10"/>
                  </a:moveTo>
                  <a:lnTo>
                    <a:pt x="39" y="29"/>
                  </a:lnTo>
                  <a:lnTo>
                    <a:pt x="97" y="46"/>
                  </a:lnTo>
                  <a:lnTo>
                    <a:pt x="153" y="56"/>
                  </a:lnTo>
                  <a:lnTo>
                    <a:pt x="209" y="58"/>
                  </a:lnTo>
                  <a:lnTo>
                    <a:pt x="262" y="54"/>
                  </a:lnTo>
                  <a:lnTo>
                    <a:pt x="308" y="43"/>
                  </a:lnTo>
                  <a:lnTo>
                    <a:pt x="349" y="25"/>
                  </a:lnTo>
                  <a:lnTo>
                    <a:pt x="382" y="0"/>
                  </a:lnTo>
                </a:path>
              </a:pathLst>
            </a:custGeom>
            <a:noFill/>
            <a:ln w="1588">
              <a:solidFill>
                <a:srgbClr val="000000"/>
              </a:solidFill>
              <a:round/>
              <a:headEnd/>
              <a:tailEnd/>
            </a:ln>
          </p:spPr>
          <p:txBody>
            <a:bodyPr/>
            <a:lstStyle/>
            <a:p>
              <a:endParaRPr lang="tr-TR"/>
            </a:p>
          </p:txBody>
        </p:sp>
        <p:sp>
          <p:nvSpPr>
            <p:cNvPr id="65688" name="Line 143"/>
            <p:cNvSpPr>
              <a:spLocks noChangeShapeType="1"/>
            </p:cNvSpPr>
            <p:nvPr/>
          </p:nvSpPr>
          <p:spPr bwMode="auto">
            <a:xfrm>
              <a:off x="-1025" y="1960"/>
              <a:ext cx="1" cy="107"/>
            </a:xfrm>
            <a:prstGeom prst="line">
              <a:avLst/>
            </a:prstGeom>
            <a:noFill/>
            <a:ln w="1588">
              <a:solidFill>
                <a:srgbClr val="000000"/>
              </a:solidFill>
              <a:round/>
              <a:headEnd/>
              <a:tailEnd/>
            </a:ln>
          </p:spPr>
          <p:txBody>
            <a:bodyPr/>
            <a:lstStyle/>
            <a:p>
              <a:endParaRPr lang="tr-TR"/>
            </a:p>
          </p:txBody>
        </p:sp>
        <p:sp>
          <p:nvSpPr>
            <p:cNvPr id="65689" name="Line 144"/>
            <p:cNvSpPr>
              <a:spLocks noChangeShapeType="1"/>
            </p:cNvSpPr>
            <p:nvPr/>
          </p:nvSpPr>
          <p:spPr bwMode="auto">
            <a:xfrm>
              <a:off x="-960" y="1973"/>
              <a:ext cx="1" cy="85"/>
            </a:xfrm>
            <a:prstGeom prst="line">
              <a:avLst/>
            </a:prstGeom>
            <a:noFill/>
            <a:ln w="1588">
              <a:solidFill>
                <a:srgbClr val="000000"/>
              </a:solidFill>
              <a:round/>
              <a:headEnd/>
              <a:tailEnd/>
            </a:ln>
          </p:spPr>
          <p:txBody>
            <a:bodyPr/>
            <a:lstStyle/>
            <a:p>
              <a:endParaRPr lang="tr-TR"/>
            </a:p>
          </p:txBody>
        </p:sp>
        <p:sp>
          <p:nvSpPr>
            <p:cNvPr id="65690" name="Line 145"/>
            <p:cNvSpPr>
              <a:spLocks noChangeShapeType="1"/>
            </p:cNvSpPr>
            <p:nvPr/>
          </p:nvSpPr>
          <p:spPr bwMode="auto">
            <a:xfrm>
              <a:off x="-904" y="1960"/>
              <a:ext cx="1" cy="114"/>
            </a:xfrm>
            <a:prstGeom prst="line">
              <a:avLst/>
            </a:prstGeom>
            <a:noFill/>
            <a:ln w="1588">
              <a:solidFill>
                <a:srgbClr val="000000"/>
              </a:solidFill>
              <a:round/>
              <a:headEnd/>
              <a:tailEnd/>
            </a:ln>
          </p:spPr>
          <p:txBody>
            <a:bodyPr/>
            <a:lstStyle/>
            <a:p>
              <a:endParaRPr lang="tr-TR"/>
            </a:p>
          </p:txBody>
        </p:sp>
        <p:sp>
          <p:nvSpPr>
            <p:cNvPr id="65691" name="Freeform 146"/>
            <p:cNvSpPr>
              <a:spLocks/>
            </p:cNvSpPr>
            <p:nvPr/>
          </p:nvSpPr>
          <p:spPr bwMode="auto">
            <a:xfrm>
              <a:off x="-1014" y="2133"/>
              <a:ext cx="92" cy="11"/>
            </a:xfrm>
            <a:custGeom>
              <a:avLst/>
              <a:gdLst>
                <a:gd name="T0" fmla="*/ 0 w 182"/>
                <a:gd name="T1" fmla="*/ 1 h 21"/>
                <a:gd name="T2" fmla="*/ 1 w 182"/>
                <a:gd name="T3" fmla="*/ 1 h 21"/>
                <a:gd name="T4" fmla="*/ 1 w 182"/>
                <a:gd name="T5" fmla="*/ 0 h 21"/>
                <a:gd name="T6" fmla="*/ 1 w 182"/>
                <a:gd name="T7" fmla="*/ 1 h 21"/>
                <a:gd name="T8" fmla="*/ 1 w 182"/>
                <a:gd name="T9" fmla="*/ 1 h 21"/>
                <a:gd name="T10" fmla="*/ 0 60000 65536"/>
                <a:gd name="T11" fmla="*/ 0 60000 65536"/>
                <a:gd name="T12" fmla="*/ 0 60000 65536"/>
                <a:gd name="T13" fmla="*/ 0 60000 65536"/>
                <a:gd name="T14" fmla="*/ 0 60000 65536"/>
                <a:gd name="T15" fmla="*/ 0 w 182"/>
                <a:gd name="T16" fmla="*/ 0 h 21"/>
                <a:gd name="T17" fmla="*/ 182 w 182"/>
                <a:gd name="T18" fmla="*/ 21 h 21"/>
              </a:gdLst>
              <a:ahLst/>
              <a:cxnLst>
                <a:cxn ang="T10">
                  <a:pos x="T0" y="T1"/>
                </a:cxn>
                <a:cxn ang="T11">
                  <a:pos x="T2" y="T3"/>
                </a:cxn>
                <a:cxn ang="T12">
                  <a:pos x="T4" y="T5"/>
                </a:cxn>
                <a:cxn ang="T13">
                  <a:pos x="T6" y="T7"/>
                </a:cxn>
                <a:cxn ang="T14">
                  <a:pos x="T8" y="T9"/>
                </a:cxn>
              </a:cxnLst>
              <a:rect l="T15" t="T16" r="T17" b="T18"/>
              <a:pathLst>
                <a:path w="182" h="21">
                  <a:moveTo>
                    <a:pt x="0" y="21"/>
                  </a:moveTo>
                  <a:lnTo>
                    <a:pt x="50" y="6"/>
                  </a:lnTo>
                  <a:lnTo>
                    <a:pt x="97" y="0"/>
                  </a:lnTo>
                  <a:lnTo>
                    <a:pt x="140" y="7"/>
                  </a:lnTo>
                  <a:lnTo>
                    <a:pt x="182" y="21"/>
                  </a:lnTo>
                </a:path>
              </a:pathLst>
            </a:custGeom>
            <a:noFill/>
            <a:ln w="1588">
              <a:solidFill>
                <a:srgbClr val="000000"/>
              </a:solidFill>
              <a:round/>
              <a:headEnd/>
              <a:tailEnd/>
            </a:ln>
          </p:spPr>
          <p:txBody>
            <a:bodyPr/>
            <a:lstStyle/>
            <a:p>
              <a:endParaRPr lang="tr-TR"/>
            </a:p>
          </p:txBody>
        </p:sp>
        <p:sp>
          <p:nvSpPr>
            <p:cNvPr id="65692" name="Freeform 147"/>
            <p:cNvSpPr>
              <a:spLocks/>
            </p:cNvSpPr>
            <p:nvPr/>
          </p:nvSpPr>
          <p:spPr bwMode="auto">
            <a:xfrm>
              <a:off x="-1281" y="1802"/>
              <a:ext cx="44" cy="52"/>
            </a:xfrm>
            <a:custGeom>
              <a:avLst/>
              <a:gdLst>
                <a:gd name="T0" fmla="*/ 0 w 89"/>
                <a:gd name="T1" fmla="*/ 1 h 104"/>
                <a:gd name="T2" fmla="*/ 0 w 89"/>
                <a:gd name="T3" fmla="*/ 1 h 104"/>
                <a:gd name="T4" fmla="*/ 0 w 89"/>
                <a:gd name="T5" fmla="*/ 0 h 104"/>
                <a:gd name="T6" fmla="*/ 0 w 89"/>
                <a:gd name="T7" fmla="*/ 0 h 104"/>
                <a:gd name="T8" fmla="*/ 0 w 89"/>
                <a:gd name="T9" fmla="*/ 1 h 104"/>
                <a:gd name="T10" fmla="*/ 0 w 89"/>
                <a:gd name="T11" fmla="*/ 1 h 104"/>
                <a:gd name="T12" fmla="*/ 0 w 89"/>
                <a:gd name="T13" fmla="*/ 1 h 104"/>
                <a:gd name="T14" fmla="*/ 0 w 89"/>
                <a:gd name="T15" fmla="*/ 1 h 104"/>
                <a:gd name="T16" fmla="*/ 0 w 89"/>
                <a:gd name="T17" fmla="*/ 1 h 104"/>
                <a:gd name="T18" fmla="*/ 0 w 89"/>
                <a:gd name="T19" fmla="*/ 1 h 104"/>
                <a:gd name="T20" fmla="*/ 0 w 89"/>
                <a:gd name="T21" fmla="*/ 1 h 104"/>
                <a:gd name="T22" fmla="*/ 0 w 89"/>
                <a:gd name="T23" fmla="*/ 1 h 104"/>
                <a:gd name="T24" fmla="*/ 0 w 89"/>
                <a:gd name="T25" fmla="*/ 1 h 104"/>
                <a:gd name="T26" fmla="*/ 0 w 89"/>
                <a:gd name="T27" fmla="*/ 1 h 104"/>
                <a:gd name="T28" fmla="*/ 0 w 89"/>
                <a:gd name="T29" fmla="*/ 1 h 104"/>
                <a:gd name="T30" fmla="*/ 0 w 89"/>
                <a:gd name="T31" fmla="*/ 1 h 104"/>
                <a:gd name="T32" fmla="*/ 0 w 89"/>
                <a:gd name="T33" fmla="*/ 1 h 10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9"/>
                <a:gd name="T52" fmla="*/ 0 h 104"/>
                <a:gd name="T53" fmla="*/ 89 w 89"/>
                <a:gd name="T54" fmla="*/ 104 h 10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9" h="104">
                  <a:moveTo>
                    <a:pt x="0" y="46"/>
                  </a:moveTo>
                  <a:lnTo>
                    <a:pt x="0" y="23"/>
                  </a:lnTo>
                  <a:lnTo>
                    <a:pt x="23" y="0"/>
                  </a:lnTo>
                  <a:lnTo>
                    <a:pt x="69" y="0"/>
                  </a:lnTo>
                  <a:lnTo>
                    <a:pt x="79" y="9"/>
                  </a:lnTo>
                  <a:lnTo>
                    <a:pt x="79" y="29"/>
                  </a:lnTo>
                  <a:lnTo>
                    <a:pt x="42" y="29"/>
                  </a:lnTo>
                  <a:lnTo>
                    <a:pt x="36" y="62"/>
                  </a:lnTo>
                  <a:lnTo>
                    <a:pt x="50" y="68"/>
                  </a:lnTo>
                  <a:lnTo>
                    <a:pt x="58" y="70"/>
                  </a:lnTo>
                  <a:lnTo>
                    <a:pt x="69" y="70"/>
                  </a:lnTo>
                  <a:lnTo>
                    <a:pt x="77" y="68"/>
                  </a:lnTo>
                  <a:lnTo>
                    <a:pt x="83" y="66"/>
                  </a:lnTo>
                  <a:lnTo>
                    <a:pt x="87" y="77"/>
                  </a:lnTo>
                  <a:lnTo>
                    <a:pt x="89" y="89"/>
                  </a:lnTo>
                  <a:lnTo>
                    <a:pt x="89" y="99"/>
                  </a:lnTo>
                  <a:lnTo>
                    <a:pt x="79" y="104"/>
                  </a:lnTo>
                </a:path>
              </a:pathLst>
            </a:custGeom>
            <a:noFill/>
            <a:ln w="1588">
              <a:solidFill>
                <a:srgbClr val="000000"/>
              </a:solidFill>
              <a:round/>
              <a:headEnd/>
              <a:tailEnd/>
            </a:ln>
          </p:spPr>
          <p:txBody>
            <a:bodyPr/>
            <a:lstStyle/>
            <a:p>
              <a:endParaRPr lang="tr-TR"/>
            </a:p>
          </p:txBody>
        </p:sp>
        <p:sp>
          <p:nvSpPr>
            <p:cNvPr id="65693" name="Freeform 148"/>
            <p:cNvSpPr>
              <a:spLocks/>
            </p:cNvSpPr>
            <p:nvPr/>
          </p:nvSpPr>
          <p:spPr bwMode="auto">
            <a:xfrm>
              <a:off x="-708" y="1818"/>
              <a:ext cx="45" cy="59"/>
            </a:xfrm>
            <a:custGeom>
              <a:avLst/>
              <a:gdLst>
                <a:gd name="T0" fmla="*/ 1 w 89"/>
                <a:gd name="T1" fmla="*/ 1 h 118"/>
                <a:gd name="T2" fmla="*/ 1 w 89"/>
                <a:gd name="T3" fmla="*/ 1 h 118"/>
                <a:gd name="T4" fmla="*/ 1 w 89"/>
                <a:gd name="T5" fmla="*/ 1 h 118"/>
                <a:gd name="T6" fmla="*/ 1 w 89"/>
                <a:gd name="T7" fmla="*/ 1 h 118"/>
                <a:gd name="T8" fmla="*/ 1 w 89"/>
                <a:gd name="T9" fmla="*/ 1 h 118"/>
                <a:gd name="T10" fmla="*/ 1 w 89"/>
                <a:gd name="T11" fmla="*/ 0 h 118"/>
                <a:gd name="T12" fmla="*/ 1 w 89"/>
                <a:gd name="T13" fmla="*/ 0 h 118"/>
                <a:gd name="T14" fmla="*/ 1 w 89"/>
                <a:gd name="T15" fmla="*/ 1 h 118"/>
                <a:gd name="T16" fmla="*/ 1 w 89"/>
                <a:gd name="T17" fmla="*/ 1 h 118"/>
                <a:gd name="T18" fmla="*/ 1 w 89"/>
                <a:gd name="T19" fmla="*/ 1 h 118"/>
                <a:gd name="T20" fmla="*/ 1 w 89"/>
                <a:gd name="T21" fmla="*/ 1 h 118"/>
                <a:gd name="T22" fmla="*/ 1 w 89"/>
                <a:gd name="T23" fmla="*/ 1 h 118"/>
                <a:gd name="T24" fmla="*/ 1 w 89"/>
                <a:gd name="T25" fmla="*/ 1 h 118"/>
                <a:gd name="T26" fmla="*/ 1 w 89"/>
                <a:gd name="T27" fmla="*/ 1 h 118"/>
                <a:gd name="T28" fmla="*/ 1 w 89"/>
                <a:gd name="T29" fmla="*/ 1 h 118"/>
                <a:gd name="T30" fmla="*/ 1 w 89"/>
                <a:gd name="T31" fmla="*/ 1 h 118"/>
                <a:gd name="T32" fmla="*/ 1 w 89"/>
                <a:gd name="T33" fmla="*/ 1 h 118"/>
                <a:gd name="T34" fmla="*/ 1 w 89"/>
                <a:gd name="T35" fmla="*/ 1 h 118"/>
                <a:gd name="T36" fmla="*/ 1 w 89"/>
                <a:gd name="T37" fmla="*/ 1 h 118"/>
                <a:gd name="T38" fmla="*/ 1 w 89"/>
                <a:gd name="T39" fmla="*/ 1 h 118"/>
                <a:gd name="T40" fmla="*/ 1 w 89"/>
                <a:gd name="T41" fmla="*/ 1 h 118"/>
                <a:gd name="T42" fmla="*/ 0 w 89"/>
                <a:gd name="T43" fmla="*/ 1 h 118"/>
                <a:gd name="T44" fmla="*/ 1 w 89"/>
                <a:gd name="T45" fmla="*/ 1 h 11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9"/>
                <a:gd name="T70" fmla="*/ 0 h 118"/>
                <a:gd name="T71" fmla="*/ 89 w 89"/>
                <a:gd name="T72" fmla="*/ 118 h 11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9" h="118">
                  <a:moveTo>
                    <a:pt x="89" y="42"/>
                  </a:moveTo>
                  <a:lnTo>
                    <a:pt x="89" y="19"/>
                  </a:lnTo>
                  <a:lnTo>
                    <a:pt x="77" y="9"/>
                  </a:lnTo>
                  <a:lnTo>
                    <a:pt x="68" y="7"/>
                  </a:lnTo>
                  <a:lnTo>
                    <a:pt x="56" y="2"/>
                  </a:lnTo>
                  <a:lnTo>
                    <a:pt x="44" y="0"/>
                  </a:lnTo>
                  <a:lnTo>
                    <a:pt x="31" y="0"/>
                  </a:lnTo>
                  <a:lnTo>
                    <a:pt x="13" y="19"/>
                  </a:lnTo>
                  <a:lnTo>
                    <a:pt x="13" y="58"/>
                  </a:lnTo>
                  <a:lnTo>
                    <a:pt x="23" y="64"/>
                  </a:lnTo>
                  <a:lnTo>
                    <a:pt x="35" y="66"/>
                  </a:lnTo>
                  <a:lnTo>
                    <a:pt x="44" y="64"/>
                  </a:lnTo>
                  <a:lnTo>
                    <a:pt x="56" y="64"/>
                  </a:lnTo>
                  <a:lnTo>
                    <a:pt x="66" y="62"/>
                  </a:lnTo>
                  <a:lnTo>
                    <a:pt x="66" y="91"/>
                  </a:lnTo>
                  <a:lnTo>
                    <a:pt x="56" y="100"/>
                  </a:lnTo>
                  <a:lnTo>
                    <a:pt x="44" y="100"/>
                  </a:lnTo>
                  <a:lnTo>
                    <a:pt x="35" y="100"/>
                  </a:lnTo>
                  <a:lnTo>
                    <a:pt x="23" y="99"/>
                  </a:lnTo>
                  <a:lnTo>
                    <a:pt x="13" y="97"/>
                  </a:lnTo>
                  <a:lnTo>
                    <a:pt x="4" y="97"/>
                  </a:lnTo>
                  <a:lnTo>
                    <a:pt x="0" y="106"/>
                  </a:lnTo>
                  <a:lnTo>
                    <a:pt x="4" y="118"/>
                  </a:lnTo>
                </a:path>
              </a:pathLst>
            </a:custGeom>
            <a:noFill/>
            <a:ln w="1588">
              <a:solidFill>
                <a:srgbClr val="000000"/>
              </a:solidFill>
              <a:round/>
              <a:headEnd/>
              <a:tailEnd/>
            </a:ln>
          </p:spPr>
          <p:txBody>
            <a:bodyPr/>
            <a:lstStyle/>
            <a:p>
              <a:endParaRPr lang="tr-TR"/>
            </a:p>
          </p:txBody>
        </p:sp>
        <p:sp>
          <p:nvSpPr>
            <p:cNvPr id="65694" name="Freeform 149"/>
            <p:cNvSpPr>
              <a:spLocks/>
            </p:cNvSpPr>
            <p:nvPr/>
          </p:nvSpPr>
          <p:spPr bwMode="auto">
            <a:xfrm>
              <a:off x="69" y="2039"/>
              <a:ext cx="73" cy="59"/>
            </a:xfrm>
            <a:custGeom>
              <a:avLst/>
              <a:gdLst>
                <a:gd name="T0" fmla="*/ 0 w 148"/>
                <a:gd name="T1" fmla="*/ 1 h 118"/>
                <a:gd name="T2" fmla="*/ 0 w 148"/>
                <a:gd name="T3" fmla="*/ 1 h 118"/>
                <a:gd name="T4" fmla="*/ 0 w 148"/>
                <a:gd name="T5" fmla="*/ 1 h 118"/>
                <a:gd name="T6" fmla="*/ 0 w 148"/>
                <a:gd name="T7" fmla="*/ 0 h 118"/>
                <a:gd name="T8" fmla="*/ 0 w 148"/>
                <a:gd name="T9" fmla="*/ 1 h 118"/>
                <a:gd name="T10" fmla="*/ 0 w 148"/>
                <a:gd name="T11" fmla="*/ 1 h 118"/>
                <a:gd name="T12" fmla="*/ 0 w 148"/>
                <a:gd name="T13" fmla="*/ 1 h 118"/>
                <a:gd name="T14" fmla="*/ 0 w 148"/>
                <a:gd name="T15" fmla="*/ 1 h 118"/>
                <a:gd name="T16" fmla="*/ 0 w 148"/>
                <a:gd name="T17" fmla="*/ 1 h 118"/>
                <a:gd name="T18" fmla="*/ 0 w 148"/>
                <a:gd name="T19" fmla="*/ 1 h 118"/>
                <a:gd name="T20" fmla="*/ 0 w 148"/>
                <a:gd name="T21" fmla="*/ 1 h 118"/>
                <a:gd name="T22" fmla="*/ 0 w 148"/>
                <a:gd name="T23" fmla="*/ 1 h 118"/>
                <a:gd name="T24" fmla="*/ 0 w 148"/>
                <a:gd name="T25" fmla="*/ 1 h 118"/>
                <a:gd name="T26" fmla="*/ 0 w 148"/>
                <a:gd name="T27" fmla="*/ 1 h 118"/>
                <a:gd name="T28" fmla="*/ 0 w 148"/>
                <a:gd name="T29" fmla="*/ 1 h 11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8"/>
                <a:gd name="T46" fmla="*/ 0 h 118"/>
                <a:gd name="T47" fmla="*/ 148 w 148"/>
                <a:gd name="T48" fmla="*/ 118 h 11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8" h="118">
                  <a:moveTo>
                    <a:pt x="4" y="54"/>
                  </a:moveTo>
                  <a:lnTo>
                    <a:pt x="43" y="21"/>
                  </a:lnTo>
                  <a:lnTo>
                    <a:pt x="66" y="5"/>
                  </a:lnTo>
                  <a:lnTo>
                    <a:pt x="86" y="0"/>
                  </a:lnTo>
                  <a:lnTo>
                    <a:pt x="113" y="5"/>
                  </a:lnTo>
                  <a:lnTo>
                    <a:pt x="134" y="21"/>
                  </a:lnTo>
                  <a:lnTo>
                    <a:pt x="148" y="40"/>
                  </a:lnTo>
                  <a:lnTo>
                    <a:pt x="148" y="56"/>
                  </a:lnTo>
                  <a:lnTo>
                    <a:pt x="134" y="85"/>
                  </a:lnTo>
                  <a:lnTo>
                    <a:pt x="120" y="106"/>
                  </a:lnTo>
                  <a:lnTo>
                    <a:pt x="99" y="118"/>
                  </a:lnTo>
                  <a:lnTo>
                    <a:pt x="66" y="112"/>
                  </a:lnTo>
                  <a:lnTo>
                    <a:pt x="24" y="87"/>
                  </a:lnTo>
                  <a:lnTo>
                    <a:pt x="4" y="64"/>
                  </a:lnTo>
                  <a:lnTo>
                    <a:pt x="0" y="56"/>
                  </a:lnTo>
                </a:path>
              </a:pathLst>
            </a:custGeom>
            <a:noFill/>
            <a:ln w="1588">
              <a:solidFill>
                <a:srgbClr val="000000"/>
              </a:solidFill>
              <a:round/>
              <a:headEnd/>
              <a:tailEnd/>
            </a:ln>
          </p:spPr>
          <p:txBody>
            <a:bodyPr/>
            <a:lstStyle/>
            <a:p>
              <a:endParaRPr lang="tr-TR"/>
            </a:p>
          </p:txBody>
        </p:sp>
        <p:sp>
          <p:nvSpPr>
            <p:cNvPr id="65695" name="Freeform 150"/>
            <p:cNvSpPr>
              <a:spLocks/>
            </p:cNvSpPr>
            <p:nvPr/>
          </p:nvSpPr>
          <p:spPr bwMode="auto">
            <a:xfrm>
              <a:off x="74" y="2074"/>
              <a:ext cx="21" cy="18"/>
            </a:xfrm>
            <a:custGeom>
              <a:avLst/>
              <a:gdLst>
                <a:gd name="T0" fmla="*/ 0 w 41"/>
                <a:gd name="T1" fmla="*/ 0 h 35"/>
                <a:gd name="T2" fmla="*/ 1 w 41"/>
                <a:gd name="T3" fmla="*/ 0 h 35"/>
                <a:gd name="T4" fmla="*/ 1 w 41"/>
                <a:gd name="T5" fmla="*/ 1 h 35"/>
                <a:gd name="T6" fmla="*/ 1 w 41"/>
                <a:gd name="T7" fmla="*/ 1 h 35"/>
                <a:gd name="T8" fmla="*/ 1 w 41"/>
                <a:gd name="T9" fmla="*/ 1 h 35"/>
                <a:gd name="T10" fmla="*/ 1 w 41"/>
                <a:gd name="T11" fmla="*/ 1 h 35"/>
                <a:gd name="T12" fmla="*/ 1 w 41"/>
                <a:gd name="T13" fmla="*/ 1 h 35"/>
                <a:gd name="T14" fmla="*/ 0 w 41"/>
                <a:gd name="T15" fmla="*/ 1 h 35"/>
                <a:gd name="T16" fmla="*/ 0 w 41"/>
                <a:gd name="T17" fmla="*/ 0 h 35"/>
                <a:gd name="T18" fmla="*/ 0 w 41"/>
                <a:gd name="T19" fmla="*/ 0 h 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1"/>
                <a:gd name="T31" fmla="*/ 0 h 35"/>
                <a:gd name="T32" fmla="*/ 41 w 41"/>
                <a:gd name="T33" fmla="*/ 35 h 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1" h="35">
                  <a:moveTo>
                    <a:pt x="0" y="0"/>
                  </a:moveTo>
                  <a:lnTo>
                    <a:pt x="13" y="0"/>
                  </a:lnTo>
                  <a:lnTo>
                    <a:pt x="25" y="4"/>
                  </a:lnTo>
                  <a:lnTo>
                    <a:pt x="33" y="16"/>
                  </a:lnTo>
                  <a:lnTo>
                    <a:pt x="41" y="26"/>
                  </a:lnTo>
                  <a:lnTo>
                    <a:pt x="41" y="35"/>
                  </a:lnTo>
                  <a:lnTo>
                    <a:pt x="13" y="18"/>
                  </a:lnTo>
                  <a:lnTo>
                    <a:pt x="0" y="4"/>
                  </a:lnTo>
                  <a:lnTo>
                    <a:pt x="0" y="0"/>
                  </a:lnTo>
                  <a:close/>
                </a:path>
              </a:pathLst>
            </a:custGeom>
            <a:solidFill>
              <a:srgbClr val="FFFFFF"/>
            </a:solidFill>
            <a:ln w="9525">
              <a:noFill/>
              <a:round/>
              <a:headEnd/>
              <a:tailEnd/>
            </a:ln>
          </p:spPr>
          <p:txBody>
            <a:bodyPr/>
            <a:lstStyle/>
            <a:p>
              <a:endParaRPr lang="tr-TR"/>
            </a:p>
          </p:txBody>
        </p:sp>
        <p:sp>
          <p:nvSpPr>
            <p:cNvPr id="65696" name="Freeform 151"/>
            <p:cNvSpPr>
              <a:spLocks/>
            </p:cNvSpPr>
            <p:nvPr/>
          </p:nvSpPr>
          <p:spPr bwMode="auto">
            <a:xfrm>
              <a:off x="74" y="2074"/>
              <a:ext cx="21" cy="18"/>
            </a:xfrm>
            <a:custGeom>
              <a:avLst/>
              <a:gdLst>
                <a:gd name="T0" fmla="*/ 0 w 41"/>
                <a:gd name="T1" fmla="*/ 0 h 35"/>
                <a:gd name="T2" fmla="*/ 1 w 41"/>
                <a:gd name="T3" fmla="*/ 0 h 35"/>
                <a:gd name="T4" fmla="*/ 1 w 41"/>
                <a:gd name="T5" fmla="*/ 1 h 35"/>
                <a:gd name="T6" fmla="*/ 1 w 41"/>
                <a:gd name="T7" fmla="*/ 1 h 35"/>
                <a:gd name="T8" fmla="*/ 1 w 41"/>
                <a:gd name="T9" fmla="*/ 1 h 35"/>
                <a:gd name="T10" fmla="*/ 1 w 41"/>
                <a:gd name="T11" fmla="*/ 1 h 35"/>
                <a:gd name="T12" fmla="*/ 1 w 41"/>
                <a:gd name="T13" fmla="*/ 1 h 35"/>
                <a:gd name="T14" fmla="*/ 0 w 41"/>
                <a:gd name="T15" fmla="*/ 1 h 35"/>
                <a:gd name="T16" fmla="*/ 0 w 41"/>
                <a:gd name="T17" fmla="*/ 0 h 35"/>
                <a:gd name="T18" fmla="*/ 0 w 41"/>
                <a:gd name="T19" fmla="*/ 0 h 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1"/>
                <a:gd name="T31" fmla="*/ 0 h 35"/>
                <a:gd name="T32" fmla="*/ 41 w 41"/>
                <a:gd name="T33" fmla="*/ 35 h 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1" h="35">
                  <a:moveTo>
                    <a:pt x="0" y="0"/>
                  </a:moveTo>
                  <a:lnTo>
                    <a:pt x="13" y="0"/>
                  </a:lnTo>
                  <a:lnTo>
                    <a:pt x="25" y="4"/>
                  </a:lnTo>
                  <a:lnTo>
                    <a:pt x="33" y="16"/>
                  </a:lnTo>
                  <a:lnTo>
                    <a:pt x="41" y="26"/>
                  </a:lnTo>
                  <a:lnTo>
                    <a:pt x="41" y="35"/>
                  </a:lnTo>
                  <a:lnTo>
                    <a:pt x="13" y="18"/>
                  </a:lnTo>
                  <a:lnTo>
                    <a:pt x="0" y="4"/>
                  </a:lnTo>
                  <a:lnTo>
                    <a:pt x="0" y="0"/>
                  </a:lnTo>
                </a:path>
              </a:pathLst>
            </a:custGeom>
            <a:noFill/>
            <a:ln w="1588">
              <a:solidFill>
                <a:srgbClr val="000000"/>
              </a:solidFill>
              <a:round/>
              <a:headEnd/>
              <a:tailEnd/>
            </a:ln>
          </p:spPr>
          <p:txBody>
            <a:bodyPr/>
            <a:lstStyle/>
            <a:p>
              <a:endParaRPr lang="tr-TR"/>
            </a:p>
          </p:txBody>
        </p:sp>
        <p:sp>
          <p:nvSpPr>
            <p:cNvPr id="65697" name="Freeform 152"/>
            <p:cNvSpPr>
              <a:spLocks/>
            </p:cNvSpPr>
            <p:nvPr/>
          </p:nvSpPr>
          <p:spPr bwMode="auto">
            <a:xfrm>
              <a:off x="137" y="1686"/>
              <a:ext cx="634" cy="378"/>
            </a:xfrm>
            <a:custGeom>
              <a:avLst/>
              <a:gdLst>
                <a:gd name="T0" fmla="*/ 0 w 1266"/>
                <a:gd name="T1" fmla="*/ 1 h 756"/>
                <a:gd name="T2" fmla="*/ 1 w 1266"/>
                <a:gd name="T3" fmla="*/ 0 h 756"/>
                <a:gd name="T4" fmla="*/ 1 w 1266"/>
                <a:gd name="T5" fmla="*/ 1 h 756"/>
                <a:gd name="T6" fmla="*/ 0 w 1266"/>
                <a:gd name="T7" fmla="*/ 1 h 756"/>
                <a:gd name="T8" fmla="*/ 0 w 1266"/>
                <a:gd name="T9" fmla="*/ 1 h 756"/>
                <a:gd name="T10" fmla="*/ 0 w 1266"/>
                <a:gd name="T11" fmla="*/ 1 h 756"/>
                <a:gd name="T12" fmla="*/ 0 60000 65536"/>
                <a:gd name="T13" fmla="*/ 0 60000 65536"/>
                <a:gd name="T14" fmla="*/ 0 60000 65536"/>
                <a:gd name="T15" fmla="*/ 0 60000 65536"/>
                <a:gd name="T16" fmla="*/ 0 60000 65536"/>
                <a:gd name="T17" fmla="*/ 0 60000 65536"/>
                <a:gd name="T18" fmla="*/ 0 w 1266"/>
                <a:gd name="T19" fmla="*/ 0 h 756"/>
                <a:gd name="T20" fmla="*/ 1266 w 1266"/>
                <a:gd name="T21" fmla="*/ 756 h 756"/>
              </a:gdLst>
              <a:ahLst/>
              <a:cxnLst>
                <a:cxn ang="T12">
                  <a:pos x="T0" y="T1"/>
                </a:cxn>
                <a:cxn ang="T13">
                  <a:pos x="T2" y="T3"/>
                </a:cxn>
                <a:cxn ang="T14">
                  <a:pos x="T4" y="T5"/>
                </a:cxn>
                <a:cxn ang="T15">
                  <a:pos x="T6" y="T7"/>
                </a:cxn>
                <a:cxn ang="T16">
                  <a:pos x="T8" y="T9"/>
                </a:cxn>
                <a:cxn ang="T17">
                  <a:pos x="T10" y="T11"/>
                </a:cxn>
              </a:cxnLst>
              <a:rect l="T18" t="T19" r="T20" b="T21"/>
              <a:pathLst>
                <a:path w="1266" h="756">
                  <a:moveTo>
                    <a:pt x="0" y="712"/>
                  </a:moveTo>
                  <a:lnTo>
                    <a:pt x="1266" y="0"/>
                  </a:lnTo>
                  <a:lnTo>
                    <a:pt x="39" y="756"/>
                  </a:lnTo>
                  <a:lnTo>
                    <a:pt x="0" y="712"/>
                  </a:lnTo>
                  <a:close/>
                </a:path>
              </a:pathLst>
            </a:custGeom>
            <a:solidFill>
              <a:srgbClr val="FFFF15"/>
            </a:solidFill>
            <a:ln w="9525">
              <a:noFill/>
              <a:round/>
              <a:headEnd/>
              <a:tailEnd/>
            </a:ln>
          </p:spPr>
          <p:txBody>
            <a:bodyPr/>
            <a:lstStyle/>
            <a:p>
              <a:endParaRPr lang="tr-TR"/>
            </a:p>
          </p:txBody>
        </p:sp>
        <p:sp>
          <p:nvSpPr>
            <p:cNvPr id="65698" name="Freeform 153"/>
            <p:cNvSpPr>
              <a:spLocks/>
            </p:cNvSpPr>
            <p:nvPr/>
          </p:nvSpPr>
          <p:spPr bwMode="auto">
            <a:xfrm>
              <a:off x="137" y="1686"/>
              <a:ext cx="634" cy="378"/>
            </a:xfrm>
            <a:custGeom>
              <a:avLst/>
              <a:gdLst>
                <a:gd name="T0" fmla="*/ 0 w 1266"/>
                <a:gd name="T1" fmla="*/ 1 h 756"/>
                <a:gd name="T2" fmla="*/ 1 w 1266"/>
                <a:gd name="T3" fmla="*/ 0 h 756"/>
                <a:gd name="T4" fmla="*/ 1 w 1266"/>
                <a:gd name="T5" fmla="*/ 1 h 756"/>
                <a:gd name="T6" fmla="*/ 0 w 1266"/>
                <a:gd name="T7" fmla="*/ 1 h 756"/>
                <a:gd name="T8" fmla="*/ 0 w 1266"/>
                <a:gd name="T9" fmla="*/ 1 h 756"/>
                <a:gd name="T10" fmla="*/ 0 60000 65536"/>
                <a:gd name="T11" fmla="*/ 0 60000 65536"/>
                <a:gd name="T12" fmla="*/ 0 60000 65536"/>
                <a:gd name="T13" fmla="*/ 0 60000 65536"/>
                <a:gd name="T14" fmla="*/ 0 60000 65536"/>
                <a:gd name="T15" fmla="*/ 0 w 1266"/>
                <a:gd name="T16" fmla="*/ 0 h 756"/>
                <a:gd name="T17" fmla="*/ 1266 w 1266"/>
                <a:gd name="T18" fmla="*/ 756 h 756"/>
              </a:gdLst>
              <a:ahLst/>
              <a:cxnLst>
                <a:cxn ang="T10">
                  <a:pos x="T0" y="T1"/>
                </a:cxn>
                <a:cxn ang="T11">
                  <a:pos x="T2" y="T3"/>
                </a:cxn>
                <a:cxn ang="T12">
                  <a:pos x="T4" y="T5"/>
                </a:cxn>
                <a:cxn ang="T13">
                  <a:pos x="T6" y="T7"/>
                </a:cxn>
                <a:cxn ang="T14">
                  <a:pos x="T8" y="T9"/>
                </a:cxn>
              </a:cxnLst>
              <a:rect l="T15" t="T16" r="T17" b="T18"/>
              <a:pathLst>
                <a:path w="1266" h="756">
                  <a:moveTo>
                    <a:pt x="0" y="712"/>
                  </a:moveTo>
                  <a:lnTo>
                    <a:pt x="1266" y="0"/>
                  </a:lnTo>
                  <a:lnTo>
                    <a:pt x="39" y="756"/>
                  </a:lnTo>
                  <a:lnTo>
                    <a:pt x="0" y="712"/>
                  </a:lnTo>
                </a:path>
              </a:pathLst>
            </a:custGeom>
            <a:noFill/>
            <a:ln w="1588">
              <a:solidFill>
                <a:srgbClr val="000000"/>
              </a:solidFill>
              <a:round/>
              <a:headEnd/>
              <a:tailEnd/>
            </a:ln>
          </p:spPr>
          <p:txBody>
            <a:bodyPr/>
            <a:lstStyle/>
            <a:p>
              <a:endParaRPr lang="tr-TR"/>
            </a:p>
          </p:txBody>
        </p:sp>
        <p:sp>
          <p:nvSpPr>
            <p:cNvPr id="65699" name="Freeform 154"/>
            <p:cNvSpPr>
              <a:spLocks/>
            </p:cNvSpPr>
            <p:nvPr/>
          </p:nvSpPr>
          <p:spPr bwMode="auto">
            <a:xfrm>
              <a:off x="-1015" y="1782"/>
              <a:ext cx="128" cy="63"/>
            </a:xfrm>
            <a:custGeom>
              <a:avLst/>
              <a:gdLst>
                <a:gd name="T0" fmla="*/ 0 w 256"/>
                <a:gd name="T1" fmla="*/ 1 h 126"/>
                <a:gd name="T2" fmla="*/ 1 w 256"/>
                <a:gd name="T3" fmla="*/ 1 h 126"/>
                <a:gd name="T4" fmla="*/ 1 w 256"/>
                <a:gd name="T5" fmla="*/ 1 h 126"/>
                <a:gd name="T6" fmla="*/ 1 w 256"/>
                <a:gd name="T7" fmla="*/ 1 h 126"/>
                <a:gd name="T8" fmla="*/ 1 w 256"/>
                <a:gd name="T9" fmla="*/ 1 h 126"/>
                <a:gd name="T10" fmla="*/ 1 w 256"/>
                <a:gd name="T11" fmla="*/ 1 h 126"/>
                <a:gd name="T12" fmla="*/ 1 w 256"/>
                <a:gd name="T13" fmla="*/ 1 h 126"/>
                <a:gd name="T14" fmla="*/ 1 w 256"/>
                <a:gd name="T15" fmla="*/ 1 h 126"/>
                <a:gd name="T16" fmla="*/ 1 w 256"/>
                <a:gd name="T17" fmla="*/ 1 h 126"/>
                <a:gd name="T18" fmla="*/ 1 w 256"/>
                <a:gd name="T19" fmla="*/ 1 h 126"/>
                <a:gd name="T20" fmla="*/ 1 w 256"/>
                <a:gd name="T21" fmla="*/ 1 h 126"/>
                <a:gd name="T22" fmla="*/ 1 w 256"/>
                <a:gd name="T23" fmla="*/ 1 h 126"/>
                <a:gd name="T24" fmla="*/ 1 w 256"/>
                <a:gd name="T25" fmla="*/ 1 h 126"/>
                <a:gd name="T26" fmla="*/ 1 w 256"/>
                <a:gd name="T27" fmla="*/ 0 h 12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6"/>
                <a:gd name="T43" fmla="*/ 0 h 126"/>
                <a:gd name="T44" fmla="*/ 256 w 256"/>
                <a:gd name="T45" fmla="*/ 126 h 12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6" h="126">
                  <a:moveTo>
                    <a:pt x="0" y="48"/>
                  </a:moveTo>
                  <a:lnTo>
                    <a:pt x="8" y="76"/>
                  </a:lnTo>
                  <a:lnTo>
                    <a:pt x="19" y="97"/>
                  </a:lnTo>
                  <a:lnTo>
                    <a:pt x="39" y="109"/>
                  </a:lnTo>
                  <a:lnTo>
                    <a:pt x="58" y="116"/>
                  </a:lnTo>
                  <a:lnTo>
                    <a:pt x="91" y="120"/>
                  </a:lnTo>
                  <a:lnTo>
                    <a:pt x="140" y="126"/>
                  </a:lnTo>
                  <a:lnTo>
                    <a:pt x="175" y="120"/>
                  </a:lnTo>
                  <a:lnTo>
                    <a:pt x="200" y="114"/>
                  </a:lnTo>
                  <a:lnTo>
                    <a:pt x="219" y="103"/>
                  </a:lnTo>
                  <a:lnTo>
                    <a:pt x="242" y="76"/>
                  </a:lnTo>
                  <a:lnTo>
                    <a:pt x="250" y="48"/>
                  </a:lnTo>
                  <a:lnTo>
                    <a:pt x="254" y="23"/>
                  </a:lnTo>
                  <a:lnTo>
                    <a:pt x="256" y="0"/>
                  </a:lnTo>
                </a:path>
              </a:pathLst>
            </a:custGeom>
            <a:noFill/>
            <a:ln w="1588">
              <a:solidFill>
                <a:srgbClr val="000000"/>
              </a:solidFill>
              <a:round/>
              <a:headEnd/>
              <a:tailEnd/>
            </a:ln>
          </p:spPr>
          <p:txBody>
            <a:bodyPr/>
            <a:lstStyle/>
            <a:p>
              <a:endParaRPr lang="tr-TR"/>
            </a:p>
          </p:txBody>
        </p:sp>
        <p:sp>
          <p:nvSpPr>
            <p:cNvPr id="65700" name="Freeform 155"/>
            <p:cNvSpPr>
              <a:spLocks/>
            </p:cNvSpPr>
            <p:nvPr/>
          </p:nvSpPr>
          <p:spPr bwMode="auto">
            <a:xfrm>
              <a:off x="-994" y="1750"/>
              <a:ext cx="62" cy="14"/>
            </a:xfrm>
            <a:custGeom>
              <a:avLst/>
              <a:gdLst>
                <a:gd name="T0" fmla="*/ 0 w 124"/>
                <a:gd name="T1" fmla="*/ 1 h 27"/>
                <a:gd name="T2" fmla="*/ 1 w 124"/>
                <a:gd name="T3" fmla="*/ 1 h 27"/>
                <a:gd name="T4" fmla="*/ 1 w 124"/>
                <a:gd name="T5" fmla="*/ 1 h 27"/>
                <a:gd name="T6" fmla="*/ 1 w 124"/>
                <a:gd name="T7" fmla="*/ 0 h 27"/>
                <a:gd name="T8" fmla="*/ 1 w 124"/>
                <a:gd name="T9" fmla="*/ 1 h 27"/>
                <a:gd name="T10" fmla="*/ 1 w 124"/>
                <a:gd name="T11" fmla="*/ 1 h 27"/>
                <a:gd name="T12" fmla="*/ 0 60000 65536"/>
                <a:gd name="T13" fmla="*/ 0 60000 65536"/>
                <a:gd name="T14" fmla="*/ 0 60000 65536"/>
                <a:gd name="T15" fmla="*/ 0 60000 65536"/>
                <a:gd name="T16" fmla="*/ 0 60000 65536"/>
                <a:gd name="T17" fmla="*/ 0 60000 65536"/>
                <a:gd name="T18" fmla="*/ 0 w 124"/>
                <a:gd name="T19" fmla="*/ 0 h 27"/>
                <a:gd name="T20" fmla="*/ 124 w 124"/>
                <a:gd name="T21" fmla="*/ 27 h 27"/>
              </a:gdLst>
              <a:ahLst/>
              <a:cxnLst>
                <a:cxn ang="T12">
                  <a:pos x="T0" y="T1"/>
                </a:cxn>
                <a:cxn ang="T13">
                  <a:pos x="T2" y="T3"/>
                </a:cxn>
                <a:cxn ang="T14">
                  <a:pos x="T4" y="T5"/>
                </a:cxn>
                <a:cxn ang="T15">
                  <a:pos x="T6" y="T7"/>
                </a:cxn>
                <a:cxn ang="T16">
                  <a:pos x="T8" y="T9"/>
                </a:cxn>
                <a:cxn ang="T17">
                  <a:pos x="T10" y="T11"/>
                </a:cxn>
              </a:cxnLst>
              <a:rect l="T18" t="T19" r="T20" b="T21"/>
              <a:pathLst>
                <a:path w="124" h="27">
                  <a:moveTo>
                    <a:pt x="0" y="27"/>
                  </a:moveTo>
                  <a:lnTo>
                    <a:pt x="23" y="14"/>
                  </a:lnTo>
                  <a:lnTo>
                    <a:pt x="44" y="8"/>
                  </a:lnTo>
                  <a:lnTo>
                    <a:pt x="75" y="0"/>
                  </a:lnTo>
                  <a:lnTo>
                    <a:pt x="95" y="6"/>
                  </a:lnTo>
                  <a:lnTo>
                    <a:pt x="124" y="8"/>
                  </a:lnTo>
                </a:path>
              </a:pathLst>
            </a:custGeom>
            <a:noFill/>
            <a:ln w="1588">
              <a:solidFill>
                <a:srgbClr val="000000"/>
              </a:solidFill>
              <a:round/>
              <a:headEnd/>
              <a:tailEnd/>
            </a:ln>
          </p:spPr>
          <p:txBody>
            <a:bodyPr/>
            <a:lstStyle/>
            <a:p>
              <a:endParaRPr lang="tr-TR"/>
            </a:p>
          </p:txBody>
        </p:sp>
      </p:grpSp>
      <p:grpSp>
        <p:nvGrpSpPr>
          <p:cNvPr id="10" name="Group 33"/>
          <p:cNvGrpSpPr>
            <a:grpSpLocks/>
          </p:cNvGrpSpPr>
          <p:nvPr/>
        </p:nvGrpSpPr>
        <p:grpSpPr bwMode="auto">
          <a:xfrm>
            <a:off x="8328249" y="2060849"/>
            <a:ext cx="1636713" cy="3757613"/>
            <a:chOff x="4921" y="2058"/>
            <a:chExt cx="1074" cy="2499"/>
          </a:xfrm>
        </p:grpSpPr>
        <p:sp>
          <p:nvSpPr>
            <p:cNvPr id="65580" name="Freeform 34"/>
            <p:cNvSpPr>
              <a:spLocks/>
            </p:cNvSpPr>
            <p:nvPr/>
          </p:nvSpPr>
          <p:spPr bwMode="auto">
            <a:xfrm>
              <a:off x="5062" y="4190"/>
              <a:ext cx="539" cy="181"/>
            </a:xfrm>
            <a:custGeom>
              <a:avLst/>
              <a:gdLst>
                <a:gd name="T0" fmla="*/ 512 w 539"/>
                <a:gd name="T1" fmla="*/ 140 h 181"/>
                <a:gd name="T2" fmla="*/ 539 w 539"/>
                <a:gd name="T3" fmla="*/ 12 h 181"/>
                <a:gd name="T4" fmla="*/ 406 w 539"/>
                <a:gd name="T5" fmla="*/ 0 h 181"/>
                <a:gd name="T6" fmla="*/ 313 w 539"/>
                <a:gd name="T7" fmla="*/ 43 h 181"/>
                <a:gd name="T8" fmla="*/ 272 w 539"/>
                <a:gd name="T9" fmla="*/ 63 h 181"/>
                <a:gd name="T10" fmla="*/ 235 w 539"/>
                <a:gd name="T11" fmla="*/ 82 h 181"/>
                <a:gd name="T12" fmla="*/ 197 w 539"/>
                <a:gd name="T13" fmla="*/ 75 h 181"/>
                <a:gd name="T14" fmla="*/ 157 w 539"/>
                <a:gd name="T15" fmla="*/ 72 h 181"/>
                <a:gd name="T16" fmla="*/ 105 w 539"/>
                <a:gd name="T17" fmla="*/ 77 h 181"/>
                <a:gd name="T18" fmla="*/ 77 w 539"/>
                <a:gd name="T19" fmla="*/ 83 h 181"/>
                <a:gd name="T20" fmla="*/ 54 w 539"/>
                <a:gd name="T21" fmla="*/ 91 h 181"/>
                <a:gd name="T22" fmla="*/ 21 w 539"/>
                <a:gd name="T23" fmla="*/ 101 h 181"/>
                <a:gd name="T24" fmla="*/ 8 w 539"/>
                <a:gd name="T25" fmla="*/ 111 h 181"/>
                <a:gd name="T26" fmla="*/ 0 w 539"/>
                <a:gd name="T27" fmla="*/ 124 h 181"/>
                <a:gd name="T28" fmla="*/ 2 w 539"/>
                <a:gd name="T29" fmla="*/ 142 h 181"/>
                <a:gd name="T30" fmla="*/ 10 w 539"/>
                <a:gd name="T31" fmla="*/ 152 h 181"/>
                <a:gd name="T32" fmla="*/ 76 w 539"/>
                <a:gd name="T33" fmla="*/ 163 h 181"/>
                <a:gd name="T34" fmla="*/ 143 w 539"/>
                <a:gd name="T35" fmla="*/ 171 h 181"/>
                <a:gd name="T36" fmla="*/ 216 w 539"/>
                <a:gd name="T37" fmla="*/ 178 h 181"/>
                <a:gd name="T38" fmla="*/ 290 w 539"/>
                <a:gd name="T39" fmla="*/ 181 h 181"/>
                <a:gd name="T40" fmla="*/ 322 w 539"/>
                <a:gd name="T41" fmla="*/ 175 h 181"/>
                <a:gd name="T42" fmla="*/ 352 w 539"/>
                <a:gd name="T43" fmla="*/ 166 h 181"/>
                <a:gd name="T44" fmla="*/ 386 w 539"/>
                <a:gd name="T45" fmla="*/ 159 h 181"/>
                <a:gd name="T46" fmla="*/ 416 w 539"/>
                <a:gd name="T47" fmla="*/ 159 h 181"/>
                <a:gd name="T48" fmla="*/ 512 w 539"/>
                <a:gd name="T49" fmla="*/ 140 h 181"/>
                <a:gd name="T50" fmla="*/ 512 w 539"/>
                <a:gd name="T51" fmla="*/ 140 h 181"/>
                <a:gd name="T52" fmla="*/ 512 w 539"/>
                <a:gd name="T53" fmla="*/ 140 h 18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39"/>
                <a:gd name="T82" fmla="*/ 0 h 181"/>
                <a:gd name="T83" fmla="*/ 539 w 539"/>
                <a:gd name="T84" fmla="*/ 181 h 18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39" h="181">
                  <a:moveTo>
                    <a:pt x="512" y="140"/>
                  </a:moveTo>
                  <a:lnTo>
                    <a:pt x="539" y="12"/>
                  </a:lnTo>
                  <a:lnTo>
                    <a:pt x="406" y="0"/>
                  </a:lnTo>
                  <a:lnTo>
                    <a:pt x="313" y="43"/>
                  </a:lnTo>
                  <a:lnTo>
                    <a:pt x="272" y="63"/>
                  </a:lnTo>
                  <a:lnTo>
                    <a:pt x="235" y="82"/>
                  </a:lnTo>
                  <a:lnTo>
                    <a:pt x="197" y="75"/>
                  </a:lnTo>
                  <a:lnTo>
                    <a:pt x="157" y="72"/>
                  </a:lnTo>
                  <a:lnTo>
                    <a:pt x="105" y="77"/>
                  </a:lnTo>
                  <a:lnTo>
                    <a:pt x="77" y="83"/>
                  </a:lnTo>
                  <a:lnTo>
                    <a:pt x="54" y="91"/>
                  </a:lnTo>
                  <a:lnTo>
                    <a:pt x="21" y="101"/>
                  </a:lnTo>
                  <a:lnTo>
                    <a:pt x="8" y="111"/>
                  </a:lnTo>
                  <a:lnTo>
                    <a:pt x="0" y="124"/>
                  </a:lnTo>
                  <a:lnTo>
                    <a:pt x="2" y="142"/>
                  </a:lnTo>
                  <a:lnTo>
                    <a:pt x="10" y="152"/>
                  </a:lnTo>
                  <a:lnTo>
                    <a:pt x="76" y="163"/>
                  </a:lnTo>
                  <a:lnTo>
                    <a:pt x="143" y="171"/>
                  </a:lnTo>
                  <a:lnTo>
                    <a:pt x="216" y="178"/>
                  </a:lnTo>
                  <a:lnTo>
                    <a:pt x="290" y="181"/>
                  </a:lnTo>
                  <a:lnTo>
                    <a:pt x="322" y="175"/>
                  </a:lnTo>
                  <a:lnTo>
                    <a:pt x="352" y="166"/>
                  </a:lnTo>
                  <a:lnTo>
                    <a:pt x="386" y="159"/>
                  </a:lnTo>
                  <a:lnTo>
                    <a:pt x="416" y="159"/>
                  </a:lnTo>
                  <a:lnTo>
                    <a:pt x="512" y="140"/>
                  </a:lnTo>
                  <a:close/>
                </a:path>
              </a:pathLst>
            </a:custGeom>
            <a:solidFill>
              <a:srgbClr val="805501"/>
            </a:solidFill>
            <a:ln w="9525">
              <a:noFill/>
              <a:round/>
              <a:headEnd/>
              <a:tailEnd/>
            </a:ln>
          </p:spPr>
          <p:txBody>
            <a:bodyPr/>
            <a:lstStyle/>
            <a:p>
              <a:endParaRPr lang="tr-TR"/>
            </a:p>
          </p:txBody>
        </p:sp>
        <p:sp>
          <p:nvSpPr>
            <p:cNvPr id="65581" name="Freeform 35"/>
            <p:cNvSpPr>
              <a:spLocks/>
            </p:cNvSpPr>
            <p:nvPr/>
          </p:nvSpPr>
          <p:spPr bwMode="auto">
            <a:xfrm>
              <a:off x="5062" y="4190"/>
              <a:ext cx="539" cy="181"/>
            </a:xfrm>
            <a:custGeom>
              <a:avLst/>
              <a:gdLst>
                <a:gd name="T0" fmla="*/ 512 w 539"/>
                <a:gd name="T1" fmla="*/ 140 h 181"/>
                <a:gd name="T2" fmla="*/ 539 w 539"/>
                <a:gd name="T3" fmla="*/ 12 h 181"/>
                <a:gd name="T4" fmla="*/ 406 w 539"/>
                <a:gd name="T5" fmla="*/ 0 h 181"/>
                <a:gd name="T6" fmla="*/ 313 w 539"/>
                <a:gd name="T7" fmla="*/ 43 h 181"/>
                <a:gd name="T8" fmla="*/ 272 w 539"/>
                <a:gd name="T9" fmla="*/ 63 h 181"/>
                <a:gd name="T10" fmla="*/ 235 w 539"/>
                <a:gd name="T11" fmla="*/ 82 h 181"/>
                <a:gd name="T12" fmla="*/ 197 w 539"/>
                <a:gd name="T13" fmla="*/ 75 h 181"/>
                <a:gd name="T14" fmla="*/ 157 w 539"/>
                <a:gd name="T15" fmla="*/ 72 h 181"/>
                <a:gd name="T16" fmla="*/ 105 w 539"/>
                <a:gd name="T17" fmla="*/ 77 h 181"/>
                <a:gd name="T18" fmla="*/ 77 w 539"/>
                <a:gd name="T19" fmla="*/ 83 h 181"/>
                <a:gd name="T20" fmla="*/ 54 w 539"/>
                <a:gd name="T21" fmla="*/ 91 h 181"/>
                <a:gd name="T22" fmla="*/ 21 w 539"/>
                <a:gd name="T23" fmla="*/ 101 h 181"/>
                <a:gd name="T24" fmla="*/ 8 w 539"/>
                <a:gd name="T25" fmla="*/ 111 h 181"/>
                <a:gd name="T26" fmla="*/ 0 w 539"/>
                <a:gd name="T27" fmla="*/ 124 h 181"/>
                <a:gd name="T28" fmla="*/ 2 w 539"/>
                <a:gd name="T29" fmla="*/ 142 h 181"/>
                <a:gd name="T30" fmla="*/ 10 w 539"/>
                <a:gd name="T31" fmla="*/ 152 h 181"/>
                <a:gd name="T32" fmla="*/ 76 w 539"/>
                <a:gd name="T33" fmla="*/ 163 h 181"/>
                <a:gd name="T34" fmla="*/ 143 w 539"/>
                <a:gd name="T35" fmla="*/ 171 h 181"/>
                <a:gd name="T36" fmla="*/ 216 w 539"/>
                <a:gd name="T37" fmla="*/ 178 h 181"/>
                <a:gd name="T38" fmla="*/ 290 w 539"/>
                <a:gd name="T39" fmla="*/ 181 h 181"/>
                <a:gd name="T40" fmla="*/ 322 w 539"/>
                <a:gd name="T41" fmla="*/ 175 h 181"/>
                <a:gd name="T42" fmla="*/ 352 w 539"/>
                <a:gd name="T43" fmla="*/ 166 h 181"/>
                <a:gd name="T44" fmla="*/ 386 w 539"/>
                <a:gd name="T45" fmla="*/ 159 h 181"/>
                <a:gd name="T46" fmla="*/ 416 w 539"/>
                <a:gd name="T47" fmla="*/ 159 h 181"/>
                <a:gd name="T48" fmla="*/ 512 w 539"/>
                <a:gd name="T49" fmla="*/ 140 h 181"/>
                <a:gd name="T50" fmla="*/ 512 w 539"/>
                <a:gd name="T51" fmla="*/ 140 h 18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39"/>
                <a:gd name="T79" fmla="*/ 0 h 181"/>
                <a:gd name="T80" fmla="*/ 539 w 539"/>
                <a:gd name="T81" fmla="*/ 181 h 18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39" h="181">
                  <a:moveTo>
                    <a:pt x="512" y="140"/>
                  </a:moveTo>
                  <a:lnTo>
                    <a:pt x="539" y="12"/>
                  </a:lnTo>
                  <a:lnTo>
                    <a:pt x="406" y="0"/>
                  </a:lnTo>
                  <a:lnTo>
                    <a:pt x="313" y="43"/>
                  </a:lnTo>
                  <a:lnTo>
                    <a:pt x="272" y="63"/>
                  </a:lnTo>
                  <a:lnTo>
                    <a:pt x="235" y="82"/>
                  </a:lnTo>
                  <a:lnTo>
                    <a:pt x="197" y="75"/>
                  </a:lnTo>
                  <a:lnTo>
                    <a:pt x="157" y="72"/>
                  </a:lnTo>
                  <a:lnTo>
                    <a:pt x="105" y="77"/>
                  </a:lnTo>
                  <a:lnTo>
                    <a:pt x="77" y="83"/>
                  </a:lnTo>
                  <a:lnTo>
                    <a:pt x="54" y="91"/>
                  </a:lnTo>
                  <a:lnTo>
                    <a:pt x="21" y="101"/>
                  </a:lnTo>
                  <a:lnTo>
                    <a:pt x="8" y="111"/>
                  </a:lnTo>
                  <a:lnTo>
                    <a:pt x="0" y="124"/>
                  </a:lnTo>
                  <a:lnTo>
                    <a:pt x="2" y="142"/>
                  </a:lnTo>
                  <a:lnTo>
                    <a:pt x="10" y="152"/>
                  </a:lnTo>
                  <a:lnTo>
                    <a:pt x="76" y="163"/>
                  </a:lnTo>
                  <a:lnTo>
                    <a:pt x="143" y="171"/>
                  </a:lnTo>
                  <a:lnTo>
                    <a:pt x="216" y="178"/>
                  </a:lnTo>
                  <a:lnTo>
                    <a:pt x="290" y="181"/>
                  </a:lnTo>
                  <a:lnTo>
                    <a:pt x="322" y="175"/>
                  </a:lnTo>
                  <a:lnTo>
                    <a:pt x="352" y="166"/>
                  </a:lnTo>
                  <a:lnTo>
                    <a:pt x="386" y="159"/>
                  </a:lnTo>
                  <a:lnTo>
                    <a:pt x="416" y="159"/>
                  </a:lnTo>
                  <a:lnTo>
                    <a:pt x="512" y="140"/>
                  </a:lnTo>
                </a:path>
              </a:pathLst>
            </a:custGeom>
            <a:noFill/>
            <a:ln w="1588">
              <a:solidFill>
                <a:srgbClr val="805501"/>
              </a:solidFill>
              <a:round/>
              <a:headEnd/>
              <a:tailEnd/>
            </a:ln>
          </p:spPr>
          <p:txBody>
            <a:bodyPr/>
            <a:lstStyle/>
            <a:p>
              <a:endParaRPr lang="tr-TR"/>
            </a:p>
          </p:txBody>
        </p:sp>
        <p:sp>
          <p:nvSpPr>
            <p:cNvPr id="65582" name="Freeform 36"/>
            <p:cNvSpPr>
              <a:spLocks/>
            </p:cNvSpPr>
            <p:nvPr/>
          </p:nvSpPr>
          <p:spPr bwMode="auto">
            <a:xfrm>
              <a:off x="5383" y="3469"/>
              <a:ext cx="499" cy="807"/>
            </a:xfrm>
            <a:custGeom>
              <a:avLst/>
              <a:gdLst>
                <a:gd name="T0" fmla="*/ 498 w 499"/>
                <a:gd name="T1" fmla="*/ 19 h 807"/>
                <a:gd name="T2" fmla="*/ 460 w 499"/>
                <a:gd name="T3" fmla="*/ 31 h 807"/>
                <a:gd name="T4" fmla="*/ 410 w 499"/>
                <a:gd name="T5" fmla="*/ 43 h 807"/>
                <a:gd name="T6" fmla="*/ 286 w 499"/>
                <a:gd name="T7" fmla="*/ 53 h 807"/>
                <a:gd name="T8" fmla="*/ 166 w 499"/>
                <a:gd name="T9" fmla="*/ 49 h 807"/>
                <a:gd name="T10" fmla="*/ 133 w 499"/>
                <a:gd name="T11" fmla="*/ 43 h 807"/>
                <a:gd name="T12" fmla="*/ 104 w 499"/>
                <a:gd name="T13" fmla="*/ 29 h 807"/>
                <a:gd name="T14" fmla="*/ 80 w 499"/>
                <a:gd name="T15" fmla="*/ 16 h 807"/>
                <a:gd name="T16" fmla="*/ 56 w 499"/>
                <a:gd name="T17" fmla="*/ 0 h 807"/>
                <a:gd name="T18" fmla="*/ 43 w 499"/>
                <a:gd name="T19" fmla="*/ 19 h 807"/>
                <a:gd name="T20" fmla="*/ 31 w 499"/>
                <a:gd name="T21" fmla="*/ 31 h 807"/>
                <a:gd name="T22" fmla="*/ 19 w 499"/>
                <a:gd name="T23" fmla="*/ 44 h 807"/>
                <a:gd name="T24" fmla="*/ 2 w 499"/>
                <a:gd name="T25" fmla="*/ 49 h 807"/>
                <a:gd name="T26" fmla="*/ 0 w 499"/>
                <a:gd name="T27" fmla="*/ 48 h 807"/>
                <a:gd name="T28" fmla="*/ 4 w 499"/>
                <a:gd name="T29" fmla="*/ 61 h 807"/>
                <a:gd name="T30" fmla="*/ 17 w 499"/>
                <a:gd name="T31" fmla="*/ 76 h 807"/>
                <a:gd name="T32" fmla="*/ 25 w 499"/>
                <a:gd name="T33" fmla="*/ 87 h 807"/>
                <a:gd name="T34" fmla="*/ 40 w 499"/>
                <a:gd name="T35" fmla="*/ 97 h 807"/>
                <a:gd name="T36" fmla="*/ 104 w 499"/>
                <a:gd name="T37" fmla="*/ 394 h 807"/>
                <a:gd name="T38" fmla="*/ 104 w 499"/>
                <a:gd name="T39" fmla="*/ 413 h 807"/>
                <a:gd name="T40" fmla="*/ 107 w 499"/>
                <a:gd name="T41" fmla="*/ 421 h 807"/>
                <a:gd name="T42" fmla="*/ 120 w 499"/>
                <a:gd name="T43" fmla="*/ 433 h 807"/>
                <a:gd name="T44" fmla="*/ 65 w 499"/>
                <a:gd name="T45" fmla="*/ 699 h 807"/>
                <a:gd name="T46" fmla="*/ 70 w 499"/>
                <a:gd name="T47" fmla="*/ 710 h 807"/>
                <a:gd name="T48" fmla="*/ 80 w 499"/>
                <a:gd name="T49" fmla="*/ 719 h 807"/>
                <a:gd name="T50" fmla="*/ 113 w 499"/>
                <a:gd name="T51" fmla="*/ 729 h 807"/>
                <a:gd name="T52" fmla="*/ 138 w 499"/>
                <a:gd name="T53" fmla="*/ 733 h 807"/>
                <a:gd name="T54" fmla="*/ 128 w 499"/>
                <a:gd name="T55" fmla="*/ 760 h 807"/>
                <a:gd name="T56" fmla="*/ 140 w 499"/>
                <a:gd name="T57" fmla="*/ 776 h 807"/>
                <a:gd name="T58" fmla="*/ 155 w 499"/>
                <a:gd name="T59" fmla="*/ 784 h 807"/>
                <a:gd name="T60" fmla="*/ 187 w 499"/>
                <a:gd name="T61" fmla="*/ 796 h 807"/>
                <a:gd name="T62" fmla="*/ 219 w 499"/>
                <a:gd name="T63" fmla="*/ 803 h 807"/>
                <a:gd name="T64" fmla="*/ 260 w 499"/>
                <a:gd name="T65" fmla="*/ 807 h 807"/>
                <a:gd name="T66" fmla="*/ 276 w 499"/>
                <a:gd name="T67" fmla="*/ 807 h 807"/>
                <a:gd name="T68" fmla="*/ 294 w 499"/>
                <a:gd name="T69" fmla="*/ 800 h 807"/>
                <a:gd name="T70" fmla="*/ 348 w 499"/>
                <a:gd name="T71" fmla="*/ 521 h 807"/>
                <a:gd name="T72" fmla="*/ 358 w 499"/>
                <a:gd name="T73" fmla="*/ 493 h 807"/>
                <a:gd name="T74" fmla="*/ 370 w 499"/>
                <a:gd name="T75" fmla="*/ 481 h 807"/>
                <a:gd name="T76" fmla="*/ 370 w 499"/>
                <a:gd name="T77" fmla="*/ 464 h 807"/>
                <a:gd name="T78" fmla="*/ 363 w 499"/>
                <a:gd name="T79" fmla="*/ 440 h 807"/>
                <a:gd name="T80" fmla="*/ 383 w 499"/>
                <a:gd name="T81" fmla="*/ 366 h 807"/>
                <a:gd name="T82" fmla="*/ 397 w 499"/>
                <a:gd name="T83" fmla="*/ 293 h 807"/>
                <a:gd name="T84" fmla="*/ 426 w 499"/>
                <a:gd name="T85" fmla="*/ 146 h 807"/>
                <a:gd name="T86" fmla="*/ 449 w 499"/>
                <a:gd name="T87" fmla="*/ 123 h 807"/>
                <a:gd name="T88" fmla="*/ 463 w 499"/>
                <a:gd name="T89" fmla="*/ 112 h 807"/>
                <a:gd name="T90" fmla="*/ 485 w 499"/>
                <a:gd name="T91" fmla="*/ 80 h 807"/>
                <a:gd name="T92" fmla="*/ 494 w 499"/>
                <a:gd name="T93" fmla="*/ 47 h 807"/>
                <a:gd name="T94" fmla="*/ 499 w 499"/>
                <a:gd name="T95" fmla="*/ 23 h 807"/>
                <a:gd name="T96" fmla="*/ 499 w 499"/>
                <a:gd name="T97" fmla="*/ 19 h 807"/>
                <a:gd name="T98" fmla="*/ 499 w 499"/>
                <a:gd name="T99" fmla="*/ 19 h 807"/>
                <a:gd name="T100" fmla="*/ 498 w 499"/>
                <a:gd name="T101" fmla="*/ 19 h 80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99"/>
                <a:gd name="T154" fmla="*/ 0 h 807"/>
                <a:gd name="T155" fmla="*/ 499 w 499"/>
                <a:gd name="T156" fmla="*/ 807 h 80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99" h="807">
                  <a:moveTo>
                    <a:pt x="498" y="19"/>
                  </a:moveTo>
                  <a:lnTo>
                    <a:pt x="460" y="31"/>
                  </a:lnTo>
                  <a:lnTo>
                    <a:pt x="410" y="43"/>
                  </a:lnTo>
                  <a:lnTo>
                    <a:pt x="286" y="53"/>
                  </a:lnTo>
                  <a:lnTo>
                    <a:pt x="166" y="49"/>
                  </a:lnTo>
                  <a:lnTo>
                    <a:pt x="133" y="43"/>
                  </a:lnTo>
                  <a:lnTo>
                    <a:pt x="104" y="29"/>
                  </a:lnTo>
                  <a:lnTo>
                    <a:pt x="80" y="16"/>
                  </a:lnTo>
                  <a:lnTo>
                    <a:pt x="56" y="0"/>
                  </a:lnTo>
                  <a:lnTo>
                    <a:pt x="43" y="19"/>
                  </a:lnTo>
                  <a:lnTo>
                    <a:pt x="31" y="31"/>
                  </a:lnTo>
                  <a:lnTo>
                    <a:pt x="19" y="44"/>
                  </a:lnTo>
                  <a:lnTo>
                    <a:pt x="2" y="49"/>
                  </a:lnTo>
                  <a:lnTo>
                    <a:pt x="0" y="48"/>
                  </a:lnTo>
                  <a:lnTo>
                    <a:pt x="4" y="61"/>
                  </a:lnTo>
                  <a:lnTo>
                    <a:pt x="17" y="76"/>
                  </a:lnTo>
                  <a:lnTo>
                    <a:pt x="25" y="87"/>
                  </a:lnTo>
                  <a:lnTo>
                    <a:pt x="40" y="97"/>
                  </a:lnTo>
                  <a:lnTo>
                    <a:pt x="104" y="394"/>
                  </a:lnTo>
                  <a:lnTo>
                    <a:pt x="104" y="413"/>
                  </a:lnTo>
                  <a:lnTo>
                    <a:pt x="107" y="421"/>
                  </a:lnTo>
                  <a:lnTo>
                    <a:pt x="120" y="433"/>
                  </a:lnTo>
                  <a:lnTo>
                    <a:pt x="65" y="699"/>
                  </a:lnTo>
                  <a:lnTo>
                    <a:pt x="70" y="710"/>
                  </a:lnTo>
                  <a:lnTo>
                    <a:pt x="80" y="719"/>
                  </a:lnTo>
                  <a:lnTo>
                    <a:pt x="113" y="729"/>
                  </a:lnTo>
                  <a:lnTo>
                    <a:pt x="138" y="733"/>
                  </a:lnTo>
                  <a:lnTo>
                    <a:pt x="128" y="760"/>
                  </a:lnTo>
                  <a:lnTo>
                    <a:pt x="140" y="776"/>
                  </a:lnTo>
                  <a:lnTo>
                    <a:pt x="155" y="784"/>
                  </a:lnTo>
                  <a:lnTo>
                    <a:pt x="187" y="796"/>
                  </a:lnTo>
                  <a:lnTo>
                    <a:pt x="219" y="803"/>
                  </a:lnTo>
                  <a:lnTo>
                    <a:pt x="260" y="807"/>
                  </a:lnTo>
                  <a:lnTo>
                    <a:pt x="276" y="807"/>
                  </a:lnTo>
                  <a:lnTo>
                    <a:pt x="294" y="800"/>
                  </a:lnTo>
                  <a:lnTo>
                    <a:pt x="348" y="521"/>
                  </a:lnTo>
                  <a:lnTo>
                    <a:pt x="358" y="493"/>
                  </a:lnTo>
                  <a:lnTo>
                    <a:pt x="370" y="481"/>
                  </a:lnTo>
                  <a:lnTo>
                    <a:pt x="370" y="464"/>
                  </a:lnTo>
                  <a:lnTo>
                    <a:pt x="363" y="440"/>
                  </a:lnTo>
                  <a:lnTo>
                    <a:pt x="383" y="366"/>
                  </a:lnTo>
                  <a:lnTo>
                    <a:pt x="397" y="293"/>
                  </a:lnTo>
                  <a:lnTo>
                    <a:pt x="426" y="146"/>
                  </a:lnTo>
                  <a:lnTo>
                    <a:pt x="449" y="123"/>
                  </a:lnTo>
                  <a:lnTo>
                    <a:pt x="463" y="112"/>
                  </a:lnTo>
                  <a:lnTo>
                    <a:pt x="485" y="80"/>
                  </a:lnTo>
                  <a:lnTo>
                    <a:pt x="494" y="47"/>
                  </a:lnTo>
                  <a:lnTo>
                    <a:pt x="499" y="23"/>
                  </a:lnTo>
                  <a:lnTo>
                    <a:pt x="499" y="19"/>
                  </a:lnTo>
                  <a:lnTo>
                    <a:pt x="498" y="19"/>
                  </a:lnTo>
                  <a:close/>
                </a:path>
              </a:pathLst>
            </a:custGeom>
            <a:solidFill>
              <a:srgbClr val="0054FF"/>
            </a:solidFill>
            <a:ln w="9525">
              <a:noFill/>
              <a:round/>
              <a:headEnd/>
              <a:tailEnd/>
            </a:ln>
          </p:spPr>
          <p:txBody>
            <a:bodyPr/>
            <a:lstStyle/>
            <a:p>
              <a:endParaRPr lang="tr-TR"/>
            </a:p>
          </p:txBody>
        </p:sp>
        <p:sp>
          <p:nvSpPr>
            <p:cNvPr id="65583" name="Freeform 37"/>
            <p:cNvSpPr>
              <a:spLocks/>
            </p:cNvSpPr>
            <p:nvPr/>
          </p:nvSpPr>
          <p:spPr bwMode="auto">
            <a:xfrm>
              <a:off x="5383" y="3469"/>
              <a:ext cx="499" cy="807"/>
            </a:xfrm>
            <a:custGeom>
              <a:avLst/>
              <a:gdLst>
                <a:gd name="T0" fmla="*/ 498 w 499"/>
                <a:gd name="T1" fmla="*/ 19 h 807"/>
                <a:gd name="T2" fmla="*/ 460 w 499"/>
                <a:gd name="T3" fmla="*/ 31 h 807"/>
                <a:gd name="T4" fmla="*/ 410 w 499"/>
                <a:gd name="T5" fmla="*/ 43 h 807"/>
                <a:gd name="T6" fmla="*/ 286 w 499"/>
                <a:gd name="T7" fmla="*/ 53 h 807"/>
                <a:gd name="T8" fmla="*/ 166 w 499"/>
                <a:gd name="T9" fmla="*/ 49 h 807"/>
                <a:gd name="T10" fmla="*/ 133 w 499"/>
                <a:gd name="T11" fmla="*/ 43 h 807"/>
                <a:gd name="T12" fmla="*/ 104 w 499"/>
                <a:gd name="T13" fmla="*/ 29 h 807"/>
                <a:gd name="T14" fmla="*/ 80 w 499"/>
                <a:gd name="T15" fmla="*/ 16 h 807"/>
                <a:gd name="T16" fmla="*/ 56 w 499"/>
                <a:gd name="T17" fmla="*/ 0 h 807"/>
                <a:gd name="T18" fmla="*/ 43 w 499"/>
                <a:gd name="T19" fmla="*/ 19 h 807"/>
                <a:gd name="T20" fmla="*/ 31 w 499"/>
                <a:gd name="T21" fmla="*/ 31 h 807"/>
                <a:gd name="T22" fmla="*/ 19 w 499"/>
                <a:gd name="T23" fmla="*/ 44 h 807"/>
                <a:gd name="T24" fmla="*/ 2 w 499"/>
                <a:gd name="T25" fmla="*/ 49 h 807"/>
                <a:gd name="T26" fmla="*/ 0 w 499"/>
                <a:gd name="T27" fmla="*/ 48 h 807"/>
                <a:gd name="T28" fmla="*/ 4 w 499"/>
                <a:gd name="T29" fmla="*/ 61 h 807"/>
                <a:gd name="T30" fmla="*/ 17 w 499"/>
                <a:gd name="T31" fmla="*/ 76 h 807"/>
                <a:gd name="T32" fmla="*/ 25 w 499"/>
                <a:gd name="T33" fmla="*/ 87 h 807"/>
                <a:gd name="T34" fmla="*/ 40 w 499"/>
                <a:gd name="T35" fmla="*/ 97 h 807"/>
                <a:gd name="T36" fmla="*/ 104 w 499"/>
                <a:gd name="T37" fmla="*/ 394 h 807"/>
                <a:gd name="T38" fmla="*/ 104 w 499"/>
                <a:gd name="T39" fmla="*/ 413 h 807"/>
                <a:gd name="T40" fmla="*/ 107 w 499"/>
                <a:gd name="T41" fmla="*/ 421 h 807"/>
                <a:gd name="T42" fmla="*/ 120 w 499"/>
                <a:gd name="T43" fmla="*/ 433 h 807"/>
                <a:gd name="T44" fmla="*/ 65 w 499"/>
                <a:gd name="T45" fmla="*/ 699 h 807"/>
                <a:gd name="T46" fmla="*/ 70 w 499"/>
                <a:gd name="T47" fmla="*/ 710 h 807"/>
                <a:gd name="T48" fmla="*/ 80 w 499"/>
                <a:gd name="T49" fmla="*/ 719 h 807"/>
                <a:gd name="T50" fmla="*/ 113 w 499"/>
                <a:gd name="T51" fmla="*/ 729 h 807"/>
                <a:gd name="T52" fmla="*/ 138 w 499"/>
                <a:gd name="T53" fmla="*/ 733 h 807"/>
                <a:gd name="T54" fmla="*/ 128 w 499"/>
                <a:gd name="T55" fmla="*/ 760 h 807"/>
                <a:gd name="T56" fmla="*/ 140 w 499"/>
                <a:gd name="T57" fmla="*/ 776 h 807"/>
                <a:gd name="T58" fmla="*/ 155 w 499"/>
                <a:gd name="T59" fmla="*/ 784 h 807"/>
                <a:gd name="T60" fmla="*/ 187 w 499"/>
                <a:gd name="T61" fmla="*/ 796 h 807"/>
                <a:gd name="T62" fmla="*/ 219 w 499"/>
                <a:gd name="T63" fmla="*/ 803 h 807"/>
                <a:gd name="T64" fmla="*/ 260 w 499"/>
                <a:gd name="T65" fmla="*/ 807 h 807"/>
                <a:gd name="T66" fmla="*/ 276 w 499"/>
                <a:gd name="T67" fmla="*/ 807 h 807"/>
                <a:gd name="T68" fmla="*/ 294 w 499"/>
                <a:gd name="T69" fmla="*/ 800 h 807"/>
                <a:gd name="T70" fmla="*/ 348 w 499"/>
                <a:gd name="T71" fmla="*/ 521 h 807"/>
                <a:gd name="T72" fmla="*/ 358 w 499"/>
                <a:gd name="T73" fmla="*/ 493 h 807"/>
                <a:gd name="T74" fmla="*/ 370 w 499"/>
                <a:gd name="T75" fmla="*/ 481 h 807"/>
                <a:gd name="T76" fmla="*/ 370 w 499"/>
                <a:gd name="T77" fmla="*/ 464 h 807"/>
                <a:gd name="T78" fmla="*/ 363 w 499"/>
                <a:gd name="T79" fmla="*/ 440 h 807"/>
                <a:gd name="T80" fmla="*/ 383 w 499"/>
                <a:gd name="T81" fmla="*/ 366 h 807"/>
                <a:gd name="T82" fmla="*/ 397 w 499"/>
                <a:gd name="T83" fmla="*/ 293 h 807"/>
                <a:gd name="T84" fmla="*/ 426 w 499"/>
                <a:gd name="T85" fmla="*/ 146 h 807"/>
                <a:gd name="T86" fmla="*/ 449 w 499"/>
                <a:gd name="T87" fmla="*/ 123 h 807"/>
                <a:gd name="T88" fmla="*/ 463 w 499"/>
                <a:gd name="T89" fmla="*/ 112 h 807"/>
                <a:gd name="T90" fmla="*/ 485 w 499"/>
                <a:gd name="T91" fmla="*/ 80 h 807"/>
                <a:gd name="T92" fmla="*/ 494 w 499"/>
                <a:gd name="T93" fmla="*/ 47 h 807"/>
                <a:gd name="T94" fmla="*/ 499 w 499"/>
                <a:gd name="T95" fmla="*/ 23 h 807"/>
                <a:gd name="T96" fmla="*/ 499 w 499"/>
                <a:gd name="T97" fmla="*/ 19 h 807"/>
                <a:gd name="T98" fmla="*/ 499 w 499"/>
                <a:gd name="T99" fmla="*/ 19 h 80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99"/>
                <a:gd name="T151" fmla="*/ 0 h 807"/>
                <a:gd name="T152" fmla="*/ 499 w 499"/>
                <a:gd name="T153" fmla="*/ 807 h 80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99" h="807">
                  <a:moveTo>
                    <a:pt x="498" y="19"/>
                  </a:moveTo>
                  <a:lnTo>
                    <a:pt x="460" y="31"/>
                  </a:lnTo>
                  <a:lnTo>
                    <a:pt x="410" y="43"/>
                  </a:lnTo>
                  <a:lnTo>
                    <a:pt x="286" y="53"/>
                  </a:lnTo>
                  <a:lnTo>
                    <a:pt x="166" y="49"/>
                  </a:lnTo>
                  <a:lnTo>
                    <a:pt x="133" y="43"/>
                  </a:lnTo>
                  <a:lnTo>
                    <a:pt x="104" y="29"/>
                  </a:lnTo>
                  <a:lnTo>
                    <a:pt x="80" y="16"/>
                  </a:lnTo>
                  <a:lnTo>
                    <a:pt x="56" y="0"/>
                  </a:lnTo>
                  <a:lnTo>
                    <a:pt x="43" y="19"/>
                  </a:lnTo>
                  <a:lnTo>
                    <a:pt x="31" y="31"/>
                  </a:lnTo>
                  <a:lnTo>
                    <a:pt x="19" y="44"/>
                  </a:lnTo>
                  <a:lnTo>
                    <a:pt x="2" y="49"/>
                  </a:lnTo>
                  <a:lnTo>
                    <a:pt x="0" y="48"/>
                  </a:lnTo>
                  <a:lnTo>
                    <a:pt x="4" y="61"/>
                  </a:lnTo>
                  <a:lnTo>
                    <a:pt x="17" y="76"/>
                  </a:lnTo>
                  <a:lnTo>
                    <a:pt x="25" y="87"/>
                  </a:lnTo>
                  <a:lnTo>
                    <a:pt x="40" y="97"/>
                  </a:lnTo>
                  <a:lnTo>
                    <a:pt x="104" y="394"/>
                  </a:lnTo>
                  <a:lnTo>
                    <a:pt x="104" y="413"/>
                  </a:lnTo>
                  <a:lnTo>
                    <a:pt x="107" y="421"/>
                  </a:lnTo>
                  <a:lnTo>
                    <a:pt x="120" y="433"/>
                  </a:lnTo>
                  <a:lnTo>
                    <a:pt x="65" y="699"/>
                  </a:lnTo>
                  <a:lnTo>
                    <a:pt x="70" y="710"/>
                  </a:lnTo>
                  <a:lnTo>
                    <a:pt x="80" y="719"/>
                  </a:lnTo>
                  <a:lnTo>
                    <a:pt x="113" y="729"/>
                  </a:lnTo>
                  <a:lnTo>
                    <a:pt x="138" y="733"/>
                  </a:lnTo>
                  <a:lnTo>
                    <a:pt x="128" y="760"/>
                  </a:lnTo>
                  <a:lnTo>
                    <a:pt x="140" y="776"/>
                  </a:lnTo>
                  <a:lnTo>
                    <a:pt x="155" y="784"/>
                  </a:lnTo>
                  <a:lnTo>
                    <a:pt x="187" y="796"/>
                  </a:lnTo>
                  <a:lnTo>
                    <a:pt x="219" y="803"/>
                  </a:lnTo>
                  <a:lnTo>
                    <a:pt x="260" y="807"/>
                  </a:lnTo>
                  <a:lnTo>
                    <a:pt x="276" y="807"/>
                  </a:lnTo>
                  <a:lnTo>
                    <a:pt x="294" y="800"/>
                  </a:lnTo>
                  <a:lnTo>
                    <a:pt x="348" y="521"/>
                  </a:lnTo>
                  <a:lnTo>
                    <a:pt x="358" y="493"/>
                  </a:lnTo>
                  <a:lnTo>
                    <a:pt x="370" y="481"/>
                  </a:lnTo>
                  <a:lnTo>
                    <a:pt x="370" y="464"/>
                  </a:lnTo>
                  <a:lnTo>
                    <a:pt x="363" y="440"/>
                  </a:lnTo>
                  <a:lnTo>
                    <a:pt x="383" y="366"/>
                  </a:lnTo>
                  <a:lnTo>
                    <a:pt x="397" y="293"/>
                  </a:lnTo>
                  <a:lnTo>
                    <a:pt x="426" y="146"/>
                  </a:lnTo>
                  <a:lnTo>
                    <a:pt x="449" y="123"/>
                  </a:lnTo>
                  <a:lnTo>
                    <a:pt x="463" y="112"/>
                  </a:lnTo>
                  <a:lnTo>
                    <a:pt x="485" y="80"/>
                  </a:lnTo>
                  <a:lnTo>
                    <a:pt x="494" y="47"/>
                  </a:lnTo>
                  <a:lnTo>
                    <a:pt x="499" y="23"/>
                  </a:lnTo>
                  <a:lnTo>
                    <a:pt x="499" y="19"/>
                  </a:lnTo>
                </a:path>
              </a:pathLst>
            </a:custGeom>
            <a:noFill/>
            <a:ln w="1588">
              <a:solidFill>
                <a:srgbClr val="0054FF"/>
              </a:solidFill>
              <a:round/>
              <a:headEnd/>
              <a:tailEnd/>
            </a:ln>
          </p:spPr>
          <p:txBody>
            <a:bodyPr/>
            <a:lstStyle/>
            <a:p>
              <a:endParaRPr lang="tr-TR"/>
            </a:p>
          </p:txBody>
        </p:sp>
        <p:sp>
          <p:nvSpPr>
            <p:cNvPr id="65584" name="Freeform 38"/>
            <p:cNvSpPr>
              <a:spLocks/>
            </p:cNvSpPr>
            <p:nvPr/>
          </p:nvSpPr>
          <p:spPr bwMode="auto">
            <a:xfrm>
              <a:off x="5426" y="3569"/>
              <a:ext cx="157" cy="641"/>
            </a:xfrm>
            <a:custGeom>
              <a:avLst/>
              <a:gdLst>
                <a:gd name="T0" fmla="*/ 0 w 157"/>
                <a:gd name="T1" fmla="*/ 0 h 641"/>
                <a:gd name="T2" fmla="*/ 31 w 157"/>
                <a:gd name="T3" fmla="*/ 31 h 641"/>
                <a:gd name="T4" fmla="*/ 64 w 157"/>
                <a:gd name="T5" fmla="*/ 53 h 641"/>
                <a:gd name="T6" fmla="*/ 105 w 157"/>
                <a:gd name="T7" fmla="*/ 74 h 641"/>
                <a:gd name="T8" fmla="*/ 138 w 157"/>
                <a:gd name="T9" fmla="*/ 85 h 641"/>
                <a:gd name="T10" fmla="*/ 142 w 157"/>
                <a:gd name="T11" fmla="*/ 309 h 641"/>
                <a:gd name="T12" fmla="*/ 144 w 157"/>
                <a:gd name="T13" fmla="*/ 327 h 641"/>
                <a:gd name="T14" fmla="*/ 149 w 157"/>
                <a:gd name="T15" fmla="*/ 336 h 641"/>
                <a:gd name="T16" fmla="*/ 157 w 157"/>
                <a:gd name="T17" fmla="*/ 340 h 641"/>
                <a:gd name="T18" fmla="*/ 90 w 157"/>
                <a:gd name="T19" fmla="*/ 641 h 6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7"/>
                <a:gd name="T31" fmla="*/ 0 h 641"/>
                <a:gd name="T32" fmla="*/ 157 w 157"/>
                <a:gd name="T33" fmla="*/ 641 h 64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7" h="641">
                  <a:moveTo>
                    <a:pt x="0" y="0"/>
                  </a:moveTo>
                  <a:lnTo>
                    <a:pt x="31" y="31"/>
                  </a:lnTo>
                  <a:lnTo>
                    <a:pt x="64" y="53"/>
                  </a:lnTo>
                  <a:lnTo>
                    <a:pt x="105" y="74"/>
                  </a:lnTo>
                  <a:lnTo>
                    <a:pt x="138" y="85"/>
                  </a:lnTo>
                  <a:lnTo>
                    <a:pt x="142" y="309"/>
                  </a:lnTo>
                  <a:lnTo>
                    <a:pt x="144" y="327"/>
                  </a:lnTo>
                  <a:lnTo>
                    <a:pt x="149" y="336"/>
                  </a:lnTo>
                  <a:lnTo>
                    <a:pt x="157" y="340"/>
                  </a:lnTo>
                  <a:lnTo>
                    <a:pt x="90" y="641"/>
                  </a:lnTo>
                </a:path>
              </a:pathLst>
            </a:custGeom>
            <a:noFill/>
            <a:ln w="1588">
              <a:solidFill>
                <a:srgbClr val="000000"/>
              </a:solidFill>
              <a:round/>
              <a:headEnd/>
              <a:tailEnd/>
            </a:ln>
          </p:spPr>
          <p:txBody>
            <a:bodyPr/>
            <a:lstStyle/>
            <a:p>
              <a:endParaRPr lang="tr-TR"/>
            </a:p>
          </p:txBody>
        </p:sp>
        <p:sp>
          <p:nvSpPr>
            <p:cNvPr id="65585" name="Freeform 39"/>
            <p:cNvSpPr>
              <a:spLocks/>
            </p:cNvSpPr>
            <p:nvPr/>
          </p:nvSpPr>
          <p:spPr bwMode="auto">
            <a:xfrm>
              <a:off x="5559" y="4263"/>
              <a:ext cx="75" cy="61"/>
            </a:xfrm>
            <a:custGeom>
              <a:avLst/>
              <a:gdLst>
                <a:gd name="T0" fmla="*/ 4 w 75"/>
                <a:gd name="T1" fmla="*/ 0 h 61"/>
                <a:gd name="T2" fmla="*/ 0 w 75"/>
                <a:gd name="T3" fmla="*/ 30 h 61"/>
                <a:gd name="T4" fmla="*/ 29 w 75"/>
                <a:gd name="T5" fmla="*/ 47 h 61"/>
                <a:gd name="T6" fmla="*/ 67 w 75"/>
                <a:gd name="T7" fmla="*/ 61 h 61"/>
                <a:gd name="T8" fmla="*/ 75 w 75"/>
                <a:gd name="T9" fmla="*/ 14 h 61"/>
                <a:gd name="T10" fmla="*/ 4 w 75"/>
                <a:gd name="T11" fmla="*/ 0 h 61"/>
                <a:gd name="T12" fmla="*/ 4 w 75"/>
                <a:gd name="T13" fmla="*/ 0 h 61"/>
                <a:gd name="T14" fmla="*/ 0 60000 65536"/>
                <a:gd name="T15" fmla="*/ 0 60000 65536"/>
                <a:gd name="T16" fmla="*/ 0 60000 65536"/>
                <a:gd name="T17" fmla="*/ 0 60000 65536"/>
                <a:gd name="T18" fmla="*/ 0 60000 65536"/>
                <a:gd name="T19" fmla="*/ 0 60000 65536"/>
                <a:gd name="T20" fmla="*/ 0 60000 65536"/>
                <a:gd name="T21" fmla="*/ 0 w 75"/>
                <a:gd name="T22" fmla="*/ 0 h 61"/>
                <a:gd name="T23" fmla="*/ 75 w 75"/>
                <a:gd name="T24" fmla="*/ 61 h 6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5" h="61">
                  <a:moveTo>
                    <a:pt x="4" y="0"/>
                  </a:moveTo>
                  <a:lnTo>
                    <a:pt x="0" y="30"/>
                  </a:lnTo>
                  <a:lnTo>
                    <a:pt x="29" y="47"/>
                  </a:lnTo>
                  <a:lnTo>
                    <a:pt x="67" y="61"/>
                  </a:lnTo>
                  <a:lnTo>
                    <a:pt x="75" y="14"/>
                  </a:lnTo>
                  <a:lnTo>
                    <a:pt x="4" y="0"/>
                  </a:lnTo>
                  <a:close/>
                </a:path>
              </a:pathLst>
            </a:custGeom>
            <a:solidFill>
              <a:srgbClr val="000000"/>
            </a:solidFill>
            <a:ln w="9525">
              <a:noFill/>
              <a:round/>
              <a:headEnd/>
              <a:tailEnd/>
            </a:ln>
          </p:spPr>
          <p:txBody>
            <a:bodyPr/>
            <a:lstStyle/>
            <a:p>
              <a:endParaRPr lang="tr-TR"/>
            </a:p>
          </p:txBody>
        </p:sp>
        <p:sp>
          <p:nvSpPr>
            <p:cNvPr id="65586" name="Freeform 40"/>
            <p:cNvSpPr>
              <a:spLocks/>
            </p:cNvSpPr>
            <p:nvPr/>
          </p:nvSpPr>
          <p:spPr bwMode="auto">
            <a:xfrm>
              <a:off x="5559" y="4263"/>
              <a:ext cx="75" cy="61"/>
            </a:xfrm>
            <a:custGeom>
              <a:avLst/>
              <a:gdLst>
                <a:gd name="T0" fmla="*/ 4 w 75"/>
                <a:gd name="T1" fmla="*/ 0 h 61"/>
                <a:gd name="T2" fmla="*/ 0 w 75"/>
                <a:gd name="T3" fmla="*/ 30 h 61"/>
                <a:gd name="T4" fmla="*/ 29 w 75"/>
                <a:gd name="T5" fmla="*/ 47 h 61"/>
                <a:gd name="T6" fmla="*/ 67 w 75"/>
                <a:gd name="T7" fmla="*/ 61 h 61"/>
                <a:gd name="T8" fmla="*/ 75 w 75"/>
                <a:gd name="T9" fmla="*/ 14 h 61"/>
                <a:gd name="T10" fmla="*/ 4 w 75"/>
                <a:gd name="T11" fmla="*/ 0 h 61"/>
                <a:gd name="T12" fmla="*/ 4 w 75"/>
                <a:gd name="T13" fmla="*/ 0 h 61"/>
                <a:gd name="T14" fmla="*/ 0 60000 65536"/>
                <a:gd name="T15" fmla="*/ 0 60000 65536"/>
                <a:gd name="T16" fmla="*/ 0 60000 65536"/>
                <a:gd name="T17" fmla="*/ 0 60000 65536"/>
                <a:gd name="T18" fmla="*/ 0 60000 65536"/>
                <a:gd name="T19" fmla="*/ 0 60000 65536"/>
                <a:gd name="T20" fmla="*/ 0 60000 65536"/>
                <a:gd name="T21" fmla="*/ 0 w 75"/>
                <a:gd name="T22" fmla="*/ 0 h 61"/>
                <a:gd name="T23" fmla="*/ 75 w 75"/>
                <a:gd name="T24" fmla="*/ 61 h 6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5" h="61">
                  <a:moveTo>
                    <a:pt x="4" y="0"/>
                  </a:moveTo>
                  <a:lnTo>
                    <a:pt x="0" y="30"/>
                  </a:lnTo>
                  <a:lnTo>
                    <a:pt x="29" y="47"/>
                  </a:lnTo>
                  <a:lnTo>
                    <a:pt x="67" y="61"/>
                  </a:lnTo>
                  <a:lnTo>
                    <a:pt x="75" y="14"/>
                  </a:lnTo>
                  <a:lnTo>
                    <a:pt x="4" y="0"/>
                  </a:lnTo>
                </a:path>
              </a:pathLst>
            </a:custGeom>
            <a:noFill/>
            <a:ln w="1588">
              <a:solidFill>
                <a:srgbClr val="000000"/>
              </a:solidFill>
              <a:round/>
              <a:headEnd/>
              <a:tailEnd/>
            </a:ln>
          </p:spPr>
          <p:txBody>
            <a:bodyPr/>
            <a:lstStyle/>
            <a:p>
              <a:endParaRPr lang="tr-TR"/>
            </a:p>
          </p:txBody>
        </p:sp>
        <p:sp>
          <p:nvSpPr>
            <p:cNvPr id="65587" name="Freeform 41"/>
            <p:cNvSpPr>
              <a:spLocks/>
            </p:cNvSpPr>
            <p:nvPr/>
          </p:nvSpPr>
          <p:spPr bwMode="auto">
            <a:xfrm>
              <a:off x="5332" y="4291"/>
              <a:ext cx="327" cy="266"/>
            </a:xfrm>
            <a:custGeom>
              <a:avLst/>
              <a:gdLst>
                <a:gd name="T0" fmla="*/ 227 w 327"/>
                <a:gd name="T1" fmla="*/ 1 h 266"/>
                <a:gd name="T2" fmla="*/ 206 w 327"/>
                <a:gd name="T3" fmla="*/ 5 h 266"/>
                <a:gd name="T4" fmla="*/ 187 w 327"/>
                <a:gd name="T5" fmla="*/ 15 h 266"/>
                <a:gd name="T6" fmla="*/ 166 w 327"/>
                <a:gd name="T7" fmla="*/ 37 h 266"/>
                <a:gd name="T8" fmla="*/ 146 w 327"/>
                <a:gd name="T9" fmla="*/ 60 h 266"/>
                <a:gd name="T10" fmla="*/ 104 w 327"/>
                <a:gd name="T11" fmla="*/ 116 h 266"/>
                <a:gd name="T12" fmla="*/ 56 w 327"/>
                <a:gd name="T13" fmla="*/ 122 h 266"/>
                <a:gd name="T14" fmla="*/ 42 w 327"/>
                <a:gd name="T15" fmla="*/ 131 h 266"/>
                <a:gd name="T16" fmla="*/ 25 w 327"/>
                <a:gd name="T17" fmla="*/ 142 h 266"/>
                <a:gd name="T18" fmla="*/ 5 w 327"/>
                <a:gd name="T19" fmla="*/ 177 h 266"/>
                <a:gd name="T20" fmla="*/ 0 w 327"/>
                <a:gd name="T21" fmla="*/ 196 h 266"/>
                <a:gd name="T22" fmla="*/ 4 w 327"/>
                <a:gd name="T23" fmla="*/ 205 h 266"/>
                <a:gd name="T24" fmla="*/ 10 w 327"/>
                <a:gd name="T25" fmla="*/ 213 h 266"/>
                <a:gd name="T26" fmla="*/ 28 w 327"/>
                <a:gd name="T27" fmla="*/ 230 h 266"/>
                <a:gd name="T28" fmla="*/ 58 w 327"/>
                <a:gd name="T29" fmla="*/ 247 h 266"/>
                <a:gd name="T30" fmla="*/ 94 w 327"/>
                <a:gd name="T31" fmla="*/ 257 h 266"/>
                <a:gd name="T32" fmla="*/ 136 w 327"/>
                <a:gd name="T33" fmla="*/ 264 h 266"/>
                <a:gd name="T34" fmla="*/ 178 w 327"/>
                <a:gd name="T35" fmla="*/ 266 h 266"/>
                <a:gd name="T36" fmla="*/ 213 w 327"/>
                <a:gd name="T37" fmla="*/ 264 h 266"/>
                <a:gd name="T38" fmla="*/ 232 w 327"/>
                <a:gd name="T39" fmla="*/ 258 h 266"/>
                <a:gd name="T40" fmla="*/ 252 w 327"/>
                <a:gd name="T41" fmla="*/ 249 h 266"/>
                <a:gd name="T42" fmla="*/ 267 w 327"/>
                <a:gd name="T43" fmla="*/ 233 h 266"/>
                <a:gd name="T44" fmla="*/ 275 w 327"/>
                <a:gd name="T45" fmla="*/ 224 h 266"/>
                <a:gd name="T46" fmla="*/ 282 w 327"/>
                <a:gd name="T47" fmla="*/ 212 h 266"/>
                <a:gd name="T48" fmla="*/ 296 w 327"/>
                <a:gd name="T49" fmla="*/ 184 h 266"/>
                <a:gd name="T50" fmla="*/ 321 w 327"/>
                <a:gd name="T51" fmla="*/ 127 h 266"/>
                <a:gd name="T52" fmla="*/ 326 w 327"/>
                <a:gd name="T53" fmla="*/ 93 h 266"/>
                <a:gd name="T54" fmla="*/ 327 w 327"/>
                <a:gd name="T55" fmla="*/ 56 h 266"/>
                <a:gd name="T56" fmla="*/ 326 w 327"/>
                <a:gd name="T57" fmla="*/ 32 h 266"/>
                <a:gd name="T58" fmla="*/ 321 w 327"/>
                <a:gd name="T59" fmla="*/ 7 h 266"/>
                <a:gd name="T60" fmla="*/ 311 w 327"/>
                <a:gd name="T61" fmla="*/ 2 h 266"/>
                <a:gd name="T62" fmla="*/ 301 w 327"/>
                <a:gd name="T63" fmla="*/ 0 h 266"/>
                <a:gd name="T64" fmla="*/ 294 w 327"/>
                <a:gd name="T65" fmla="*/ 34 h 266"/>
                <a:gd name="T66" fmla="*/ 280 w 327"/>
                <a:gd name="T67" fmla="*/ 27 h 266"/>
                <a:gd name="T68" fmla="*/ 277 w 327"/>
                <a:gd name="T69" fmla="*/ 19 h 266"/>
                <a:gd name="T70" fmla="*/ 273 w 327"/>
                <a:gd name="T71" fmla="*/ 13 h 266"/>
                <a:gd name="T72" fmla="*/ 249 w 327"/>
                <a:gd name="T73" fmla="*/ 3 h 266"/>
                <a:gd name="T74" fmla="*/ 227 w 327"/>
                <a:gd name="T75" fmla="*/ 2 h 266"/>
                <a:gd name="T76" fmla="*/ 227 w 327"/>
                <a:gd name="T77" fmla="*/ 2 h 266"/>
                <a:gd name="T78" fmla="*/ 227 w 327"/>
                <a:gd name="T79" fmla="*/ 1 h 26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27"/>
                <a:gd name="T121" fmla="*/ 0 h 266"/>
                <a:gd name="T122" fmla="*/ 327 w 327"/>
                <a:gd name="T123" fmla="*/ 266 h 26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27" h="266">
                  <a:moveTo>
                    <a:pt x="227" y="1"/>
                  </a:moveTo>
                  <a:lnTo>
                    <a:pt x="206" y="5"/>
                  </a:lnTo>
                  <a:lnTo>
                    <a:pt x="187" y="15"/>
                  </a:lnTo>
                  <a:lnTo>
                    <a:pt x="166" y="37"/>
                  </a:lnTo>
                  <a:lnTo>
                    <a:pt x="146" y="60"/>
                  </a:lnTo>
                  <a:lnTo>
                    <a:pt x="104" y="116"/>
                  </a:lnTo>
                  <a:lnTo>
                    <a:pt x="56" y="122"/>
                  </a:lnTo>
                  <a:lnTo>
                    <a:pt x="42" y="131"/>
                  </a:lnTo>
                  <a:lnTo>
                    <a:pt x="25" y="142"/>
                  </a:lnTo>
                  <a:lnTo>
                    <a:pt x="5" y="177"/>
                  </a:lnTo>
                  <a:lnTo>
                    <a:pt x="0" y="196"/>
                  </a:lnTo>
                  <a:lnTo>
                    <a:pt x="4" y="205"/>
                  </a:lnTo>
                  <a:lnTo>
                    <a:pt x="10" y="213"/>
                  </a:lnTo>
                  <a:lnTo>
                    <a:pt x="28" y="230"/>
                  </a:lnTo>
                  <a:lnTo>
                    <a:pt x="58" y="247"/>
                  </a:lnTo>
                  <a:lnTo>
                    <a:pt x="94" y="257"/>
                  </a:lnTo>
                  <a:lnTo>
                    <a:pt x="136" y="264"/>
                  </a:lnTo>
                  <a:lnTo>
                    <a:pt x="178" y="266"/>
                  </a:lnTo>
                  <a:lnTo>
                    <a:pt x="213" y="264"/>
                  </a:lnTo>
                  <a:lnTo>
                    <a:pt x="232" y="258"/>
                  </a:lnTo>
                  <a:lnTo>
                    <a:pt x="252" y="249"/>
                  </a:lnTo>
                  <a:lnTo>
                    <a:pt x="267" y="233"/>
                  </a:lnTo>
                  <a:lnTo>
                    <a:pt x="275" y="224"/>
                  </a:lnTo>
                  <a:lnTo>
                    <a:pt x="282" y="212"/>
                  </a:lnTo>
                  <a:lnTo>
                    <a:pt x="296" y="184"/>
                  </a:lnTo>
                  <a:lnTo>
                    <a:pt x="321" y="127"/>
                  </a:lnTo>
                  <a:lnTo>
                    <a:pt x="326" y="93"/>
                  </a:lnTo>
                  <a:lnTo>
                    <a:pt x="327" y="56"/>
                  </a:lnTo>
                  <a:lnTo>
                    <a:pt x="326" y="32"/>
                  </a:lnTo>
                  <a:lnTo>
                    <a:pt x="321" y="7"/>
                  </a:lnTo>
                  <a:lnTo>
                    <a:pt x="311" y="2"/>
                  </a:lnTo>
                  <a:lnTo>
                    <a:pt x="301" y="0"/>
                  </a:lnTo>
                  <a:lnTo>
                    <a:pt x="294" y="34"/>
                  </a:lnTo>
                  <a:lnTo>
                    <a:pt x="280" y="27"/>
                  </a:lnTo>
                  <a:lnTo>
                    <a:pt x="277" y="19"/>
                  </a:lnTo>
                  <a:lnTo>
                    <a:pt x="273" y="13"/>
                  </a:lnTo>
                  <a:lnTo>
                    <a:pt x="249" y="3"/>
                  </a:lnTo>
                  <a:lnTo>
                    <a:pt x="227" y="2"/>
                  </a:lnTo>
                  <a:lnTo>
                    <a:pt x="227" y="1"/>
                  </a:lnTo>
                  <a:close/>
                </a:path>
              </a:pathLst>
            </a:custGeom>
            <a:solidFill>
              <a:srgbClr val="805501"/>
            </a:solidFill>
            <a:ln w="9525">
              <a:noFill/>
              <a:round/>
              <a:headEnd/>
              <a:tailEnd/>
            </a:ln>
          </p:spPr>
          <p:txBody>
            <a:bodyPr/>
            <a:lstStyle/>
            <a:p>
              <a:endParaRPr lang="tr-TR"/>
            </a:p>
          </p:txBody>
        </p:sp>
        <p:sp>
          <p:nvSpPr>
            <p:cNvPr id="65588" name="Freeform 42"/>
            <p:cNvSpPr>
              <a:spLocks/>
            </p:cNvSpPr>
            <p:nvPr/>
          </p:nvSpPr>
          <p:spPr bwMode="auto">
            <a:xfrm>
              <a:off x="5332" y="4291"/>
              <a:ext cx="327" cy="266"/>
            </a:xfrm>
            <a:custGeom>
              <a:avLst/>
              <a:gdLst>
                <a:gd name="T0" fmla="*/ 227 w 327"/>
                <a:gd name="T1" fmla="*/ 1 h 266"/>
                <a:gd name="T2" fmla="*/ 206 w 327"/>
                <a:gd name="T3" fmla="*/ 5 h 266"/>
                <a:gd name="T4" fmla="*/ 187 w 327"/>
                <a:gd name="T5" fmla="*/ 15 h 266"/>
                <a:gd name="T6" fmla="*/ 166 w 327"/>
                <a:gd name="T7" fmla="*/ 37 h 266"/>
                <a:gd name="T8" fmla="*/ 146 w 327"/>
                <a:gd name="T9" fmla="*/ 60 h 266"/>
                <a:gd name="T10" fmla="*/ 104 w 327"/>
                <a:gd name="T11" fmla="*/ 116 h 266"/>
                <a:gd name="T12" fmla="*/ 56 w 327"/>
                <a:gd name="T13" fmla="*/ 122 h 266"/>
                <a:gd name="T14" fmla="*/ 42 w 327"/>
                <a:gd name="T15" fmla="*/ 131 h 266"/>
                <a:gd name="T16" fmla="*/ 25 w 327"/>
                <a:gd name="T17" fmla="*/ 142 h 266"/>
                <a:gd name="T18" fmla="*/ 5 w 327"/>
                <a:gd name="T19" fmla="*/ 177 h 266"/>
                <a:gd name="T20" fmla="*/ 0 w 327"/>
                <a:gd name="T21" fmla="*/ 196 h 266"/>
                <a:gd name="T22" fmla="*/ 4 w 327"/>
                <a:gd name="T23" fmla="*/ 205 h 266"/>
                <a:gd name="T24" fmla="*/ 10 w 327"/>
                <a:gd name="T25" fmla="*/ 213 h 266"/>
                <a:gd name="T26" fmla="*/ 28 w 327"/>
                <a:gd name="T27" fmla="*/ 230 h 266"/>
                <a:gd name="T28" fmla="*/ 58 w 327"/>
                <a:gd name="T29" fmla="*/ 247 h 266"/>
                <a:gd name="T30" fmla="*/ 94 w 327"/>
                <a:gd name="T31" fmla="*/ 257 h 266"/>
                <a:gd name="T32" fmla="*/ 136 w 327"/>
                <a:gd name="T33" fmla="*/ 264 h 266"/>
                <a:gd name="T34" fmla="*/ 178 w 327"/>
                <a:gd name="T35" fmla="*/ 266 h 266"/>
                <a:gd name="T36" fmla="*/ 213 w 327"/>
                <a:gd name="T37" fmla="*/ 264 h 266"/>
                <a:gd name="T38" fmla="*/ 232 w 327"/>
                <a:gd name="T39" fmla="*/ 258 h 266"/>
                <a:gd name="T40" fmla="*/ 252 w 327"/>
                <a:gd name="T41" fmla="*/ 249 h 266"/>
                <a:gd name="T42" fmla="*/ 267 w 327"/>
                <a:gd name="T43" fmla="*/ 233 h 266"/>
                <a:gd name="T44" fmla="*/ 275 w 327"/>
                <a:gd name="T45" fmla="*/ 224 h 266"/>
                <a:gd name="T46" fmla="*/ 282 w 327"/>
                <a:gd name="T47" fmla="*/ 212 h 266"/>
                <a:gd name="T48" fmla="*/ 296 w 327"/>
                <a:gd name="T49" fmla="*/ 184 h 266"/>
                <a:gd name="T50" fmla="*/ 321 w 327"/>
                <a:gd name="T51" fmla="*/ 127 h 266"/>
                <a:gd name="T52" fmla="*/ 326 w 327"/>
                <a:gd name="T53" fmla="*/ 93 h 266"/>
                <a:gd name="T54" fmla="*/ 327 w 327"/>
                <a:gd name="T55" fmla="*/ 56 h 266"/>
                <a:gd name="T56" fmla="*/ 326 w 327"/>
                <a:gd name="T57" fmla="*/ 32 h 266"/>
                <a:gd name="T58" fmla="*/ 321 w 327"/>
                <a:gd name="T59" fmla="*/ 7 h 266"/>
                <a:gd name="T60" fmla="*/ 311 w 327"/>
                <a:gd name="T61" fmla="*/ 2 h 266"/>
                <a:gd name="T62" fmla="*/ 301 w 327"/>
                <a:gd name="T63" fmla="*/ 0 h 266"/>
                <a:gd name="T64" fmla="*/ 294 w 327"/>
                <a:gd name="T65" fmla="*/ 34 h 266"/>
                <a:gd name="T66" fmla="*/ 280 w 327"/>
                <a:gd name="T67" fmla="*/ 27 h 266"/>
                <a:gd name="T68" fmla="*/ 277 w 327"/>
                <a:gd name="T69" fmla="*/ 19 h 266"/>
                <a:gd name="T70" fmla="*/ 273 w 327"/>
                <a:gd name="T71" fmla="*/ 13 h 266"/>
                <a:gd name="T72" fmla="*/ 249 w 327"/>
                <a:gd name="T73" fmla="*/ 3 h 266"/>
                <a:gd name="T74" fmla="*/ 227 w 327"/>
                <a:gd name="T75" fmla="*/ 2 h 266"/>
                <a:gd name="T76" fmla="*/ 227 w 327"/>
                <a:gd name="T77" fmla="*/ 2 h 26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27"/>
                <a:gd name="T118" fmla="*/ 0 h 266"/>
                <a:gd name="T119" fmla="*/ 327 w 327"/>
                <a:gd name="T120" fmla="*/ 266 h 26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27" h="266">
                  <a:moveTo>
                    <a:pt x="227" y="1"/>
                  </a:moveTo>
                  <a:lnTo>
                    <a:pt x="206" y="5"/>
                  </a:lnTo>
                  <a:lnTo>
                    <a:pt x="187" y="15"/>
                  </a:lnTo>
                  <a:lnTo>
                    <a:pt x="166" y="37"/>
                  </a:lnTo>
                  <a:lnTo>
                    <a:pt x="146" y="60"/>
                  </a:lnTo>
                  <a:lnTo>
                    <a:pt x="104" y="116"/>
                  </a:lnTo>
                  <a:lnTo>
                    <a:pt x="56" y="122"/>
                  </a:lnTo>
                  <a:lnTo>
                    <a:pt x="42" y="131"/>
                  </a:lnTo>
                  <a:lnTo>
                    <a:pt x="25" y="142"/>
                  </a:lnTo>
                  <a:lnTo>
                    <a:pt x="5" y="177"/>
                  </a:lnTo>
                  <a:lnTo>
                    <a:pt x="0" y="196"/>
                  </a:lnTo>
                  <a:lnTo>
                    <a:pt x="4" y="205"/>
                  </a:lnTo>
                  <a:lnTo>
                    <a:pt x="10" y="213"/>
                  </a:lnTo>
                  <a:lnTo>
                    <a:pt x="28" y="230"/>
                  </a:lnTo>
                  <a:lnTo>
                    <a:pt x="58" y="247"/>
                  </a:lnTo>
                  <a:lnTo>
                    <a:pt x="94" y="257"/>
                  </a:lnTo>
                  <a:lnTo>
                    <a:pt x="136" y="264"/>
                  </a:lnTo>
                  <a:lnTo>
                    <a:pt x="178" y="266"/>
                  </a:lnTo>
                  <a:lnTo>
                    <a:pt x="213" y="264"/>
                  </a:lnTo>
                  <a:lnTo>
                    <a:pt x="232" y="258"/>
                  </a:lnTo>
                  <a:lnTo>
                    <a:pt x="252" y="249"/>
                  </a:lnTo>
                  <a:lnTo>
                    <a:pt x="267" y="233"/>
                  </a:lnTo>
                  <a:lnTo>
                    <a:pt x="275" y="224"/>
                  </a:lnTo>
                  <a:lnTo>
                    <a:pt x="282" y="212"/>
                  </a:lnTo>
                  <a:lnTo>
                    <a:pt x="296" y="184"/>
                  </a:lnTo>
                  <a:lnTo>
                    <a:pt x="321" y="127"/>
                  </a:lnTo>
                  <a:lnTo>
                    <a:pt x="326" y="93"/>
                  </a:lnTo>
                  <a:lnTo>
                    <a:pt x="327" y="56"/>
                  </a:lnTo>
                  <a:lnTo>
                    <a:pt x="326" y="32"/>
                  </a:lnTo>
                  <a:lnTo>
                    <a:pt x="321" y="7"/>
                  </a:lnTo>
                  <a:lnTo>
                    <a:pt x="311" y="2"/>
                  </a:lnTo>
                  <a:lnTo>
                    <a:pt x="301" y="0"/>
                  </a:lnTo>
                  <a:lnTo>
                    <a:pt x="294" y="34"/>
                  </a:lnTo>
                  <a:lnTo>
                    <a:pt x="280" y="27"/>
                  </a:lnTo>
                  <a:lnTo>
                    <a:pt x="277" y="19"/>
                  </a:lnTo>
                  <a:lnTo>
                    <a:pt x="273" y="13"/>
                  </a:lnTo>
                  <a:lnTo>
                    <a:pt x="249" y="3"/>
                  </a:lnTo>
                  <a:lnTo>
                    <a:pt x="227" y="2"/>
                  </a:lnTo>
                </a:path>
              </a:pathLst>
            </a:custGeom>
            <a:noFill/>
            <a:ln w="1588">
              <a:solidFill>
                <a:srgbClr val="805501"/>
              </a:solidFill>
              <a:round/>
              <a:headEnd/>
              <a:tailEnd/>
            </a:ln>
          </p:spPr>
          <p:txBody>
            <a:bodyPr/>
            <a:lstStyle/>
            <a:p>
              <a:endParaRPr lang="tr-TR"/>
            </a:p>
          </p:txBody>
        </p:sp>
        <p:sp>
          <p:nvSpPr>
            <p:cNvPr id="65589" name="Freeform 43"/>
            <p:cNvSpPr>
              <a:spLocks/>
            </p:cNvSpPr>
            <p:nvPr/>
          </p:nvSpPr>
          <p:spPr bwMode="auto">
            <a:xfrm>
              <a:off x="5436" y="4406"/>
              <a:ext cx="138" cy="31"/>
            </a:xfrm>
            <a:custGeom>
              <a:avLst/>
              <a:gdLst>
                <a:gd name="T0" fmla="*/ 0 w 138"/>
                <a:gd name="T1" fmla="*/ 0 h 31"/>
                <a:gd name="T2" fmla="*/ 30 w 138"/>
                <a:gd name="T3" fmla="*/ 1 h 31"/>
                <a:gd name="T4" fmla="*/ 58 w 138"/>
                <a:gd name="T5" fmla="*/ 2 h 31"/>
                <a:gd name="T6" fmla="*/ 89 w 138"/>
                <a:gd name="T7" fmla="*/ 7 h 31"/>
                <a:gd name="T8" fmla="*/ 117 w 138"/>
                <a:gd name="T9" fmla="*/ 17 h 31"/>
                <a:gd name="T10" fmla="*/ 127 w 138"/>
                <a:gd name="T11" fmla="*/ 21 h 31"/>
                <a:gd name="T12" fmla="*/ 138 w 138"/>
                <a:gd name="T13" fmla="*/ 31 h 31"/>
                <a:gd name="T14" fmla="*/ 0 60000 65536"/>
                <a:gd name="T15" fmla="*/ 0 60000 65536"/>
                <a:gd name="T16" fmla="*/ 0 60000 65536"/>
                <a:gd name="T17" fmla="*/ 0 60000 65536"/>
                <a:gd name="T18" fmla="*/ 0 60000 65536"/>
                <a:gd name="T19" fmla="*/ 0 60000 65536"/>
                <a:gd name="T20" fmla="*/ 0 60000 65536"/>
                <a:gd name="T21" fmla="*/ 0 w 138"/>
                <a:gd name="T22" fmla="*/ 0 h 31"/>
                <a:gd name="T23" fmla="*/ 138 w 138"/>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8" h="31">
                  <a:moveTo>
                    <a:pt x="0" y="0"/>
                  </a:moveTo>
                  <a:lnTo>
                    <a:pt x="30" y="1"/>
                  </a:lnTo>
                  <a:lnTo>
                    <a:pt x="58" y="2"/>
                  </a:lnTo>
                  <a:lnTo>
                    <a:pt x="89" y="7"/>
                  </a:lnTo>
                  <a:lnTo>
                    <a:pt x="117" y="17"/>
                  </a:lnTo>
                  <a:lnTo>
                    <a:pt x="127" y="21"/>
                  </a:lnTo>
                  <a:lnTo>
                    <a:pt x="138" y="31"/>
                  </a:lnTo>
                </a:path>
              </a:pathLst>
            </a:custGeom>
            <a:noFill/>
            <a:ln w="1588">
              <a:solidFill>
                <a:srgbClr val="000000"/>
              </a:solidFill>
              <a:round/>
              <a:headEnd/>
              <a:tailEnd/>
            </a:ln>
          </p:spPr>
          <p:txBody>
            <a:bodyPr/>
            <a:lstStyle/>
            <a:p>
              <a:endParaRPr lang="tr-TR"/>
            </a:p>
          </p:txBody>
        </p:sp>
        <p:sp>
          <p:nvSpPr>
            <p:cNvPr id="65590" name="Freeform 44"/>
            <p:cNvSpPr>
              <a:spLocks/>
            </p:cNvSpPr>
            <p:nvPr/>
          </p:nvSpPr>
          <p:spPr bwMode="auto">
            <a:xfrm>
              <a:off x="5093" y="2564"/>
              <a:ext cx="902" cy="958"/>
            </a:xfrm>
            <a:custGeom>
              <a:avLst/>
              <a:gdLst>
                <a:gd name="T0" fmla="*/ 369 w 902"/>
                <a:gd name="T1" fmla="*/ 3 h 958"/>
                <a:gd name="T2" fmla="*/ 351 w 902"/>
                <a:gd name="T3" fmla="*/ 5 h 958"/>
                <a:gd name="T4" fmla="*/ 331 w 902"/>
                <a:gd name="T5" fmla="*/ 7 h 958"/>
                <a:gd name="T6" fmla="*/ 196 w 902"/>
                <a:gd name="T7" fmla="*/ 60 h 958"/>
                <a:gd name="T8" fmla="*/ 172 w 902"/>
                <a:gd name="T9" fmla="*/ 118 h 958"/>
                <a:gd name="T10" fmla="*/ 31 w 902"/>
                <a:gd name="T11" fmla="*/ 243 h 958"/>
                <a:gd name="T12" fmla="*/ 14 w 902"/>
                <a:gd name="T13" fmla="*/ 249 h 958"/>
                <a:gd name="T14" fmla="*/ 4 w 902"/>
                <a:gd name="T15" fmla="*/ 264 h 958"/>
                <a:gd name="T16" fmla="*/ 0 w 902"/>
                <a:gd name="T17" fmla="*/ 277 h 958"/>
                <a:gd name="T18" fmla="*/ 2 w 902"/>
                <a:gd name="T19" fmla="*/ 290 h 958"/>
                <a:gd name="T20" fmla="*/ 37 w 902"/>
                <a:gd name="T21" fmla="*/ 413 h 958"/>
                <a:gd name="T22" fmla="*/ 47 w 902"/>
                <a:gd name="T23" fmla="*/ 460 h 958"/>
                <a:gd name="T24" fmla="*/ 55 w 902"/>
                <a:gd name="T25" fmla="*/ 509 h 958"/>
                <a:gd name="T26" fmla="*/ 62 w 902"/>
                <a:gd name="T27" fmla="*/ 530 h 958"/>
                <a:gd name="T28" fmla="*/ 70 w 902"/>
                <a:gd name="T29" fmla="*/ 541 h 958"/>
                <a:gd name="T30" fmla="*/ 85 w 902"/>
                <a:gd name="T31" fmla="*/ 560 h 958"/>
                <a:gd name="T32" fmla="*/ 97 w 902"/>
                <a:gd name="T33" fmla="*/ 567 h 958"/>
                <a:gd name="T34" fmla="*/ 199 w 902"/>
                <a:gd name="T35" fmla="*/ 693 h 958"/>
                <a:gd name="T36" fmla="*/ 204 w 902"/>
                <a:gd name="T37" fmla="*/ 812 h 958"/>
                <a:gd name="T38" fmla="*/ 207 w 902"/>
                <a:gd name="T39" fmla="*/ 924 h 958"/>
                <a:gd name="T40" fmla="*/ 210 w 902"/>
                <a:gd name="T41" fmla="*/ 947 h 958"/>
                <a:gd name="T42" fmla="*/ 249 w 902"/>
                <a:gd name="T43" fmla="*/ 952 h 958"/>
                <a:gd name="T44" fmla="*/ 271 w 902"/>
                <a:gd name="T45" fmla="*/ 957 h 958"/>
                <a:gd name="T46" fmla="*/ 292 w 902"/>
                <a:gd name="T47" fmla="*/ 954 h 958"/>
                <a:gd name="T48" fmla="*/ 309 w 902"/>
                <a:gd name="T49" fmla="*/ 949 h 958"/>
                <a:gd name="T50" fmla="*/ 321 w 902"/>
                <a:gd name="T51" fmla="*/ 936 h 958"/>
                <a:gd name="T52" fmla="*/ 333 w 902"/>
                <a:gd name="T53" fmla="*/ 924 h 958"/>
                <a:gd name="T54" fmla="*/ 346 w 902"/>
                <a:gd name="T55" fmla="*/ 905 h 958"/>
                <a:gd name="T56" fmla="*/ 370 w 902"/>
                <a:gd name="T57" fmla="*/ 921 h 958"/>
                <a:gd name="T58" fmla="*/ 394 w 902"/>
                <a:gd name="T59" fmla="*/ 934 h 958"/>
                <a:gd name="T60" fmla="*/ 423 w 902"/>
                <a:gd name="T61" fmla="*/ 948 h 958"/>
                <a:gd name="T62" fmla="*/ 456 w 902"/>
                <a:gd name="T63" fmla="*/ 954 h 958"/>
                <a:gd name="T64" fmla="*/ 576 w 902"/>
                <a:gd name="T65" fmla="*/ 958 h 958"/>
                <a:gd name="T66" fmla="*/ 700 w 902"/>
                <a:gd name="T67" fmla="*/ 948 h 958"/>
                <a:gd name="T68" fmla="*/ 750 w 902"/>
                <a:gd name="T69" fmla="*/ 936 h 958"/>
                <a:gd name="T70" fmla="*/ 804 w 902"/>
                <a:gd name="T71" fmla="*/ 921 h 958"/>
                <a:gd name="T72" fmla="*/ 856 w 902"/>
                <a:gd name="T73" fmla="*/ 906 h 958"/>
                <a:gd name="T74" fmla="*/ 902 w 902"/>
                <a:gd name="T75" fmla="*/ 886 h 958"/>
                <a:gd name="T76" fmla="*/ 862 w 902"/>
                <a:gd name="T77" fmla="*/ 686 h 958"/>
                <a:gd name="T78" fmla="*/ 830 w 902"/>
                <a:gd name="T79" fmla="*/ 521 h 958"/>
                <a:gd name="T80" fmla="*/ 823 w 902"/>
                <a:gd name="T81" fmla="*/ 503 h 958"/>
                <a:gd name="T82" fmla="*/ 810 w 902"/>
                <a:gd name="T83" fmla="*/ 485 h 958"/>
                <a:gd name="T84" fmla="*/ 800 w 902"/>
                <a:gd name="T85" fmla="*/ 481 h 958"/>
                <a:gd name="T86" fmla="*/ 791 w 902"/>
                <a:gd name="T87" fmla="*/ 473 h 958"/>
                <a:gd name="T88" fmla="*/ 784 w 902"/>
                <a:gd name="T89" fmla="*/ 461 h 958"/>
                <a:gd name="T90" fmla="*/ 785 w 902"/>
                <a:gd name="T91" fmla="*/ 449 h 958"/>
                <a:gd name="T92" fmla="*/ 790 w 902"/>
                <a:gd name="T93" fmla="*/ 440 h 958"/>
                <a:gd name="T94" fmla="*/ 790 w 902"/>
                <a:gd name="T95" fmla="*/ 429 h 958"/>
                <a:gd name="T96" fmla="*/ 785 w 902"/>
                <a:gd name="T97" fmla="*/ 411 h 958"/>
                <a:gd name="T98" fmla="*/ 598 w 902"/>
                <a:gd name="T99" fmla="*/ 109 h 958"/>
                <a:gd name="T100" fmla="*/ 590 w 902"/>
                <a:gd name="T101" fmla="*/ 74 h 958"/>
                <a:gd name="T102" fmla="*/ 582 w 902"/>
                <a:gd name="T103" fmla="*/ 42 h 958"/>
                <a:gd name="T104" fmla="*/ 573 w 902"/>
                <a:gd name="T105" fmla="*/ 18 h 958"/>
                <a:gd name="T106" fmla="*/ 556 w 902"/>
                <a:gd name="T107" fmla="*/ 4 h 958"/>
                <a:gd name="T108" fmla="*/ 544 w 902"/>
                <a:gd name="T109" fmla="*/ 0 h 958"/>
                <a:gd name="T110" fmla="*/ 531 w 902"/>
                <a:gd name="T111" fmla="*/ 0 h 958"/>
                <a:gd name="T112" fmla="*/ 426 w 902"/>
                <a:gd name="T113" fmla="*/ 18 h 958"/>
                <a:gd name="T114" fmla="*/ 399 w 902"/>
                <a:gd name="T115" fmla="*/ 16 h 958"/>
                <a:gd name="T116" fmla="*/ 372 w 902"/>
                <a:gd name="T117" fmla="*/ 2 h 958"/>
                <a:gd name="T118" fmla="*/ 370 w 902"/>
                <a:gd name="T119" fmla="*/ 4 h 958"/>
                <a:gd name="T120" fmla="*/ 370 w 902"/>
                <a:gd name="T121" fmla="*/ 4 h 958"/>
                <a:gd name="T122" fmla="*/ 369 w 902"/>
                <a:gd name="T123" fmla="*/ 3 h 95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902"/>
                <a:gd name="T187" fmla="*/ 0 h 958"/>
                <a:gd name="T188" fmla="*/ 902 w 902"/>
                <a:gd name="T189" fmla="*/ 958 h 95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902" h="958">
                  <a:moveTo>
                    <a:pt x="369" y="3"/>
                  </a:moveTo>
                  <a:lnTo>
                    <a:pt x="351" y="5"/>
                  </a:lnTo>
                  <a:lnTo>
                    <a:pt x="331" y="7"/>
                  </a:lnTo>
                  <a:lnTo>
                    <a:pt x="196" y="60"/>
                  </a:lnTo>
                  <a:lnTo>
                    <a:pt x="172" y="118"/>
                  </a:lnTo>
                  <a:lnTo>
                    <a:pt x="31" y="243"/>
                  </a:lnTo>
                  <a:lnTo>
                    <a:pt x="14" y="249"/>
                  </a:lnTo>
                  <a:lnTo>
                    <a:pt x="4" y="264"/>
                  </a:lnTo>
                  <a:lnTo>
                    <a:pt x="0" y="277"/>
                  </a:lnTo>
                  <a:lnTo>
                    <a:pt x="2" y="290"/>
                  </a:lnTo>
                  <a:lnTo>
                    <a:pt x="37" y="413"/>
                  </a:lnTo>
                  <a:lnTo>
                    <a:pt x="47" y="460"/>
                  </a:lnTo>
                  <a:lnTo>
                    <a:pt x="55" y="509"/>
                  </a:lnTo>
                  <a:lnTo>
                    <a:pt x="62" y="530"/>
                  </a:lnTo>
                  <a:lnTo>
                    <a:pt x="70" y="541"/>
                  </a:lnTo>
                  <a:lnTo>
                    <a:pt x="85" y="560"/>
                  </a:lnTo>
                  <a:lnTo>
                    <a:pt x="97" y="567"/>
                  </a:lnTo>
                  <a:lnTo>
                    <a:pt x="199" y="693"/>
                  </a:lnTo>
                  <a:lnTo>
                    <a:pt x="204" y="812"/>
                  </a:lnTo>
                  <a:lnTo>
                    <a:pt x="207" y="924"/>
                  </a:lnTo>
                  <a:lnTo>
                    <a:pt x="210" y="947"/>
                  </a:lnTo>
                  <a:lnTo>
                    <a:pt x="249" y="952"/>
                  </a:lnTo>
                  <a:lnTo>
                    <a:pt x="271" y="957"/>
                  </a:lnTo>
                  <a:lnTo>
                    <a:pt x="292" y="954"/>
                  </a:lnTo>
                  <a:lnTo>
                    <a:pt x="309" y="949"/>
                  </a:lnTo>
                  <a:lnTo>
                    <a:pt x="321" y="936"/>
                  </a:lnTo>
                  <a:lnTo>
                    <a:pt x="333" y="924"/>
                  </a:lnTo>
                  <a:lnTo>
                    <a:pt x="346" y="905"/>
                  </a:lnTo>
                  <a:lnTo>
                    <a:pt x="370" y="921"/>
                  </a:lnTo>
                  <a:lnTo>
                    <a:pt x="394" y="934"/>
                  </a:lnTo>
                  <a:lnTo>
                    <a:pt x="423" y="948"/>
                  </a:lnTo>
                  <a:lnTo>
                    <a:pt x="456" y="954"/>
                  </a:lnTo>
                  <a:lnTo>
                    <a:pt x="576" y="958"/>
                  </a:lnTo>
                  <a:lnTo>
                    <a:pt x="700" y="948"/>
                  </a:lnTo>
                  <a:lnTo>
                    <a:pt x="750" y="936"/>
                  </a:lnTo>
                  <a:lnTo>
                    <a:pt x="804" y="921"/>
                  </a:lnTo>
                  <a:lnTo>
                    <a:pt x="856" y="906"/>
                  </a:lnTo>
                  <a:lnTo>
                    <a:pt x="902" y="886"/>
                  </a:lnTo>
                  <a:lnTo>
                    <a:pt x="862" y="686"/>
                  </a:lnTo>
                  <a:lnTo>
                    <a:pt x="830" y="521"/>
                  </a:lnTo>
                  <a:lnTo>
                    <a:pt x="823" y="503"/>
                  </a:lnTo>
                  <a:lnTo>
                    <a:pt x="810" y="485"/>
                  </a:lnTo>
                  <a:lnTo>
                    <a:pt x="800" y="481"/>
                  </a:lnTo>
                  <a:lnTo>
                    <a:pt x="791" y="473"/>
                  </a:lnTo>
                  <a:lnTo>
                    <a:pt x="784" y="461"/>
                  </a:lnTo>
                  <a:lnTo>
                    <a:pt x="785" y="449"/>
                  </a:lnTo>
                  <a:lnTo>
                    <a:pt x="790" y="440"/>
                  </a:lnTo>
                  <a:lnTo>
                    <a:pt x="790" y="429"/>
                  </a:lnTo>
                  <a:lnTo>
                    <a:pt x="785" y="411"/>
                  </a:lnTo>
                  <a:lnTo>
                    <a:pt x="598" y="109"/>
                  </a:lnTo>
                  <a:lnTo>
                    <a:pt x="590" y="74"/>
                  </a:lnTo>
                  <a:lnTo>
                    <a:pt x="582" y="42"/>
                  </a:lnTo>
                  <a:lnTo>
                    <a:pt x="573" y="18"/>
                  </a:lnTo>
                  <a:lnTo>
                    <a:pt x="556" y="4"/>
                  </a:lnTo>
                  <a:lnTo>
                    <a:pt x="544" y="0"/>
                  </a:lnTo>
                  <a:lnTo>
                    <a:pt x="531" y="0"/>
                  </a:lnTo>
                  <a:lnTo>
                    <a:pt x="426" y="18"/>
                  </a:lnTo>
                  <a:lnTo>
                    <a:pt x="399" y="16"/>
                  </a:lnTo>
                  <a:lnTo>
                    <a:pt x="372" y="2"/>
                  </a:lnTo>
                  <a:lnTo>
                    <a:pt x="370" y="4"/>
                  </a:lnTo>
                  <a:lnTo>
                    <a:pt x="369" y="3"/>
                  </a:lnTo>
                  <a:close/>
                </a:path>
              </a:pathLst>
            </a:custGeom>
            <a:solidFill>
              <a:srgbClr val="0054FF"/>
            </a:solidFill>
            <a:ln w="9525">
              <a:noFill/>
              <a:round/>
              <a:headEnd/>
              <a:tailEnd/>
            </a:ln>
          </p:spPr>
          <p:txBody>
            <a:bodyPr/>
            <a:lstStyle/>
            <a:p>
              <a:endParaRPr lang="tr-TR"/>
            </a:p>
          </p:txBody>
        </p:sp>
        <p:sp>
          <p:nvSpPr>
            <p:cNvPr id="65591" name="Freeform 45"/>
            <p:cNvSpPr>
              <a:spLocks/>
            </p:cNvSpPr>
            <p:nvPr/>
          </p:nvSpPr>
          <p:spPr bwMode="auto">
            <a:xfrm>
              <a:off x="5093" y="2564"/>
              <a:ext cx="902" cy="958"/>
            </a:xfrm>
            <a:custGeom>
              <a:avLst/>
              <a:gdLst>
                <a:gd name="T0" fmla="*/ 369 w 902"/>
                <a:gd name="T1" fmla="*/ 3 h 958"/>
                <a:gd name="T2" fmla="*/ 351 w 902"/>
                <a:gd name="T3" fmla="*/ 5 h 958"/>
                <a:gd name="T4" fmla="*/ 331 w 902"/>
                <a:gd name="T5" fmla="*/ 7 h 958"/>
                <a:gd name="T6" fmla="*/ 196 w 902"/>
                <a:gd name="T7" fmla="*/ 60 h 958"/>
                <a:gd name="T8" fmla="*/ 172 w 902"/>
                <a:gd name="T9" fmla="*/ 118 h 958"/>
                <a:gd name="T10" fmla="*/ 31 w 902"/>
                <a:gd name="T11" fmla="*/ 243 h 958"/>
                <a:gd name="T12" fmla="*/ 14 w 902"/>
                <a:gd name="T13" fmla="*/ 249 h 958"/>
                <a:gd name="T14" fmla="*/ 4 w 902"/>
                <a:gd name="T15" fmla="*/ 264 h 958"/>
                <a:gd name="T16" fmla="*/ 0 w 902"/>
                <a:gd name="T17" fmla="*/ 277 h 958"/>
                <a:gd name="T18" fmla="*/ 2 w 902"/>
                <a:gd name="T19" fmla="*/ 290 h 958"/>
                <a:gd name="T20" fmla="*/ 37 w 902"/>
                <a:gd name="T21" fmla="*/ 413 h 958"/>
                <a:gd name="T22" fmla="*/ 47 w 902"/>
                <a:gd name="T23" fmla="*/ 460 h 958"/>
                <a:gd name="T24" fmla="*/ 55 w 902"/>
                <a:gd name="T25" fmla="*/ 509 h 958"/>
                <a:gd name="T26" fmla="*/ 62 w 902"/>
                <a:gd name="T27" fmla="*/ 530 h 958"/>
                <a:gd name="T28" fmla="*/ 70 w 902"/>
                <a:gd name="T29" fmla="*/ 541 h 958"/>
                <a:gd name="T30" fmla="*/ 85 w 902"/>
                <a:gd name="T31" fmla="*/ 560 h 958"/>
                <a:gd name="T32" fmla="*/ 97 w 902"/>
                <a:gd name="T33" fmla="*/ 567 h 958"/>
                <a:gd name="T34" fmla="*/ 199 w 902"/>
                <a:gd name="T35" fmla="*/ 693 h 958"/>
                <a:gd name="T36" fmla="*/ 204 w 902"/>
                <a:gd name="T37" fmla="*/ 812 h 958"/>
                <a:gd name="T38" fmla="*/ 207 w 902"/>
                <a:gd name="T39" fmla="*/ 924 h 958"/>
                <a:gd name="T40" fmla="*/ 210 w 902"/>
                <a:gd name="T41" fmla="*/ 947 h 958"/>
                <a:gd name="T42" fmla="*/ 249 w 902"/>
                <a:gd name="T43" fmla="*/ 952 h 958"/>
                <a:gd name="T44" fmla="*/ 271 w 902"/>
                <a:gd name="T45" fmla="*/ 957 h 958"/>
                <a:gd name="T46" fmla="*/ 292 w 902"/>
                <a:gd name="T47" fmla="*/ 954 h 958"/>
                <a:gd name="T48" fmla="*/ 309 w 902"/>
                <a:gd name="T49" fmla="*/ 949 h 958"/>
                <a:gd name="T50" fmla="*/ 321 w 902"/>
                <a:gd name="T51" fmla="*/ 936 h 958"/>
                <a:gd name="T52" fmla="*/ 333 w 902"/>
                <a:gd name="T53" fmla="*/ 924 h 958"/>
                <a:gd name="T54" fmla="*/ 346 w 902"/>
                <a:gd name="T55" fmla="*/ 905 h 958"/>
                <a:gd name="T56" fmla="*/ 370 w 902"/>
                <a:gd name="T57" fmla="*/ 921 h 958"/>
                <a:gd name="T58" fmla="*/ 394 w 902"/>
                <a:gd name="T59" fmla="*/ 934 h 958"/>
                <a:gd name="T60" fmla="*/ 423 w 902"/>
                <a:gd name="T61" fmla="*/ 948 h 958"/>
                <a:gd name="T62" fmla="*/ 456 w 902"/>
                <a:gd name="T63" fmla="*/ 954 h 958"/>
                <a:gd name="T64" fmla="*/ 576 w 902"/>
                <a:gd name="T65" fmla="*/ 958 h 958"/>
                <a:gd name="T66" fmla="*/ 700 w 902"/>
                <a:gd name="T67" fmla="*/ 948 h 958"/>
                <a:gd name="T68" fmla="*/ 750 w 902"/>
                <a:gd name="T69" fmla="*/ 936 h 958"/>
                <a:gd name="T70" fmla="*/ 804 w 902"/>
                <a:gd name="T71" fmla="*/ 921 h 958"/>
                <a:gd name="T72" fmla="*/ 856 w 902"/>
                <a:gd name="T73" fmla="*/ 906 h 958"/>
                <a:gd name="T74" fmla="*/ 902 w 902"/>
                <a:gd name="T75" fmla="*/ 886 h 958"/>
                <a:gd name="T76" fmla="*/ 862 w 902"/>
                <a:gd name="T77" fmla="*/ 686 h 958"/>
                <a:gd name="T78" fmla="*/ 830 w 902"/>
                <a:gd name="T79" fmla="*/ 521 h 958"/>
                <a:gd name="T80" fmla="*/ 823 w 902"/>
                <a:gd name="T81" fmla="*/ 503 h 958"/>
                <a:gd name="T82" fmla="*/ 810 w 902"/>
                <a:gd name="T83" fmla="*/ 485 h 958"/>
                <a:gd name="T84" fmla="*/ 800 w 902"/>
                <a:gd name="T85" fmla="*/ 481 h 958"/>
                <a:gd name="T86" fmla="*/ 791 w 902"/>
                <a:gd name="T87" fmla="*/ 473 h 958"/>
                <a:gd name="T88" fmla="*/ 784 w 902"/>
                <a:gd name="T89" fmla="*/ 461 h 958"/>
                <a:gd name="T90" fmla="*/ 785 w 902"/>
                <a:gd name="T91" fmla="*/ 449 h 958"/>
                <a:gd name="T92" fmla="*/ 790 w 902"/>
                <a:gd name="T93" fmla="*/ 440 h 958"/>
                <a:gd name="T94" fmla="*/ 790 w 902"/>
                <a:gd name="T95" fmla="*/ 429 h 958"/>
                <a:gd name="T96" fmla="*/ 785 w 902"/>
                <a:gd name="T97" fmla="*/ 411 h 958"/>
                <a:gd name="T98" fmla="*/ 598 w 902"/>
                <a:gd name="T99" fmla="*/ 109 h 958"/>
                <a:gd name="T100" fmla="*/ 590 w 902"/>
                <a:gd name="T101" fmla="*/ 74 h 958"/>
                <a:gd name="T102" fmla="*/ 582 w 902"/>
                <a:gd name="T103" fmla="*/ 42 h 958"/>
                <a:gd name="T104" fmla="*/ 573 w 902"/>
                <a:gd name="T105" fmla="*/ 18 h 958"/>
                <a:gd name="T106" fmla="*/ 556 w 902"/>
                <a:gd name="T107" fmla="*/ 4 h 958"/>
                <a:gd name="T108" fmla="*/ 544 w 902"/>
                <a:gd name="T109" fmla="*/ 0 h 958"/>
                <a:gd name="T110" fmla="*/ 531 w 902"/>
                <a:gd name="T111" fmla="*/ 0 h 958"/>
                <a:gd name="T112" fmla="*/ 426 w 902"/>
                <a:gd name="T113" fmla="*/ 18 h 958"/>
                <a:gd name="T114" fmla="*/ 399 w 902"/>
                <a:gd name="T115" fmla="*/ 16 h 958"/>
                <a:gd name="T116" fmla="*/ 372 w 902"/>
                <a:gd name="T117" fmla="*/ 2 h 958"/>
                <a:gd name="T118" fmla="*/ 370 w 902"/>
                <a:gd name="T119" fmla="*/ 4 h 958"/>
                <a:gd name="T120" fmla="*/ 370 w 902"/>
                <a:gd name="T121" fmla="*/ 4 h 95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02"/>
                <a:gd name="T184" fmla="*/ 0 h 958"/>
                <a:gd name="T185" fmla="*/ 902 w 902"/>
                <a:gd name="T186" fmla="*/ 958 h 95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02" h="958">
                  <a:moveTo>
                    <a:pt x="369" y="3"/>
                  </a:moveTo>
                  <a:lnTo>
                    <a:pt x="351" y="5"/>
                  </a:lnTo>
                  <a:lnTo>
                    <a:pt x="331" y="7"/>
                  </a:lnTo>
                  <a:lnTo>
                    <a:pt x="196" y="60"/>
                  </a:lnTo>
                  <a:lnTo>
                    <a:pt x="172" y="118"/>
                  </a:lnTo>
                  <a:lnTo>
                    <a:pt x="31" y="243"/>
                  </a:lnTo>
                  <a:lnTo>
                    <a:pt x="14" y="249"/>
                  </a:lnTo>
                  <a:lnTo>
                    <a:pt x="4" y="264"/>
                  </a:lnTo>
                  <a:lnTo>
                    <a:pt x="0" y="277"/>
                  </a:lnTo>
                  <a:lnTo>
                    <a:pt x="2" y="290"/>
                  </a:lnTo>
                  <a:lnTo>
                    <a:pt x="37" y="413"/>
                  </a:lnTo>
                  <a:lnTo>
                    <a:pt x="47" y="460"/>
                  </a:lnTo>
                  <a:lnTo>
                    <a:pt x="55" y="509"/>
                  </a:lnTo>
                  <a:lnTo>
                    <a:pt x="62" y="530"/>
                  </a:lnTo>
                  <a:lnTo>
                    <a:pt x="70" y="541"/>
                  </a:lnTo>
                  <a:lnTo>
                    <a:pt x="85" y="560"/>
                  </a:lnTo>
                  <a:lnTo>
                    <a:pt x="97" y="567"/>
                  </a:lnTo>
                  <a:lnTo>
                    <a:pt x="199" y="693"/>
                  </a:lnTo>
                  <a:lnTo>
                    <a:pt x="204" y="812"/>
                  </a:lnTo>
                  <a:lnTo>
                    <a:pt x="207" y="924"/>
                  </a:lnTo>
                  <a:lnTo>
                    <a:pt x="210" y="947"/>
                  </a:lnTo>
                  <a:lnTo>
                    <a:pt x="249" y="952"/>
                  </a:lnTo>
                  <a:lnTo>
                    <a:pt x="271" y="957"/>
                  </a:lnTo>
                  <a:lnTo>
                    <a:pt x="292" y="954"/>
                  </a:lnTo>
                  <a:lnTo>
                    <a:pt x="309" y="949"/>
                  </a:lnTo>
                  <a:lnTo>
                    <a:pt x="321" y="936"/>
                  </a:lnTo>
                  <a:lnTo>
                    <a:pt x="333" y="924"/>
                  </a:lnTo>
                  <a:lnTo>
                    <a:pt x="346" y="905"/>
                  </a:lnTo>
                  <a:lnTo>
                    <a:pt x="370" y="921"/>
                  </a:lnTo>
                  <a:lnTo>
                    <a:pt x="394" y="934"/>
                  </a:lnTo>
                  <a:lnTo>
                    <a:pt x="423" y="948"/>
                  </a:lnTo>
                  <a:lnTo>
                    <a:pt x="456" y="954"/>
                  </a:lnTo>
                  <a:lnTo>
                    <a:pt x="576" y="958"/>
                  </a:lnTo>
                  <a:lnTo>
                    <a:pt x="700" y="948"/>
                  </a:lnTo>
                  <a:lnTo>
                    <a:pt x="750" y="936"/>
                  </a:lnTo>
                  <a:lnTo>
                    <a:pt x="804" y="921"/>
                  </a:lnTo>
                  <a:lnTo>
                    <a:pt x="856" y="906"/>
                  </a:lnTo>
                  <a:lnTo>
                    <a:pt x="902" y="886"/>
                  </a:lnTo>
                  <a:lnTo>
                    <a:pt x="862" y="686"/>
                  </a:lnTo>
                  <a:lnTo>
                    <a:pt x="830" y="521"/>
                  </a:lnTo>
                  <a:lnTo>
                    <a:pt x="823" y="503"/>
                  </a:lnTo>
                  <a:lnTo>
                    <a:pt x="810" y="485"/>
                  </a:lnTo>
                  <a:lnTo>
                    <a:pt x="800" y="481"/>
                  </a:lnTo>
                  <a:lnTo>
                    <a:pt x="791" y="473"/>
                  </a:lnTo>
                  <a:lnTo>
                    <a:pt x="784" y="461"/>
                  </a:lnTo>
                  <a:lnTo>
                    <a:pt x="785" y="449"/>
                  </a:lnTo>
                  <a:lnTo>
                    <a:pt x="790" y="440"/>
                  </a:lnTo>
                  <a:lnTo>
                    <a:pt x="790" y="429"/>
                  </a:lnTo>
                  <a:lnTo>
                    <a:pt x="785" y="411"/>
                  </a:lnTo>
                  <a:lnTo>
                    <a:pt x="598" y="109"/>
                  </a:lnTo>
                  <a:lnTo>
                    <a:pt x="590" y="74"/>
                  </a:lnTo>
                  <a:lnTo>
                    <a:pt x="582" y="42"/>
                  </a:lnTo>
                  <a:lnTo>
                    <a:pt x="573" y="18"/>
                  </a:lnTo>
                  <a:lnTo>
                    <a:pt x="556" y="4"/>
                  </a:lnTo>
                  <a:lnTo>
                    <a:pt x="544" y="0"/>
                  </a:lnTo>
                  <a:lnTo>
                    <a:pt x="531" y="0"/>
                  </a:lnTo>
                  <a:lnTo>
                    <a:pt x="426" y="18"/>
                  </a:lnTo>
                  <a:lnTo>
                    <a:pt x="399" y="16"/>
                  </a:lnTo>
                  <a:lnTo>
                    <a:pt x="372" y="2"/>
                  </a:lnTo>
                  <a:lnTo>
                    <a:pt x="370" y="4"/>
                  </a:lnTo>
                </a:path>
              </a:pathLst>
            </a:custGeom>
            <a:noFill/>
            <a:ln w="1588">
              <a:solidFill>
                <a:srgbClr val="0054FF"/>
              </a:solidFill>
              <a:round/>
              <a:headEnd/>
              <a:tailEnd/>
            </a:ln>
          </p:spPr>
          <p:txBody>
            <a:bodyPr/>
            <a:lstStyle/>
            <a:p>
              <a:endParaRPr lang="tr-TR"/>
            </a:p>
          </p:txBody>
        </p:sp>
        <p:sp>
          <p:nvSpPr>
            <p:cNvPr id="65592" name="Freeform 46"/>
            <p:cNvSpPr>
              <a:spLocks/>
            </p:cNvSpPr>
            <p:nvPr/>
          </p:nvSpPr>
          <p:spPr bwMode="auto">
            <a:xfrm>
              <a:off x="5093" y="2564"/>
              <a:ext cx="902" cy="957"/>
            </a:xfrm>
            <a:custGeom>
              <a:avLst/>
              <a:gdLst>
                <a:gd name="T0" fmla="*/ 369 w 902"/>
                <a:gd name="T1" fmla="*/ 1 h 957"/>
                <a:gd name="T2" fmla="*/ 351 w 902"/>
                <a:gd name="T3" fmla="*/ 4 h 957"/>
                <a:gd name="T4" fmla="*/ 331 w 902"/>
                <a:gd name="T5" fmla="*/ 6 h 957"/>
                <a:gd name="T6" fmla="*/ 196 w 902"/>
                <a:gd name="T7" fmla="*/ 58 h 957"/>
                <a:gd name="T8" fmla="*/ 172 w 902"/>
                <a:gd name="T9" fmla="*/ 116 h 957"/>
                <a:gd name="T10" fmla="*/ 31 w 902"/>
                <a:gd name="T11" fmla="*/ 241 h 957"/>
                <a:gd name="T12" fmla="*/ 14 w 902"/>
                <a:gd name="T13" fmla="*/ 248 h 957"/>
                <a:gd name="T14" fmla="*/ 4 w 902"/>
                <a:gd name="T15" fmla="*/ 263 h 957"/>
                <a:gd name="T16" fmla="*/ 0 w 902"/>
                <a:gd name="T17" fmla="*/ 275 h 957"/>
                <a:gd name="T18" fmla="*/ 2 w 902"/>
                <a:gd name="T19" fmla="*/ 288 h 957"/>
                <a:gd name="T20" fmla="*/ 37 w 902"/>
                <a:gd name="T21" fmla="*/ 411 h 957"/>
                <a:gd name="T22" fmla="*/ 47 w 902"/>
                <a:gd name="T23" fmla="*/ 459 h 957"/>
                <a:gd name="T24" fmla="*/ 55 w 902"/>
                <a:gd name="T25" fmla="*/ 508 h 957"/>
                <a:gd name="T26" fmla="*/ 62 w 902"/>
                <a:gd name="T27" fmla="*/ 530 h 957"/>
                <a:gd name="T28" fmla="*/ 70 w 902"/>
                <a:gd name="T29" fmla="*/ 540 h 957"/>
                <a:gd name="T30" fmla="*/ 85 w 902"/>
                <a:gd name="T31" fmla="*/ 558 h 957"/>
                <a:gd name="T32" fmla="*/ 97 w 902"/>
                <a:gd name="T33" fmla="*/ 565 h 957"/>
                <a:gd name="T34" fmla="*/ 199 w 902"/>
                <a:gd name="T35" fmla="*/ 691 h 957"/>
                <a:gd name="T36" fmla="*/ 204 w 902"/>
                <a:gd name="T37" fmla="*/ 810 h 957"/>
                <a:gd name="T38" fmla="*/ 207 w 902"/>
                <a:gd name="T39" fmla="*/ 921 h 957"/>
                <a:gd name="T40" fmla="*/ 210 w 902"/>
                <a:gd name="T41" fmla="*/ 945 h 957"/>
                <a:gd name="T42" fmla="*/ 249 w 902"/>
                <a:gd name="T43" fmla="*/ 950 h 957"/>
                <a:gd name="T44" fmla="*/ 271 w 902"/>
                <a:gd name="T45" fmla="*/ 954 h 957"/>
                <a:gd name="T46" fmla="*/ 292 w 902"/>
                <a:gd name="T47" fmla="*/ 953 h 957"/>
                <a:gd name="T48" fmla="*/ 309 w 902"/>
                <a:gd name="T49" fmla="*/ 948 h 957"/>
                <a:gd name="T50" fmla="*/ 321 w 902"/>
                <a:gd name="T51" fmla="*/ 934 h 957"/>
                <a:gd name="T52" fmla="*/ 333 w 902"/>
                <a:gd name="T53" fmla="*/ 921 h 957"/>
                <a:gd name="T54" fmla="*/ 346 w 902"/>
                <a:gd name="T55" fmla="*/ 903 h 957"/>
                <a:gd name="T56" fmla="*/ 370 w 902"/>
                <a:gd name="T57" fmla="*/ 920 h 957"/>
                <a:gd name="T58" fmla="*/ 394 w 902"/>
                <a:gd name="T59" fmla="*/ 933 h 957"/>
                <a:gd name="T60" fmla="*/ 423 w 902"/>
                <a:gd name="T61" fmla="*/ 947 h 957"/>
                <a:gd name="T62" fmla="*/ 456 w 902"/>
                <a:gd name="T63" fmla="*/ 953 h 957"/>
                <a:gd name="T64" fmla="*/ 576 w 902"/>
                <a:gd name="T65" fmla="*/ 957 h 957"/>
                <a:gd name="T66" fmla="*/ 700 w 902"/>
                <a:gd name="T67" fmla="*/ 947 h 957"/>
                <a:gd name="T68" fmla="*/ 750 w 902"/>
                <a:gd name="T69" fmla="*/ 934 h 957"/>
                <a:gd name="T70" fmla="*/ 804 w 902"/>
                <a:gd name="T71" fmla="*/ 920 h 957"/>
                <a:gd name="T72" fmla="*/ 856 w 902"/>
                <a:gd name="T73" fmla="*/ 905 h 957"/>
                <a:gd name="T74" fmla="*/ 902 w 902"/>
                <a:gd name="T75" fmla="*/ 886 h 957"/>
                <a:gd name="T76" fmla="*/ 862 w 902"/>
                <a:gd name="T77" fmla="*/ 685 h 957"/>
                <a:gd name="T78" fmla="*/ 830 w 902"/>
                <a:gd name="T79" fmla="*/ 518 h 957"/>
                <a:gd name="T80" fmla="*/ 823 w 902"/>
                <a:gd name="T81" fmla="*/ 502 h 957"/>
                <a:gd name="T82" fmla="*/ 810 w 902"/>
                <a:gd name="T83" fmla="*/ 484 h 957"/>
                <a:gd name="T84" fmla="*/ 800 w 902"/>
                <a:gd name="T85" fmla="*/ 480 h 957"/>
                <a:gd name="T86" fmla="*/ 791 w 902"/>
                <a:gd name="T87" fmla="*/ 471 h 957"/>
                <a:gd name="T88" fmla="*/ 784 w 902"/>
                <a:gd name="T89" fmla="*/ 460 h 957"/>
                <a:gd name="T90" fmla="*/ 785 w 902"/>
                <a:gd name="T91" fmla="*/ 446 h 957"/>
                <a:gd name="T92" fmla="*/ 790 w 902"/>
                <a:gd name="T93" fmla="*/ 438 h 957"/>
                <a:gd name="T94" fmla="*/ 790 w 902"/>
                <a:gd name="T95" fmla="*/ 428 h 957"/>
                <a:gd name="T96" fmla="*/ 785 w 902"/>
                <a:gd name="T97" fmla="*/ 410 h 957"/>
                <a:gd name="T98" fmla="*/ 598 w 902"/>
                <a:gd name="T99" fmla="*/ 108 h 957"/>
                <a:gd name="T100" fmla="*/ 590 w 902"/>
                <a:gd name="T101" fmla="*/ 72 h 957"/>
                <a:gd name="T102" fmla="*/ 582 w 902"/>
                <a:gd name="T103" fmla="*/ 41 h 957"/>
                <a:gd name="T104" fmla="*/ 573 w 902"/>
                <a:gd name="T105" fmla="*/ 16 h 957"/>
                <a:gd name="T106" fmla="*/ 556 w 902"/>
                <a:gd name="T107" fmla="*/ 1 h 957"/>
                <a:gd name="T108" fmla="*/ 544 w 902"/>
                <a:gd name="T109" fmla="*/ 0 h 957"/>
                <a:gd name="T110" fmla="*/ 531 w 902"/>
                <a:gd name="T111" fmla="*/ 0 h 957"/>
                <a:gd name="T112" fmla="*/ 426 w 902"/>
                <a:gd name="T113" fmla="*/ 16 h 957"/>
                <a:gd name="T114" fmla="*/ 399 w 902"/>
                <a:gd name="T115" fmla="*/ 14 h 957"/>
                <a:gd name="T116" fmla="*/ 372 w 902"/>
                <a:gd name="T117" fmla="*/ 1 h 957"/>
                <a:gd name="T118" fmla="*/ 370 w 902"/>
                <a:gd name="T119" fmla="*/ 1 h 9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02"/>
                <a:gd name="T181" fmla="*/ 0 h 957"/>
                <a:gd name="T182" fmla="*/ 902 w 902"/>
                <a:gd name="T183" fmla="*/ 957 h 95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02" h="957">
                  <a:moveTo>
                    <a:pt x="369" y="1"/>
                  </a:moveTo>
                  <a:lnTo>
                    <a:pt x="351" y="4"/>
                  </a:lnTo>
                  <a:lnTo>
                    <a:pt x="331" y="6"/>
                  </a:lnTo>
                  <a:lnTo>
                    <a:pt x="196" y="58"/>
                  </a:lnTo>
                  <a:lnTo>
                    <a:pt x="172" y="116"/>
                  </a:lnTo>
                  <a:lnTo>
                    <a:pt x="31" y="241"/>
                  </a:lnTo>
                  <a:lnTo>
                    <a:pt x="14" y="248"/>
                  </a:lnTo>
                  <a:lnTo>
                    <a:pt x="4" y="263"/>
                  </a:lnTo>
                  <a:lnTo>
                    <a:pt x="0" y="275"/>
                  </a:lnTo>
                  <a:lnTo>
                    <a:pt x="2" y="288"/>
                  </a:lnTo>
                  <a:lnTo>
                    <a:pt x="37" y="411"/>
                  </a:lnTo>
                  <a:lnTo>
                    <a:pt x="47" y="459"/>
                  </a:lnTo>
                  <a:lnTo>
                    <a:pt x="55" y="508"/>
                  </a:lnTo>
                  <a:lnTo>
                    <a:pt x="62" y="530"/>
                  </a:lnTo>
                  <a:lnTo>
                    <a:pt x="70" y="540"/>
                  </a:lnTo>
                  <a:lnTo>
                    <a:pt x="85" y="558"/>
                  </a:lnTo>
                  <a:lnTo>
                    <a:pt x="97" y="565"/>
                  </a:lnTo>
                  <a:lnTo>
                    <a:pt x="199" y="691"/>
                  </a:lnTo>
                  <a:lnTo>
                    <a:pt x="204" y="810"/>
                  </a:lnTo>
                  <a:lnTo>
                    <a:pt x="207" y="921"/>
                  </a:lnTo>
                  <a:lnTo>
                    <a:pt x="210" y="945"/>
                  </a:lnTo>
                  <a:lnTo>
                    <a:pt x="249" y="950"/>
                  </a:lnTo>
                  <a:lnTo>
                    <a:pt x="271" y="954"/>
                  </a:lnTo>
                  <a:lnTo>
                    <a:pt x="292" y="953"/>
                  </a:lnTo>
                  <a:lnTo>
                    <a:pt x="309" y="948"/>
                  </a:lnTo>
                  <a:lnTo>
                    <a:pt x="321" y="934"/>
                  </a:lnTo>
                  <a:lnTo>
                    <a:pt x="333" y="921"/>
                  </a:lnTo>
                  <a:lnTo>
                    <a:pt x="346" y="903"/>
                  </a:lnTo>
                  <a:lnTo>
                    <a:pt x="370" y="920"/>
                  </a:lnTo>
                  <a:lnTo>
                    <a:pt x="394" y="933"/>
                  </a:lnTo>
                  <a:lnTo>
                    <a:pt x="423" y="947"/>
                  </a:lnTo>
                  <a:lnTo>
                    <a:pt x="456" y="953"/>
                  </a:lnTo>
                  <a:lnTo>
                    <a:pt x="576" y="957"/>
                  </a:lnTo>
                  <a:lnTo>
                    <a:pt x="700" y="947"/>
                  </a:lnTo>
                  <a:lnTo>
                    <a:pt x="750" y="934"/>
                  </a:lnTo>
                  <a:lnTo>
                    <a:pt x="804" y="920"/>
                  </a:lnTo>
                  <a:lnTo>
                    <a:pt x="856" y="905"/>
                  </a:lnTo>
                  <a:lnTo>
                    <a:pt x="902" y="886"/>
                  </a:lnTo>
                  <a:lnTo>
                    <a:pt x="862" y="685"/>
                  </a:lnTo>
                  <a:lnTo>
                    <a:pt x="830" y="518"/>
                  </a:lnTo>
                  <a:lnTo>
                    <a:pt x="823" y="502"/>
                  </a:lnTo>
                  <a:lnTo>
                    <a:pt x="810" y="484"/>
                  </a:lnTo>
                  <a:lnTo>
                    <a:pt x="800" y="480"/>
                  </a:lnTo>
                  <a:lnTo>
                    <a:pt x="791" y="471"/>
                  </a:lnTo>
                  <a:lnTo>
                    <a:pt x="784" y="460"/>
                  </a:lnTo>
                  <a:lnTo>
                    <a:pt x="785" y="446"/>
                  </a:lnTo>
                  <a:lnTo>
                    <a:pt x="790" y="438"/>
                  </a:lnTo>
                  <a:lnTo>
                    <a:pt x="790" y="428"/>
                  </a:lnTo>
                  <a:lnTo>
                    <a:pt x="785" y="410"/>
                  </a:lnTo>
                  <a:lnTo>
                    <a:pt x="598" y="108"/>
                  </a:lnTo>
                  <a:lnTo>
                    <a:pt x="590" y="72"/>
                  </a:lnTo>
                  <a:lnTo>
                    <a:pt x="582" y="41"/>
                  </a:lnTo>
                  <a:lnTo>
                    <a:pt x="573" y="16"/>
                  </a:lnTo>
                  <a:lnTo>
                    <a:pt x="556" y="1"/>
                  </a:lnTo>
                  <a:lnTo>
                    <a:pt x="544" y="0"/>
                  </a:lnTo>
                  <a:lnTo>
                    <a:pt x="531" y="0"/>
                  </a:lnTo>
                  <a:lnTo>
                    <a:pt x="426" y="16"/>
                  </a:lnTo>
                  <a:lnTo>
                    <a:pt x="399" y="14"/>
                  </a:lnTo>
                  <a:lnTo>
                    <a:pt x="372" y="1"/>
                  </a:lnTo>
                  <a:lnTo>
                    <a:pt x="370" y="1"/>
                  </a:lnTo>
                </a:path>
              </a:pathLst>
            </a:custGeom>
            <a:noFill/>
            <a:ln w="1588">
              <a:solidFill>
                <a:srgbClr val="000000"/>
              </a:solidFill>
              <a:round/>
              <a:headEnd/>
              <a:tailEnd/>
            </a:ln>
          </p:spPr>
          <p:txBody>
            <a:bodyPr/>
            <a:lstStyle/>
            <a:p>
              <a:endParaRPr lang="tr-TR"/>
            </a:p>
          </p:txBody>
        </p:sp>
        <p:sp>
          <p:nvSpPr>
            <p:cNvPr id="65593" name="Freeform 47"/>
            <p:cNvSpPr>
              <a:spLocks/>
            </p:cNvSpPr>
            <p:nvPr/>
          </p:nvSpPr>
          <p:spPr bwMode="auto">
            <a:xfrm>
              <a:off x="5284" y="2596"/>
              <a:ext cx="177" cy="391"/>
            </a:xfrm>
            <a:custGeom>
              <a:avLst/>
              <a:gdLst>
                <a:gd name="T0" fmla="*/ 45 w 177"/>
                <a:gd name="T1" fmla="*/ 391 h 391"/>
                <a:gd name="T2" fmla="*/ 14 w 177"/>
                <a:gd name="T3" fmla="*/ 172 h 391"/>
                <a:gd name="T4" fmla="*/ 0 w 177"/>
                <a:gd name="T5" fmla="*/ 87 h 391"/>
                <a:gd name="T6" fmla="*/ 5 w 177"/>
                <a:gd name="T7" fmla="*/ 66 h 391"/>
                <a:gd name="T8" fmla="*/ 124 w 177"/>
                <a:gd name="T9" fmla="*/ 5 h 391"/>
                <a:gd name="T10" fmla="*/ 144 w 177"/>
                <a:gd name="T11" fmla="*/ 0 h 391"/>
                <a:gd name="T12" fmla="*/ 175 w 177"/>
                <a:gd name="T13" fmla="*/ 2 h 391"/>
                <a:gd name="T14" fmla="*/ 177 w 177"/>
                <a:gd name="T15" fmla="*/ 12 h 391"/>
                <a:gd name="T16" fmla="*/ 146 w 177"/>
                <a:gd name="T17" fmla="*/ 112 h 391"/>
                <a:gd name="T18" fmla="*/ 133 w 177"/>
                <a:gd name="T19" fmla="*/ 162 h 391"/>
                <a:gd name="T20" fmla="*/ 121 w 177"/>
                <a:gd name="T21" fmla="*/ 211 h 391"/>
                <a:gd name="T22" fmla="*/ 115 w 177"/>
                <a:gd name="T23" fmla="*/ 245 h 391"/>
                <a:gd name="T24" fmla="*/ 111 w 177"/>
                <a:gd name="T25" fmla="*/ 286 h 391"/>
                <a:gd name="T26" fmla="*/ 110 w 177"/>
                <a:gd name="T27" fmla="*/ 360 h 391"/>
                <a:gd name="T28" fmla="*/ 45 w 177"/>
                <a:gd name="T29" fmla="*/ 391 h 391"/>
                <a:gd name="T30" fmla="*/ 45 w 177"/>
                <a:gd name="T31" fmla="*/ 391 h 391"/>
                <a:gd name="T32" fmla="*/ 45 w 177"/>
                <a:gd name="T33" fmla="*/ 391 h 39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7"/>
                <a:gd name="T52" fmla="*/ 0 h 391"/>
                <a:gd name="T53" fmla="*/ 177 w 177"/>
                <a:gd name="T54" fmla="*/ 391 h 39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7" h="391">
                  <a:moveTo>
                    <a:pt x="45" y="391"/>
                  </a:moveTo>
                  <a:lnTo>
                    <a:pt x="14" y="172"/>
                  </a:lnTo>
                  <a:lnTo>
                    <a:pt x="0" y="87"/>
                  </a:lnTo>
                  <a:lnTo>
                    <a:pt x="5" y="66"/>
                  </a:lnTo>
                  <a:lnTo>
                    <a:pt x="124" y="5"/>
                  </a:lnTo>
                  <a:lnTo>
                    <a:pt x="144" y="0"/>
                  </a:lnTo>
                  <a:lnTo>
                    <a:pt x="175" y="2"/>
                  </a:lnTo>
                  <a:lnTo>
                    <a:pt x="177" y="12"/>
                  </a:lnTo>
                  <a:lnTo>
                    <a:pt x="146" y="112"/>
                  </a:lnTo>
                  <a:lnTo>
                    <a:pt x="133" y="162"/>
                  </a:lnTo>
                  <a:lnTo>
                    <a:pt x="121" y="211"/>
                  </a:lnTo>
                  <a:lnTo>
                    <a:pt x="115" y="245"/>
                  </a:lnTo>
                  <a:lnTo>
                    <a:pt x="111" y="286"/>
                  </a:lnTo>
                  <a:lnTo>
                    <a:pt x="110" y="360"/>
                  </a:lnTo>
                  <a:lnTo>
                    <a:pt x="45" y="391"/>
                  </a:lnTo>
                  <a:close/>
                </a:path>
              </a:pathLst>
            </a:custGeom>
            <a:solidFill>
              <a:srgbClr val="FFFFFF"/>
            </a:solidFill>
            <a:ln w="9525">
              <a:noFill/>
              <a:round/>
              <a:headEnd/>
              <a:tailEnd/>
            </a:ln>
          </p:spPr>
          <p:txBody>
            <a:bodyPr/>
            <a:lstStyle/>
            <a:p>
              <a:endParaRPr lang="tr-TR"/>
            </a:p>
          </p:txBody>
        </p:sp>
        <p:sp>
          <p:nvSpPr>
            <p:cNvPr id="65594" name="Freeform 48"/>
            <p:cNvSpPr>
              <a:spLocks/>
            </p:cNvSpPr>
            <p:nvPr/>
          </p:nvSpPr>
          <p:spPr bwMode="auto">
            <a:xfrm>
              <a:off x="5284" y="2596"/>
              <a:ext cx="177" cy="391"/>
            </a:xfrm>
            <a:custGeom>
              <a:avLst/>
              <a:gdLst>
                <a:gd name="T0" fmla="*/ 45 w 177"/>
                <a:gd name="T1" fmla="*/ 391 h 391"/>
                <a:gd name="T2" fmla="*/ 14 w 177"/>
                <a:gd name="T3" fmla="*/ 172 h 391"/>
                <a:gd name="T4" fmla="*/ 0 w 177"/>
                <a:gd name="T5" fmla="*/ 87 h 391"/>
                <a:gd name="T6" fmla="*/ 5 w 177"/>
                <a:gd name="T7" fmla="*/ 66 h 391"/>
                <a:gd name="T8" fmla="*/ 124 w 177"/>
                <a:gd name="T9" fmla="*/ 5 h 391"/>
                <a:gd name="T10" fmla="*/ 144 w 177"/>
                <a:gd name="T11" fmla="*/ 0 h 391"/>
                <a:gd name="T12" fmla="*/ 175 w 177"/>
                <a:gd name="T13" fmla="*/ 2 h 391"/>
                <a:gd name="T14" fmla="*/ 177 w 177"/>
                <a:gd name="T15" fmla="*/ 12 h 391"/>
                <a:gd name="T16" fmla="*/ 146 w 177"/>
                <a:gd name="T17" fmla="*/ 112 h 391"/>
                <a:gd name="T18" fmla="*/ 133 w 177"/>
                <a:gd name="T19" fmla="*/ 162 h 391"/>
                <a:gd name="T20" fmla="*/ 121 w 177"/>
                <a:gd name="T21" fmla="*/ 211 h 391"/>
                <a:gd name="T22" fmla="*/ 115 w 177"/>
                <a:gd name="T23" fmla="*/ 245 h 391"/>
                <a:gd name="T24" fmla="*/ 111 w 177"/>
                <a:gd name="T25" fmla="*/ 286 h 391"/>
                <a:gd name="T26" fmla="*/ 110 w 177"/>
                <a:gd name="T27" fmla="*/ 360 h 391"/>
                <a:gd name="T28" fmla="*/ 45 w 177"/>
                <a:gd name="T29" fmla="*/ 391 h 391"/>
                <a:gd name="T30" fmla="*/ 45 w 177"/>
                <a:gd name="T31" fmla="*/ 391 h 39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77"/>
                <a:gd name="T49" fmla="*/ 0 h 391"/>
                <a:gd name="T50" fmla="*/ 177 w 177"/>
                <a:gd name="T51" fmla="*/ 391 h 39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77" h="391">
                  <a:moveTo>
                    <a:pt x="45" y="391"/>
                  </a:moveTo>
                  <a:lnTo>
                    <a:pt x="14" y="172"/>
                  </a:lnTo>
                  <a:lnTo>
                    <a:pt x="0" y="87"/>
                  </a:lnTo>
                  <a:lnTo>
                    <a:pt x="5" y="66"/>
                  </a:lnTo>
                  <a:lnTo>
                    <a:pt x="124" y="5"/>
                  </a:lnTo>
                  <a:lnTo>
                    <a:pt x="144" y="0"/>
                  </a:lnTo>
                  <a:lnTo>
                    <a:pt x="175" y="2"/>
                  </a:lnTo>
                  <a:lnTo>
                    <a:pt x="177" y="12"/>
                  </a:lnTo>
                  <a:lnTo>
                    <a:pt x="146" y="112"/>
                  </a:lnTo>
                  <a:lnTo>
                    <a:pt x="133" y="162"/>
                  </a:lnTo>
                  <a:lnTo>
                    <a:pt x="121" y="211"/>
                  </a:lnTo>
                  <a:lnTo>
                    <a:pt x="115" y="245"/>
                  </a:lnTo>
                  <a:lnTo>
                    <a:pt x="111" y="286"/>
                  </a:lnTo>
                  <a:lnTo>
                    <a:pt x="110" y="360"/>
                  </a:lnTo>
                  <a:lnTo>
                    <a:pt x="45" y="391"/>
                  </a:lnTo>
                </a:path>
              </a:pathLst>
            </a:custGeom>
            <a:noFill/>
            <a:ln w="1588">
              <a:solidFill>
                <a:srgbClr val="FFFFFF"/>
              </a:solidFill>
              <a:round/>
              <a:headEnd/>
              <a:tailEnd/>
            </a:ln>
          </p:spPr>
          <p:txBody>
            <a:bodyPr/>
            <a:lstStyle/>
            <a:p>
              <a:endParaRPr lang="tr-TR"/>
            </a:p>
          </p:txBody>
        </p:sp>
        <p:sp>
          <p:nvSpPr>
            <p:cNvPr id="65595" name="Freeform 49"/>
            <p:cNvSpPr>
              <a:spLocks/>
            </p:cNvSpPr>
            <p:nvPr/>
          </p:nvSpPr>
          <p:spPr bwMode="auto">
            <a:xfrm>
              <a:off x="5284" y="2662"/>
              <a:ext cx="45" cy="325"/>
            </a:xfrm>
            <a:custGeom>
              <a:avLst/>
              <a:gdLst>
                <a:gd name="T0" fmla="*/ 45 w 45"/>
                <a:gd name="T1" fmla="*/ 325 h 325"/>
                <a:gd name="T2" fmla="*/ 13 w 45"/>
                <a:gd name="T3" fmla="*/ 106 h 325"/>
                <a:gd name="T4" fmla="*/ 0 w 45"/>
                <a:gd name="T5" fmla="*/ 21 h 325"/>
                <a:gd name="T6" fmla="*/ 5 w 45"/>
                <a:gd name="T7" fmla="*/ 0 h 325"/>
                <a:gd name="T8" fmla="*/ 0 60000 65536"/>
                <a:gd name="T9" fmla="*/ 0 60000 65536"/>
                <a:gd name="T10" fmla="*/ 0 60000 65536"/>
                <a:gd name="T11" fmla="*/ 0 60000 65536"/>
                <a:gd name="T12" fmla="*/ 0 w 45"/>
                <a:gd name="T13" fmla="*/ 0 h 325"/>
                <a:gd name="T14" fmla="*/ 45 w 45"/>
                <a:gd name="T15" fmla="*/ 325 h 325"/>
              </a:gdLst>
              <a:ahLst/>
              <a:cxnLst>
                <a:cxn ang="T8">
                  <a:pos x="T0" y="T1"/>
                </a:cxn>
                <a:cxn ang="T9">
                  <a:pos x="T2" y="T3"/>
                </a:cxn>
                <a:cxn ang="T10">
                  <a:pos x="T4" y="T5"/>
                </a:cxn>
                <a:cxn ang="T11">
                  <a:pos x="T6" y="T7"/>
                </a:cxn>
              </a:cxnLst>
              <a:rect l="T12" t="T13" r="T14" b="T15"/>
              <a:pathLst>
                <a:path w="45" h="325">
                  <a:moveTo>
                    <a:pt x="45" y="325"/>
                  </a:moveTo>
                  <a:lnTo>
                    <a:pt x="13" y="106"/>
                  </a:lnTo>
                  <a:lnTo>
                    <a:pt x="0" y="21"/>
                  </a:lnTo>
                  <a:lnTo>
                    <a:pt x="5" y="0"/>
                  </a:lnTo>
                </a:path>
              </a:pathLst>
            </a:custGeom>
            <a:noFill/>
            <a:ln w="1588">
              <a:solidFill>
                <a:srgbClr val="000000"/>
              </a:solidFill>
              <a:round/>
              <a:headEnd/>
              <a:tailEnd/>
            </a:ln>
          </p:spPr>
          <p:txBody>
            <a:bodyPr/>
            <a:lstStyle/>
            <a:p>
              <a:endParaRPr lang="tr-TR"/>
            </a:p>
          </p:txBody>
        </p:sp>
        <p:sp>
          <p:nvSpPr>
            <p:cNvPr id="65596" name="Freeform 50"/>
            <p:cNvSpPr>
              <a:spLocks/>
            </p:cNvSpPr>
            <p:nvPr/>
          </p:nvSpPr>
          <p:spPr bwMode="auto">
            <a:xfrm>
              <a:off x="5394" y="2596"/>
              <a:ext cx="67" cy="360"/>
            </a:xfrm>
            <a:custGeom>
              <a:avLst/>
              <a:gdLst>
                <a:gd name="T0" fmla="*/ 12 w 67"/>
                <a:gd name="T1" fmla="*/ 5 h 360"/>
                <a:gd name="T2" fmla="*/ 33 w 67"/>
                <a:gd name="T3" fmla="*/ 0 h 360"/>
                <a:gd name="T4" fmla="*/ 65 w 67"/>
                <a:gd name="T5" fmla="*/ 2 h 360"/>
                <a:gd name="T6" fmla="*/ 67 w 67"/>
                <a:gd name="T7" fmla="*/ 12 h 360"/>
                <a:gd name="T8" fmla="*/ 34 w 67"/>
                <a:gd name="T9" fmla="*/ 112 h 360"/>
                <a:gd name="T10" fmla="*/ 22 w 67"/>
                <a:gd name="T11" fmla="*/ 162 h 360"/>
                <a:gd name="T12" fmla="*/ 10 w 67"/>
                <a:gd name="T13" fmla="*/ 211 h 360"/>
                <a:gd name="T14" fmla="*/ 5 w 67"/>
                <a:gd name="T15" fmla="*/ 245 h 360"/>
                <a:gd name="T16" fmla="*/ 1 w 67"/>
                <a:gd name="T17" fmla="*/ 286 h 360"/>
                <a:gd name="T18" fmla="*/ 0 w 67"/>
                <a:gd name="T19" fmla="*/ 360 h 3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7"/>
                <a:gd name="T31" fmla="*/ 0 h 360"/>
                <a:gd name="T32" fmla="*/ 67 w 67"/>
                <a:gd name="T33" fmla="*/ 360 h 36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7" h="360">
                  <a:moveTo>
                    <a:pt x="12" y="5"/>
                  </a:moveTo>
                  <a:lnTo>
                    <a:pt x="33" y="0"/>
                  </a:lnTo>
                  <a:lnTo>
                    <a:pt x="65" y="2"/>
                  </a:lnTo>
                  <a:lnTo>
                    <a:pt x="67" y="12"/>
                  </a:lnTo>
                  <a:lnTo>
                    <a:pt x="34" y="112"/>
                  </a:lnTo>
                  <a:lnTo>
                    <a:pt x="22" y="162"/>
                  </a:lnTo>
                  <a:lnTo>
                    <a:pt x="10" y="211"/>
                  </a:lnTo>
                  <a:lnTo>
                    <a:pt x="5" y="245"/>
                  </a:lnTo>
                  <a:lnTo>
                    <a:pt x="1" y="286"/>
                  </a:lnTo>
                  <a:lnTo>
                    <a:pt x="0" y="360"/>
                  </a:lnTo>
                </a:path>
              </a:pathLst>
            </a:custGeom>
            <a:noFill/>
            <a:ln w="1588">
              <a:solidFill>
                <a:srgbClr val="000000"/>
              </a:solidFill>
              <a:round/>
              <a:headEnd/>
              <a:tailEnd/>
            </a:ln>
          </p:spPr>
          <p:txBody>
            <a:bodyPr/>
            <a:lstStyle/>
            <a:p>
              <a:endParaRPr lang="tr-TR"/>
            </a:p>
          </p:txBody>
        </p:sp>
        <p:sp>
          <p:nvSpPr>
            <p:cNvPr id="65597" name="Freeform 51"/>
            <p:cNvSpPr>
              <a:spLocks/>
            </p:cNvSpPr>
            <p:nvPr/>
          </p:nvSpPr>
          <p:spPr bwMode="auto">
            <a:xfrm>
              <a:off x="5125" y="2772"/>
              <a:ext cx="108" cy="112"/>
            </a:xfrm>
            <a:custGeom>
              <a:avLst/>
              <a:gdLst>
                <a:gd name="T0" fmla="*/ 10 w 108"/>
                <a:gd name="T1" fmla="*/ 31 h 112"/>
                <a:gd name="T2" fmla="*/ 0 w 108"/>
                <a:gd name="T3" fmla="*/ 82 h 112"/>
                <a:gd name="T4" fmla="*/ 10 w 108"/>
                <a:gd name="T5" fmla="*/ 92 h 112"/>
                <a:gd name="T6" fmla="*/ 19 w 108"/>
                <a:gd name="T7" fmla="*/ 101 h 112"/>
                <a:gd name="T8" fmla="*/ 32 w 108"/>
                <a:gd name="T9" fmla="*/ 105 h 112"/>
                <a:gd name="T10" fmla="*/ 51 w 108"/>
                <a:gd name="T11" fmla="*/ 112 h 112"/>
                <a:gd name="T12" fmla="*/ 73 w 108"/>
                <a:gd name="T13" fmla="*/ 112 h 112"/>
                <a:gd name="T14" fmla="*/ 89 w 108"/>
                <a:gd name="T15" fmla="*/ 105 h 112"/>
                <a:gd name="T16" fmla="*/ 108 w 108"/>
                <a:gd name="T17" fmla="*/ 87 h 112"/>
                <a:gd name="T18" fmla="*/ 107 w 108"/>
                <a:gd name="T19" fmla="*/ 69 h 112"/>
                <a:gd name="T20" fmla="*/ 100 w 108"/>
                <a:gd name="T21" fmla="*/ 0 h 112"/>
                <a:gd name="T22" fmla="*/ 10 w 108"/>
                <a:gd name="T23" fmla="*/ 31 h 112"/>
                <a:gd name="T24" fmla="*/ 10 w 108"/>
                <a:gd name="T25" fmla="*/ 31 h 1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8"/>
                <a:gd name="T40" fmla="*/ 0 h 112"/>
                <a:gd name="T41" fmla="*/ 108 w 108"/>
                <a:gd name="T42" fmla="*/ 112 h 1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8" h="112">
                  <a:moveTo>
                    <a:pt x="10" y="31"/>
                  </a:moveTo>
                  <a:lnTo>
                    <a:pt x="0" y="82"/>
                  </a:lnTo>
                  <a:lnTo>
                    <a:pt x="10" y="92"/>
                  </a:lnTo>
                  <a:lnTo>
                    <a:pt x="19" y="101"/>
                  </a:lnTo>
                  <a:lnTo>
                    <a:pt x="32" y="105"/>
                  </a:lnTo>
                  <a:lnTo>
                    <a:pt x="51" y="112"/>
                  </a:lnTo>
                  <a:lnTo>
                    <a:pt x="73" y="112"/>
                  </a:lnTo>
                  <a:lnTo>
                    <a:pt x="89" y="105"/>
                  </a:lnTo>
                  <a:lnTo>
                    <a:pt x="108" y="87"/>
                  </a:lnTo>
                  <a:lnTo>
                    <a:pt x="107" y="69"/>
                  </a:lnTo>
                  <a:lnTo>
                    <a:pt x="100" y="0"/>
                  </a:lnTo>
                  <a:lnTo>
                    <a:pt x="10" y="31"/>
                  </a:lnTo>
                  <a:close/>
                </a:path>
              </a:pathLst>
            </a:custGeom>
            <a:solidFill>
              <a:srgbClr val="FFFFFF"/>
            </a:solidFill>
            <a:ln w="9525">
              <a:noFill/>
              <a:round/>
              <a:headEnd/>
              <a:tailEnd/>
            </a:ln>
          </p:spPr>
          <p:txBody>
            <a:bodyPr/>
            <a:lstStyle/>
            <a:p>
              <a:endParaRPr lang="tr-TR"/>
            </a:p>
          </p:txBody>
        </p:sp>
        <p:sp>
          <p:nvSpPr>
            <p:cNvPr id="65598" name="Freeform 52"/>
            <p:cNvSpPr>
              <a:spLocks/>
            </p:cNvSpPr>
            <p:nvPr/>
          </p:nvSpPr>
          <p:spPr bwMode="auto">
            <a:xfrm>
              <a:off x="5125" y="2772"/>
              <a:ext cx="108" cy="112"/>
            </a:xfrm>
            <a:custGeom>
              <a:avLst/>
              <a:gdLst>
                <a:gd name="T0" fmla="*/ 10 w 108"/>
                <a:gd name="T1" fmla="*/ 31 h 112"/>
                <a:gd name="T2" fmla="*/ 0 w 108"/>
                <a:gd name="T3" fmla="*/ 82 h 112"/>
                <a:gd name="T4" fmla="*/ 10 w 108"/>
                <a:gd name="T5" fmla="*/ 92 h 112"/>
                <a:gd name="T6" fmla="*/ 19 w 108"/>
                <a:gd name="T7" fmla="*/ 101 h 112"/>
                <a:gd name="T8" fmla="*/ 32 w 108"/>
                <a:gd name="T9" fmla="*/ 105 h 112"/>
                <a:gd name="T10" fmla="*/ 51 w 108"/>
                <a:gd name="T11" fmla="*/ 112 h 112"/>
                <a:gd name="T12" fmla="*/ 73 w 108"/>
                <a:gd name="T13" fmla="*/ 112 h 112"/>
                <a:gd name="T14" fmla="*/ 89 w 108"/>
                <a:gd name="T15" fmla="*/ 105 h 112"/>
                <a:gd name="T16" fmla="*/ 108 w 108"/>
                <a:gd name="T17" fmla="*/ 87 h 112"/>
                <a:gd name="T18" fmla="*/ 107 w 108"/>
                <a:gd name="T19" fmla="*/ 69 h 112"/>
                <a:gd name="T20" fmla="*/ 100 w 108"/>
                <a:gd name="T21" fmla="*/ 0 h 112"/>
                <a:gd name="T22" fmla="*/ 10 w 108"/>
                <a:gd name="T23" fmla="*/ 31 h 112"/>
                <a:gd name="T24" fmla="*/ 10 w 108"/>
                <a:gd name="T25" fmla="*/ 31 h 1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8"/>
                <a:gd name="T40" fmla="*/ 0 h 112"/>
                <a:gd name="T41" fmla="*/ 108 w 108"/>
                <a:gd name="T42" fmla="*/ 112 h 1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8" h="112">
                  <a:moveTo>
                    <a:pt x="10" y="31"/>
                  </a:moveTo>
                  <a:lnTo>
                    <a:pt x="0" y="82"/>
                  </a:lnTo>
                  <a:lnTo>
                    <a:pt x="10" y="92"/>
                  </a:lnTo>
                  <a:lnTo>
                    <a:pt x="19" y="101"/>
                  </a:lnTo>
                  <a:lnTo>
                    <a:pt x="32" y="105"/>
                  </a:lnTo>
                  <a:lnTo>
                    <a:pt x="51" y="112"/>
                  </a:lnTo>
                  <a:lnTo>
                    <a:pt x="73" y="112"/>
                  </a:lnTo>
                  <a:lnTo>
                    <a:pt x="89" y="105"/>
                  </a:lnTo>
                  <a:lnTo>
                    <a:pt x="108" y="87"/>
                  </a:lnTo>
                  <a:lnTo>
                    <a:pt x="107" y="69"/>
                  </a:lnTo>
                  <a:lnTo>
                    <a:pt x="100" y="0"/>
                  </a:lnTo>
                  <a:lnTo>
                    <a:pt x="10" y="31"/>
                  </a:lnTo>
                </a:path>
              </a:pathLst>
            </a:custGeom>
            <a:noFill/>
            <a:ln w="1588">
              <a:solidFill>
                <a:srgbClr val="FFFFFF"/>
              </a:solidFill>
              <a:round/>
              <a:headEnd/>
              <a:tailEnd/>
            </a:ln>
          </p:spPr>
          <p:txBody>
            <a:bodyPr/>
            <a:lstStyle/>
            <a:p>
              <a:endParaRPr lang="tr-TR"/>
            </a:p>
          </p:txBody>
        </p:sp>
        <p:sp>
          <p:nvSpPr>
            <p:cNvPr id="65599" name="Freeform 53"/>
            <p:cNvSpPr>
              <a:spLocks/>
            </p:cNvSpPr>
            <p:nvPr/>
          </p:nvSpPr>
          <p:spPr bwMode="auto">
            <a:xfrm>
              <a:off x="4970" y="2058"/>
              <a:ext cx="568" cy="650"/>
            </a:xfrm>
            <a:custGeom>
              <a:avLst/>
              <a:gdLst>
                <a:gd name="T0" fmla="*/ 475 w 568"/>
                <a:gd name="T1" fmla="*/ 602 h 650"/>
                <a:gd name="T2" fmla="*/ 453 w 568"/>
                <a:gd name="T3" fmla="*/ 515 h 650"/>
                <a:gd name="T4" fmla="*/ 491 w 568"/>
                <a:gd name="T5" fmla="*/ 478 h 650"/>
                <a:gd name="T6" fmla="*/ 523 w 568"/>
                <a:gd name="T7" fmla="*/ 437 h 650"/>
                <a:gd name="T8" fmla="*/ 547 w 568"/>
                <a:gd name="T9" fmla="*/ 390 h 650"/>
                <a:gd name="T10" fmla="*/ 561 w 568"/>
                <a:gd name="T11" fmla="*/ 341 h 650"/>
                <a:gd name="T12" fmla="*/ 568 w 568"/>
                <a:gd name="T13" fmla="*/ 288 h 650"/>
                <a:gd name="T14" fmla="*/ 561 w 568"/>
                <a:gd name="T15" fmla="*/ 236 h 650"/>
                <a:gd name="T16" fmla="*/ 549 w 568"/>
                <a:gd name="T17" fmla="*/ 186 h 650"/>
                <a:gd name="T18" fmla="*/ 526 w 568"/>
                <a:gd name="T19" fmla="*/ 137 h 650"/>
                <a:gd name="T20" fmla="*/ 495 w 568"/>
                <a:gd name="T21" fmla="*/ 97 h 650"/>
                <a:gd name="T22" fmla="*/ 457 w 568"/>
                <a:gd name="T23" fmla="*/ 61 h 650"/>
                <a:gd name="T24" fmla="*/ 412 w 568"/>
                <a:gd name="T25" fmla="*/ 33 h 650"/>
                <a:gd name="T26" fmla="*/ 366 w 568"/>
                <a:gd name="T27" fmla="*/ 14 h 650"/>
                <a:gd name="T28" fmla="*/ 314 w 568"/>
                <a:gd name="T29" fmla="*/ 3 h 650"/>
                <a:gd name="T30" fmla="*/ 262 w 568"/>
                <a:gd name="T31" fmla="*/ 1 h 650"/>
                <a:gd name="T32" fmla="*/ 211 w 568"/>
                <a:gd name="T33" fmla="*/ 12 h 650"/>
                <a:gd name="T34" fmla="*/ 161 w 568"/>
                <a:gd name="T35" fmla="*/ 29 h 650"/>
                <a:gd name="T36" fmla="*/ 117 w 568"/>
                <a:gd name="T37" fmla="*/ 56 h 650"/>
                <a:gd name="T38" fmla="*/ 78 w 568"/>
                <a:gd name="T39" fmla="*/ 90 h 650"/>
                <a:gd name="T40" fmla="*/ 46 w 568"/>
                <a:gd name="T41" fmla="*/ 130 h 650"/>
                <a:gd name="T42" fmla="*/ 22 w 568"/>
                <a:gd name="T43" fmla="*/ 177 h 650"/>
                <a:gd name="T44" fmla="*/ 7 w 568"/>
                <a:gd name="T45" fmla="*/ 227 h 650"/>
                <a:gd name="T46" fmla="*/ 0 w 568"/>
                <a:gd name="T47" fmla="*/ 280 h 650"/>
                <a:gd name="T48" fmla="*/ 5 w 568"/>
                <a:gd name="T49" fmla="*/ 331 h 650"/>
                <a:gd name="T50" fmla="*/ 17 w 568"/>
                <a:gd name="T51" fmla="*/ 382 h 650"/>
                <a:gd name="T52" fmla="*/ 38 w 568"/>
                <a:gd name="T53" fmla="*/ 430 h 650"/>
                <a:gd name="T54" fmla="*/ 70 w 568"/>
                <a:gd name="T55" fmla="*/ 472 h 650"/>
                <a:gd name="T56" fmla="*/ 108 w 568"/>
                <a:gd name="T57" fmla="*/ 508 h 650"/>
                <a:gd name="T58" fmla="*/ 151 w 568"/>
                <a:gd name="T59" fmla="*/ 536 h 650"/>
                <a:gd name="T60" fmla="*/ 198 w 568"/>
                <a:gd name="T61" fmla="*/ 557 h 650"/>
                <a:gd name="T62" fmla="*/ 249 w 568"/>
                <a:gd name="T63" fmla="*/ 569 h 650"/>
                <a:gd name="T64" fmla="*/ 301 w 568"/>
                <a:gd name="T65" fmla="*/ 571 h 650"/>
                <a:gd name="T66" fmla="*/ 333 w 568"/>
                <a:gd name="T67" fmla="*/ 650 h 650"/>
                <a:gd name="T68" fmla="*/ 462 w 568"/>
                <a:gd name="T69" fmla="*/ 638 h 65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68"/>
                <a:gd name="T106" fmla="*/ 0 h 650"/>
                <a:gd name="T107" fmla="*/ 568 w 568"/>
                <a:gd name="T108" fmla="*/ 650 h 65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68" h="650">
                  <a:moveTo>
                    <a:pt x="462" y="638"/>
                  </a:moveTo>
                  <a:lnTo>
                    <a:pt x="475" y="602"/>
                  </a:lnTo>
                  <a:lnTo>
                    <a:pt x="432" y="529"/>
                  </a:lnTo>
                  <a:lnTo>
                    <a:pt x="453" y="515"/>
                  </a:lnTo>
                  <a:lnTo>
                    <a:pt x="474" y="498"/>
                  </a:lnTo>
                  <a:lnTo>
                    <a:pt x="491" y="478"/>
                  </a:lnTo>
                  <a:lnTo>
                    <a:pt x="509" y="459"/>
                  </a:lnTo>
                  <a:lnTo>
                    <a:pt x="523" y="437"/>
                  </a:lnTo>
                  <a:lnTo>
                    <a:pt x="536" y="416"/>
                  </a:lnTo>
                  <a:lnTo>
                    <a:pt x="547" y="390"/>
                  </a:lnTo>
                  <a:lnTo>
                    <a:pt x="554" y="366"/>
                  </a:lnTo>
                  <a:lnTo>
                    <a:pt x="561" y="341"/>
                  </a:lnTo>
                  <a:lnTo>
                    <a:pt x="566" y="314"/>
                  </a:lnTo>
                  <a:lnTo>
                    <a:pt x="568" y="288"/>
                  </a:lnTo>
                  <a:lnTo>
                    <a:pt x="566" y="262"/>
                  </a:lnTo>
                  <a:lnTo>
                    <a:pt x="561" y="236"/>
                  </a:lnTo>
                  <a:lnTo>
                    <a:pt x="556" y="211"/>
                  </a:lnTo>
                  <a:lnTo>
                    <a:pt x="549" y="186"/>
                  </a:lnTo>
                  <a:lnTo>
                    <a:pt x="538" y="161"/>
                  </a:lnTo>
                  <a:lnTo>
                    <a:pt x="526" y="137"/>
                  </a:lnTo>
                  <a:lnTo>
                    <a:pt x="513" y="117"/>
                  </a:lnTo>
                  <a:lnTo>
                    <a:pt x="495" y="97"/>
                  </a:lnTo>
                  <a:lnTo>
                    <a:pt x="476" y="79"/>
                  </a:lnTo>
                  <a:lnTo>
                    <a:pt x="457" y="61"/>
                  </a:lnTo>
                  <a:lnTo>
                    <a:pt x="437" y="46"/>
                  </a:lnTo>
                  <a:lnTo>
                    <a:pt x="412" y="33"/>
                  </a:lnTo>
                  <a:lnTo>
                    <a:pt x="389" y="22"/>
                  </a:lnTo>
                  <a:lnTo>
                    <a:pt x="366" y="14"/>
                  </a:lnTo>
                  <a:lnTo>
                    <a:pt x="339" y="8"/>
                  </a:lnTo>
                  <a:lnTo>
                    <a:pt x="314" y="3"/>
                  </a:lnTo>
                  <a:lnTo>
                    <a:pt x="288" y="0"/>
                  </a:lnTo>
                  <a:lnTo>
                    <a:pt x="262" y="1"/>
                  </a:lnTo>
                  <a:lnTo>
                    <a:pt x="236" y="6"/>
                  </a:lnTo>
                  <a:lnTo>
                    <a:pt x="211" y="12"/>
                  </a:lnTo>
                  <a:lnTo>
                    <a:pt x="185" y="19"/>
                  </a:lnTo>
                  <a:lnTo>
                    <a:pt x="161" y="29"/>
                  </a:lnTo>
                  <a:lnTo>
                    <a:pt x="140" y="41"/>
                  </a:lnTo>
                  <a:lnTo>
                    <a:pt x="117" y="56"/>
                  </a:lnTo>
                  <a:lnTo>
                    <a:pt x="97" y="71"/>
                  </a:lnTo>
                  <a:lnTo>
                    <a:pt x="78" y="90"/>
                  </a:lnTo>
                  <a:lnTo>
                    <a:pt x="62" y="111"/>
                  </a:lnTo>
                  <a:lnTo>
                    <a:pt x="46" y="130"/>
                  </a:lnTo>
                  <a:lnTo>
                    <a:pt x="32" y="154"/>
                  </a:lnTo>
                  <a:lnTo>
                    <a:pt x="22" y="177"/>
                  </a:lnTo>
                  <a:lnTo>
                    <a:pt x="12" y="202"/>
                  </a:lnTo>
                  <a:lnTo>
                    <a:pt x="7" y="227"/>
                  </a:lnTo>
                  <a:lnTo>
                    <a:pt x="3" y="253"/>
                  </a:lnTo>
                  <a:lnTo>
                    <a:pt x="0" y="280"/>
                  </a:lnTo>
                  <a:lnTo>
                    <a:pt x="0" y="305"/>
                  </a:lnTo>
                  <a:lnTo>
                    <a:pt x="5" y="331"/>
                  </a:lnTo>
                  <a:lnTo>
                    <a:pt x="10" y="358"/>
                  </a:lnTo>
                  <a:lnTo>
                    <a:pt x="17" y="382"/>
                  </a:lnTo>
                  <a:lnTo>
                    <a:pt x="27" y="407"/>
                  </a:lnTo>
                  <a:lnTo>
                    <a:pt x="38" y="430"/>
                  </a:lnTo>
                  <a:lnTo>
                    <a:pt x="52" y="452"/>
                  </a:lnTo>
                  <a:lnTo>
                    <a:pt x="70" y="472"/>
                  </a:lnTo>
                  <a:lnTo>
                    <a:pt x="88" y="492"/>
                  </a:lnTo>
                  <a:lnTo>
                    <a:pt x="108" y="508"/>
                  </a:lnTo>
                  <a:lnTo>
                    <a:pt x="127" y="524"/>
                  </a:lnTo>
                  <a:lnTo>
                    <a:pt x="151" y="536"/>
                  </a:lnTo>
                  <a:lnTo>
                    <a:pt x="174" y="548"/>
                  </a:lnTo>
                  <a:lnTo>
                    <a:pt x="198" y="557"/>
                  </a:lnTo>
                  <a:lnTo>
                    <a:pt x="225" y="564"/>
                  </a:lnTo>
                  <a:lnTo>
                    <a:pt x="249" y="569"/>
                  </a:lnTo>
                  <a:lnTo>
                    <a:pt x="274" y="571"/>
                  </a:lnTo>
                  <a:lnTo>
                    <a:pt x="301" y="571"/>
                  </a:lnTo>
                  <a:lnTo>
                    <a:pt x="332" y="630"/>
                  </a:lnTo>
                  <a:lnTo>
                    <a:pt x="333" y="650"/>
                  </a:lnTo>
                  <a:lnTo>
                    <a:pt x="462" y="638"/>
                  </a:lnTo>
                  <a:close/>
                </a:path>
              </a:pathLst>
            </a:custGeom>
            <a:solidFill>
              <a:srgbClr val="FFD4BF"/>
            </a:solidFill>
            <a:ln w="9525">
              <a:noFill/>
              <a:round/>
              <a:headEnd/>
              <a:tailEnd/>
            </a:ln>
          </p:spPr>
          <p:txBody>
            <a:bodyPr/>
            <a:lstStyle/>
            <a:p>
              <a:endParaRPr lang="tr-TR"/>
            </a:p>
          </p:txBody>
        </p:sp>
        <p:sp>
          <p:nvSpPr>
            <p:cNvPr id="65600" name="Freeform 54"/>
            <p:cNvSpPr>
              <a:spLocks/>
            </p:cNvSpPr>
            <p:nvPr/>
          </p:nvSpPr>
          <p:spPr bwMode="auto">
            <a:xfrm>
              <a:off x="4970" y="2058"/>
              <a:ext cx="568" cy="650"/>
            </a:xfrm>
            <a:custGeom>
              <a:avLst/>
              <a:gdLst>
                <a:gd name="T0" fmla="*/ 475 w 568"/>
                <a:gd name="T1" fmla="*/ 602 h 650"/>
                <a:gd name="T2" fmla="*/ 453 w 568"/>
                <a:gd name="T3" fmla="*/ 515 h 650"/>
                <a:gd name="T4" fmla="*/ 491 w 568"/>
                <a:gd name="T5" fmla="*/ 478 h 650"/>
                <a:gd name="T6" fmla="*/ 523 w 568"/>
                <a:gd name="T7" fmla="*/ 437 h 650"/>
                <a:gd name="T8" fmla="*/ 547 w 568"/>
                <a:gd name="T9" fmla="*/ 390 h 650"/>
                <a:gd name="T10" fmla="*/ 561 w 568"/>
                <a:gd name="T11" fmla="*/ 341 h 650"/>
                <a:gd name="T12" fmla="*/ 568 w 568"/>
                <a:gd name="T13" fmla="*/ 288 h 650"/>
                <a:gd name="T14" fmla="*/ 561 w 568"/>
                <a:gd name="T15" fmla="*/ 236 h 650"/>
                <a:gd name="T16" fmla="*/ 549 w 568"/>
                <a:gd name="T17" fmla="*/ 186 h 650"/>
                <a:gd name="T18" fmla="*/ 526 w 568"/>
                <a:gd name="T19" fmla="*/ 137 h 650"/>
                <a:gd name="T20" fmla="*/ 495 w 568"/>
                <a:gd name="T21" fmla="*/ 97 h 650"/>
                <a:gd name="T22" fmla="*/ 457 w 568"/>
                <a:gd name="T23" fmla="*/ 61 h 650"/>
                <a:gd name="T24" fmla="*/ 412 w 568"/>
                <a:gd name="T25" fmla="*/ 33 h 650"/>
                <a:gd name="T26" fmla="*/ 366 w 568"/>
                <a:gd name="T27" fmla="*/ 14 h 650"/>
                <a:gd name="T28" fmla="*/ 314 w 568"/>
                <a:gd name="T29" fmla="*/ 3 h 650"/>
                <a:gd name="T30" fmla="*/ 262 w 568"/>
                <a:gd name="T31" fmla="*/ 1 h 650"/>
                <a:gd name="T32" fmla="*/ 211 w 568"/>
                <a:gd name="T33" fmla="*/ 12 h 650"/>
                <a:gd name="T34" fmla="*/ 161 w 568"/>
                <a:gd name="T35" fmla="*/ 29 h 650"/>
                <a:gd name="T36" fmla="*/ 117 w 568"/>
                <a:gd name="T37" fmla="*/ 56 h 650"/>
                <a:gd name="T38" fmla="*/ 78 w 568"/>
                <a:gd name="T39" fmla="*/ 90 h 650"/>
                <a:gd name="T40" fmla="*/ 46 w 568"/>
                <a:gd name="T41" fmla="*/ 130 h 650"/>
                <a:gd name="T42" fmla="*/ 22 w 568"/>
                <a:gd name="T43" fmla="*/ 177 h 650"/>
                <a:gd name="T44" fmla="*/ 7 w 568"/>
                <a:gd name="T45" fmla="*/ 227 h 650"/>
                <a:gd name="T46" fmla="*/ 0 w 568"/>
                <a:gd name="T47" fmla="*/ 280 h 650"/>
                <a:gd name="T48" fmla="*/ 5 w 568"/>
                <a:gd name="T49" fmla="*/ 331 h 650"/>
                <a:gd name="T50" fmla="*/ 17 w 568"/>
                <a:gd name="T51" fmla="*/ 382 h 650"/>
                <a:gd name="T52" fmla="*/ 38 w 568"/>
                <a:gd name="T53" fmla="*/ 430 h 650"/>
                <a:gd name="T54" fmla="*/ 70 w 568"/>
                <a:gd name="T55" fmla="*/ 472 h 650"/>
                <a:gd name="T56" fmla="*/ 108 w 568"/>
                <a:gd name="T57" fmla="*/ 508 h 650"/>
                <a:gd name="T58" fmla="*/ 151 w 568"/>
                <a:gd name="T59" fmla="*/ 536 h 650"/>
                <a:gd name="T60" fmla="*/ 198 w 568"/>
                <a:gd name="T61" fmla="*/ 557 h 650"/>
                <a:gd name="T62" fmla="*/ 249 w 568"/>
                <a:gd name="T63" fmla="*/ 569 h 650"/>
                <a:gd name="T64" fmla="*/ 301 w 568"/>
                <a:gd name="T65" fmla="*/ 571 h 650"/>
                <a:gd name="T66" fmla="*/ 333 w 568"/>
                <a:gd name="T67" fmla="*/ 650 h 650"/>
                <a:gd name="T68" fmla="*/ 462 w 568"/>
                <a:gd name="T69" fmla="*/ 638 h 65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68"/>
                <a:gd name="T106" fmla="*/ 0 h 650"/>
                <a:gd name="T107" fmla="*/ 568 w 568"/>
                <a:gd name="T108" fmla="*/ 650 h 65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68" h="650">
                  <a:moveTo>
                    <a:pt x="462" y="638"/>
                  </a:moveTo>
                  <a:lnTo>
                    <a:pt x="475" y="602"/>
                  </a:lnTo>
                  <a:lnTo>
                    <a:pt x="432" y="529"/>
                  </a:lnTo>
                  <a:lnTo>
                    <a:pt x="453" y="515"/>
                  </a:lnTo>
                  <a:lnTo>
                    <a:pt x="474" y="498"/>
                  </a:lnTo>
                  <a:lnTo>
                    <a:pt x="491" y="478"/>
                  </a:lnTo>
                  <a:lnTo>
                    <a:pt x="509" y="459"/>
                  </a:lnTo>
                  <a:lnTo>
                    <a:pt x="523" y="437"/>
                  </a:lnTo>
                  <a:lnTo>
                    <a:pt x="536" y="416"/>
                  </a:lnTo>
                  <a:lnTo>
                    <a:pt x="547" y="390"/>
                  </a:lnTo>
                  <a:lnTo>
                    <a:pt x="554" y="366"/>
                  </a:lnTo>
                  <a:lnTo>
                    <a:pt x="561" y="341"/>
                  </a:lnTo>
                  <a:lnTo>
                    <a:pt x="566" y="314"/>
                  </a:lnTo>
                  <a:lnTo>
                    <a:pt x="568" y="288"/>
                  </a:lnTo>
                  <a:lnTo>
                    <a:pt x="566" y="262"/>
                  </a:lnTo>
                  <a:lnTo>
                    <a:pt x="561" y="236"/>
                  </a:lnTo>
                  <a:lnTo>
                    <a:pt x="556" y="211"/>
                  </a:lnTo>
                  <a:lnTo>
                    <a:pt x="549" y="186"/>
                  </a:lnTo>
                  <a:lnTo>
                    <a:pt x="538" y="161"/>
                  </a:lnTo>
                  <a:lnTo>
                    <a:pt x="526" y="137"/>
                  </a:lnTo>
                  <a:lnTo>
                    <a:pt x="513" y="117"/>
                  </a:lnTo>
                  <a:lnTo>
                    <a:pt x="495" y="97"/>
                  </a:lnTo>
                  <a:lnTo>
                    <a:pt x="476" y="79"/>
                  </a:lnTo>
                  <a:lnTo>
                    <a:pt x="457" y="61"/>
                  </a:lnTo>
                  <a:lnTo>
                    <a:pt x="437" y="46"/>
                  </a:lnTo>
                  <a:lnTo>
                    <a:pt x="412" y="33"/>
                  </a:lnTo>
                  <a:lnTo>
                    <a:pt x="389" y="22"/>
                  </a:lnTo>
                  <a:lnTo>
                    <a:pt x="366" y="14"/>
                  </a:lnTo>
                  <a:lnTo>
                    <a:pt x="339" y="8"/>
                  </a:lnTo>
                  <a:lnTo>
                    <a:pt x="314" y="3"/>
                  </a:lnTo>
                  <a:lnTo>
                    <a:pt x="288" y="0"/>
                  </a:lnTo>
                  <a:lnTo>
                    <a:pt x="262" y="1"/>
                  </a:lnTo>
                  <a:lnTo>
                    <a:pt x="236" y="6"/>
                  </a:lnTo>
                  <a:lnTo>
                    <a:pt x="211" y="12"/>
                  </a:lnTo>
                  <a:lnTo>
                    <a:pt x="185" y="19"/>
                  </a:lnTo>
                  <a:lnTo>
                    <a:pt x="161" y="29"/>
                  </a:lnTo>
                  <a:lnTo>
                    <a:pt x="140" y="41"/>
                  </a:lnTo>
                  <a:lnTo>
                    <a:pt x="117" y="56"/>
                  </a:lnTo>
                  <a:lnTo>
                    <a:pt x="97" y="71"/>
                  </a:lnTo>
                  <a:lnTo>
                    <a:pt x="78" y="90"/>
                  </a:lnTo>
                  <a:lnTo>
                    <a:pt x="62" y="111"/>
                  </a:lnTo>
                  <a:lnTo>
                    <a:pt x="46" y="130"/>
                  </a:lnTo>
                  <a:lnTo>
                    <a:pt x="32" y="154"/>
                  </a:lnTo>
                  <a:lnTo>
                    <a:pt x="22" y="177"/>
                  </a:lnTo>
                  <a:lnTo>
                    <a:pt x="12" y="202"/>
                  </a:lnTo>
                  <a:lnTo>
                    <a:pt x="7" y="227"/>
                  </a:lnTo>
                  <a:lnTo>
                    <a:pt x="3" y="253"/>
                  </a:lnTo>
                  <a:lnTo>
                    <a:pt x="0" y="280"/>
                  </a:lnTo>
                  <a:lnTo>
                    <a:pt x="0" y="305"/>
                  </a:lnTo>
                  <a:lnTo>
                    <a:pt x="5" y="331"/>
                  </a:lnTo>
                  <a:lnTo>
                    <a:pt x="10" y="358"/>
                  </a:lnTo>
                  <a:lnTo>
                    <a:pt x="17" y="382"/>
                  </a:lnTo>
                  <a:lnTo>
                    <a:pt x="27" y="407"/>
                  </a:lnTo>
                  <a:lnTo>
                    <a:pt x="38" y="430"/>
                  </a:lnTo>
                  <a:lnTo>
                    <a:pt x="52" y="452"/>
                  </a:lnTo>
                  <a:lnTo>
                    <a:pt x="70" y="472"/>
                  </a:lnTo>
                  <a:lnTo>
                    <a:pt x="88" y="492"/>
                  </a:lnTo>
                  <a:lnTo>
                    <a:pt x="108" y="508"/>
                  </a:lnTo>
                  <a:lnTo>
                    <a:pt x="127" y="524"/>
                  </a:lnTo>
                  <a:lnTo>
                    <a:pt x="151" y="536"/>
                  </a:lnTo>
                  <a:lnTo>
                    <a:pt x="174" y="548"/>
                  </a:lnTo>
                  <a:lnTo>
                    <a:pt x="198" y="557"/>
                  </a:lnTo>
                  <a:lnTo>
                    <a:pt x="225" y="564"/>
                  </a:lnTo>
                  <a:lnTo>
                    <a:pt x="249" y="569"/>
                  </a:lnTo>
                  <a:lnTo>
                    <a:pt x="274" y="571"/>
                  </a:lnTo>
                  <a:lnTo>
                    <a:pt x="301" y="571"/>
                  </a:lnTo>
                  <a:lnTo>
                    <a:pt x="332" y="630"/>
                  </a:lnTo>
                  <a:lnTo>
                    <a:pt x="333" y="650"/>
                  </a:lnTo>
                  <a:lnTo>
                    <a:pt x="462" y="638"/>
                  </a:lnTo>
                </a:path>
              </a:pathLst>
            </a:custGeom>
            <a:noFill/>
            <a:ln w="1588">
              <a:solidFill>
                <a:srgbClr val="FFD4BF"/>
              </a:solidFill>
              <a:round/>
              <a:headEnd/>
              <a:tailEnd/>
            </a:ln>
          </p:spPr>
          <p:txBody>
            <a:bodyPr/>
            <a:lstStyle/>
            <a:p>
              <a:endParaRPr lang="tr-TR"/>
            </a:p>
          </p:txBody>
        </p:sp>
        <p:sp>
          <p:nvSpPr>
            <p:cNvPr id="65601" name="Freeform 55"/>
            <p:cNvSpPr>
              <a:spLocks/>
            </p:cNvSpPr>
            <p:nvPr/>
          </p:nvSpPr>
          <p:spPr bwMode="auto">
            <a:xfrm>
              <a:off x="5406" y="2190"/>
              <a:ext cx="180" cy="263"/>
            </a:xfrm>
            <a:custGeom>
              <a:avLst/>
              <a:gdLst>
                <a:gd name="T0" fmla="*/ 0 w 180"/>
                <a:gd name="T1" fmla="*/ 87 h 263"/>
                <a:gd name="T2" fmla="*/ 6 w 180"/>
                <a:gd name="T3" fmla="*/ 59 h 263"/>
                <a:gd name="T4" fmla="*/ 13 w 180"/>
                <a:gd name="T5" fmla="*/ 38 h 263"/>
                <a:gd name="T6" fmla="*/ 33 w 180"/>
                <a:gd name="T7" fmla="*/ 27 h 263"/>
                <a:gd name="T8" fmla="*/ 92 w 180"/>
                <a:gd name="T9" fmla="*/ 0 h 263"/>
                <a:gd name="T10" fmla="*/ 140 w 180"/>
                <a:gd name="T11" fmla="*/ 7 h 263"/>
                <a:gd name="T12" fmla="*/ 159 w 180"/>
                <a:gd name="T13" fmla="*/ 18 h 263"/>
                <a:gd name="T14" fmla="*/ 168 w 180"/>
                <a:gd name="T15" fmla="*/ 36 h 263"/>
                <a:gd name="T16" fmla="*/ 177 w 180"/>
                <a:gd name="T17" fmla="*/ 72 h 263"/>
                <a:gd name="T18" fmla="*/ 180 w 180"/>
                <a:gd name="T19" fmla="*/ 102 h 263"/>
                <a:gd name="T20" fmla="*/ 176 w 180"/>
                <a:gd name="T21" fmla="*/ 130 h 263"/>
                <a:gd name="T22" fmla="*/ 175 w 180"/>
                <a:gd name="T23" fmla="*/ 160 h 263"/>
                <a:gd name="T24" fmla="*/ 168 w 180"/>
                <a:gd name="T25" fmla="*/ 188 h 263"/>
                <a:gd name="T26" fmla="*/ 153 w 180"/>
                <a:gd name="T27" fmla="*/ 230 h 263"/>
                <a:gd name="T28" fmla="*/ 138 w 180"/>
                <a:gd name="T29" fmla="*/ 254 h 263"/>
                <a:gd name="T30" fmla="*/ 129 w 180"/>
                <a:gd name="T31" fmla="*/ 262 h 263"/>
                <a:gd name="T32" fmla="*/ 111 w 180"/>
                <a:gd name="T33" fmla="*/ 263 h 263"/>
                <a:gd name="T34" fmla="*/ 97 w 180"/>
                <a:gd name="T35" fmla="*/ 247 h 263"/>
                <a:gd name="T36" fmla="*/ 87 w 180"/>
                <a:gd name="T37" fmla="*/ 223 h 263"/>
                <a:gd name="T38" fmla="*/ 93 w 180"/>
                <a:gd name="T39" fmla="*/ 205 h 263"/>
                <a:gd name="T40" fmla="*/ 102 w 180"/>
                <a:gd name="T41" fmla="*/ 184 h 263"/>
                <a:gd name="T42" fmla="*/ 104 w 180"/>
                <a:gd name="T43" fmla="*/ 158 h 263"/>
                <a:gd name="T44" fmla="*/ 98 w 180"/>
                <a:gd name="T45" fmla="*/ 131 h 263"/>
                <a:gd name="T46" fmla="*/ 86 w 180"/>
                <a:gd name="T47" fmla="*/ 113 h 263"/>
                <a:gd name="T48" fmla="*/ 66 w 180"/>
                <a:gd name="T49" fmla="*/ 107 h 263"/>
                <a:gd name="T50" fmla="*/ 43 w 180"/>
                <a:gd name="T51" fmla="*/ 112 h 263"/>
                <a:gd name="T52" fmla="*/ 28 w 180"/>
                <a:gd name="T53" fmla="*/ 122 h 263"/>
                <a:gd name="T54" fmla="*/ 13 w 180"/>
                <a:gd name="T55" fmla="*/ 115 h 263"/>
                <a:gd name="T56" fmla="*/ 2 w 180"/>
                <a:gd name="T57" fmla="*/ 93 h 263"/>
                <a:gd name="T58" fmla="*/ 1 w 180"/>
                <a:gd name="T59" fmla="*/ 88 h 263"/>
                <a:gd name="T60" fmla="*/ 1 w 180"/>
                <a:gd name="T61" fmla="*/ 88 h 263"/>
                <a:gd name="T62" fmla="*/ 0 w 180"/>
                <a:gd name="T63" fmla="*/ 87 h 26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80"/>
                <a:gd name="T97" fmla="*/ 0 h 263"/>
                <a:gd name="T98" fmla="*/ 180 w 180"/>
                <a:gd name="T99" fmla="*/ 263 h 26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80" h="263">
                  <a:moveTo>
                    <a:pt x="0" y="87"/>
                  </a:moveTo>
                  <a:lnTo>
                    <a:pt x="6" y="59"/>
                  </a:lnTo>
                  <a:lnTo>
                    <a:pt x="13" y="38"/>
                  </a:lnTo>
                  <a:lnTo>
                    <a:pt x="33" y="27"/>
                  </a:lnTo>
                  <a:lnTo>
                    <a:pt x="92" y="0"/>
                  </a:lnTo>
                  <a:lnTo>
                    <a:pt x="140" y="7"/>
                  </a:lnTo>
                  <a:lnTo>
                    <a:pt x="159" y="18"/>
                  </a:lnTo>
                  <a:lnTo>
                    <a:pt x="168" y="36"/>
                  </a:lnTo>
                  <a:lnTo>
                    <a:pt x="177" y="72"/>
                  </a:lnTo>
                  <a:lnTo>
                    <a:pt x="180" y="102"/>
                  </a:lnTo>
                  <a:lnTo>
                    <a:pt x="176" y="130"/>
                  </a:lnTo>
                  <a:lnTo>
                    <a:pt x="175" y="160"/>
                  </a:lnTo>
                  <a:lnTo>
                    <a:pt x="168" y="188"/>
                  </a:lnTo>
                  <a:lnTo>
                    <a:pt x="153" y="230"/>
                  </a:lnTo>
                  <a:lnTo>
                    <a:pt x="138" y="254"/>
                  </a:lnTo>
                  <a:lnTo>
                    <a:pt x="129" y="262"/>
                  </a:lnTo>
                  <a:lnTo>
                    <a:pt x="111" y="263"/>
                  </a:lnTo>
                  <a:lnTo>
                    <a:pt x="97" y="247"/>
                  </a:lnTo>
                  <a:lnTo>
                    <a:pt x="87" y="223"/>
                  </a:lnTo>
                  <a:lnTo>
                    <a:pt x="93" y="205"/>
                  </a:lnTo>
                  <a:lnTo>
                    <a:pt x="102" y="184"/>
                  </a:lnTo>
                  <a:lnTo>
                    <a:pt x="104" y="158"/>
                  </a:lnTo>
                  <a:lnTo>
                    <a:pt x="98" y="131"/>
                  </a:lnTo>
                  <a:lnTo>
                    <a:pt x="86" y="113"/>
                  </a:lnTo>
                  <a:lnTo>
                    <a:pt x="66" y="107"/>
                  </a:lnTo>
                  <a:lnTo>
                    <a:pt x="43" y="112"/>
                  </a:lnTo>
                  <a:lnTo>
                    <a:pt x="28" y="122"/>
                  </a:lnTo>
                  <a:lnTo>
                    <a:pt x="13" y="115"/>
                  </a:lnTo>
                  <a:lnTo>
                    <a:pt x="2" y="93"/>
                  </a:lnTo>
                  <a:lnTo>
                    <a:pt x="1" y="88"/>
                  </a:lnTo>
                  <a:lnTo>
                    <a:pt x="0" y="87"/>
                  </a:lnTo>
                  <a:close/>
                </a:path>
              </a:pathLst>
            </a:custGeom>
            <a:solidFill>
              <a:srgbClr val="000000"/>
            </a:solidFill>
            <a:ln w="9525">
              <a:noFill/>
              <a:round/>
              <a:headEnd/>
              <a:tailEnd/>
            </a:ln>
          </p:spPr>
          <p:txBody>
            <a:bodyPr/>
            <a:lstStyle/>
            <a:p>
              <a:endParaRPr lang="tr-TR"/>
            </a:p>
          </p:txBody>
        </p:sp>
        <p:sp>
          <p:nvSpPr>
            <p:cNvPr id="65602" name="Freeform 56"/>
            <p:cNvSpPr>
              <a:spLocks/>
            </p:cNvSpPr>
            <p:nvPr/>
          </p:nvSpPr>
          <p:spPr bwMode="auto">
            <a:xfrm>
              <a:off x="5406" y="2190"/>
              <a:ext cx="180" cy="263"/>
            </a:xfrm>
            <a:custGeom>
              <a:avLst/>
              <a:gdLst>
                <a:gd name="T0" fmla="*/ 0 w 180"/>
                <a:gd name="T1" fmla="*/ 87 h 263"/>
                <a:gd name="T2" fmla="*/ 6 w 180"/>
                <a:gd name="T3" fmla="*/ 59 h 263"/>
                <a:gd name="T4" fmla="*/ 13 w 180"/>
                <a:gd name="T5" fmla="*/ 38 h 263"/>
                <a:gd name="T6" fmla="*/ 33 w 180"/>
                <a:gd name="T7" fmla="*/ 27 h 263"/>
                <a:gd name="T8" fmla="*/ 92 w 180"/>
                <a:gd name="T9" fmla="*/ 0 h 263"/>
                <a:gd name="T10" fmla="*/ 140 w 180"/>
                <a:gd name="T11" fmla="*/ 7 h 263"/>
                <a:gd name="T12" fmla="*/ 159 w 180"/>
                <a:gd name="T13" fmla="*/ 18 h 263"/>
                <a:gd name="T14" fmla="*/ 168 w 180"/>
                <a:gd name="T15" fmla="*/ 36 h 263"/>
                <a:gd name="T16" fmla="*/ 177 w 180"/>
                <a:gd name="T17" fmla="*/ 72 h 263"/>
                <a:gd name="T18" fmla="*/ 180 w 180"/>
                <a:gd name="T19" fmla="*/ 102 h 263"/>
                <a:gd name="T20" fmla="*/ 176 w 180"/>
                <a:gd name="T21" fmla="*/ 130 h 263"/>
                <a:gd name="T22" fmla="*/ 175 w 180"/>
                <a:gd name="T23" fmla="*/ 160 h 263"/>
                <a:gd name="T24" fmla="*/ 168 w 180"/>
                <a:gd name="T25" fmla="*/ 188 h 263"/>
                <a:gd name="T26" fmla="*/ 153 w 180"/>
                <a:gd name="T27" fmla="*/ 230 h 263"/>
                <a:gd name="T28" fmla="*/ 138 w 180"/>
                <a:gd name="T29" fmla="*/ 254 h 263"/>
                <a:gd name="T30" fmla="*/ 129 w 180"/>
                <a:gd name="T31" fmla="*/ 262 h 263"/>
                <a:gd name="T32" fmla="*/ 111 w 180"/>
                <a:gd name="T33" fmla="*/ 263 h 263"/>
                <a:gd name="T34" fmla="*/ 97 w 180"/>
                <a:gd name="T35" fmla="*/ 247 h 263"/>
                <a:gd name="T36" fmla="*/ 87 w 180"/>
                <a:gd name="T37" fmla="*/ 223 h 263"/>
                <a:gd name="T38" fmla="*/ 93 w 180"/>
                <a:gd name="T39" fmla="*/ 205 h 263"/>
                <a:gd name="T40" fmla="*/ 102 w 180"/>
                <a:gd name="T41" fmla="*/ 184 h 263"/>
                <a:gd name="T42" fmla="*/ 104 w 180"/>
                <a:gd name="T43" fmla="*/ 158 h 263"/>
                <a:gd name="T44" fmla="*/ 98 w 180"/>
                <a:gd name="T45" fmla="*/ 131 h 263"/>
                <a:gd name="T46" fmla="*/ 86 w 180"/>
                <a:gd name="T47" fmla="*/ 113 h 263"/>
                <a:gd name="T48" fmla="*/ 66 w 180"/>
                <a:gd name="T49" fmla="*/ 107 h 263"/>
                <a:gd name="T50" fmla="*/ 43 w 180"/>
                <a:gd name="T51" fmla="*/ 112 h 263"/>
                <a:gd name="T52" fmla="*/ 28 w 180"/>
                <a:gd name="T53" fmla="*/ 122 h 263"/>
                <a:gd name="T54" fmla="*/ 13 w 180"/>
                <a:gd name="T55" fmla="*/ 115 h 263"/>
                <a:gd name="T56" fmla="*/ 2 w 180"/>
                <a:gd name="T57" fmla="*/ 93 h 263"/>
                <a:gd name="T58" fmla="*/ 1 w 180"/>
                <a:gd name="T59" fmla="*/ 88 h 263"/>
                <a:gd name="T60" fmla="*/ 1 w 180"/>
                <a:gd name="T61" fmla="*/ 88 h 26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80"/>
                <a:gd name="T94" fmla="*/ 0 h 263"/>
                <a:gd name="T95" fmla="*/ 180 w 180"/>
                <a:gd name="T96" fmla="*/ 263 h 263"/>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80" h="263">
                  <a:moveTo>
                    <a:pt x="0" y="87"/>
                  </a:moveTo>
                  <a:lnTo>
                    <a:pt x="6" y="59"/>
                  </a:lnTo>
                  <a:lnTo>
                    <a:pt x="13" y="38"/>
                  </a:lnTo>
                  <a:lnTo>
                    <a:pt x="33" y="27"/>
                  </a:lnTo>
                  <a:lnTo>
                    <a:pt x="92" y="0"/>
                  </a:lnTo>
                  <a:lnTo>
                    <a:pt x="140" y="7"/>
                  </a:lnTo>
                  <a:lnTo>
                    <a:pt x="159" y="18"/>
                  </a:lnTo>
                  <a:lnTo>
                    <a:pt x="168" y="36"/>
                  </a:lnTo>
                  <a:lnTo>
                    <a:pt x="177" y="72"/>
                  </a:lnTo>
                  <a:lnTo>
                    <a:pt x="180" y="102"/>
                  </a:lnTo>
                  <a:lnTo>
                    <a:pt x="176" y="130"/>
                  </a:lnTo>
                  <a:lnTo>
                    <a:pt x="175" y="160"/>
                  </a:lnTo>
                  <a:lnTo>
                    <a:pt x="168" y="188"/>
                  </a:lnTo>
                  <a:lnTo>
                    <a:pt x="153" y="230"/>
                  </a:lnTo>
                  <a:lnTo>
                    <a:pt x="138" y="254"/>
                  </a:lnTo>
                  <a:lnTo>
                    <a:pt x="129" y="262"/>
                  </a:lnTo>
                  <a:lnTo>
                    <a:pt x="111" y="263"/>
                  </a:lnTo>
                  <a:lnTo>
                    <a:pt x="97" y="247"/>
                  </a:lnTo>
                  <a:lnTo>
                    <a:pt x="87" y="223"/>
                  </a:lnTo>
                  <a:lnTo>
                    <a:pt x="93" y="205"/>
                  </a:lnTo>
                  <a:lnTo>
                    <a:pt x="102" y="184"/>
                  </a:lnTo>
                  <a:lnTo>
                    <a:pt x="104" y="158"/>
                  </a:lnTo>
                  <a:lnTo>
                    <a:pt x="98" y="131"/>
                  </a:lnTo>
                  <a:lnTo>
                    <a:pt x="86" y="113"/>
                  </a:lnTo>
                  <a:lnTo>
                    <a:pt x="66" y="107"/>
                  </a:lnTo>
                  <a:lnTo>
                    <a:pt x="43" y="112"/>
                  </a:lnTo>
                  <a:lnTo>
                    <a:pt x="28" y="122"/>
                  </a:lnTo>
                  <a:lnTo>
                    <a:pt x="13" y="115"/>
                  </a:lnTo>
                  <a:lnTo>
                    <a:pt x="2" y="93"/>
                  </a:lnTo>
                  <a:lnTo>
                    <a:pt x="1" y="88"/>
                  </a:lnTo>
                </a:path>
              </a:pathLst>
            </a:custGeom>
            <a:noFill/>
            <a:ln w="1588">
              <a:solidFill>
                <a:srgbClr val="000000"/>
              </a:solidFill>
              <a:round/>
              <a:headEnd/>
              <a:tailEnd/>
            </a:ln>
          </p:spPr>
          <p:txBody>
            <a:bodyPr/>
            <a:lstStyle/>
            <a:p>
              <a:endParaRPr lang="tr-TR"/>
            </a:p>
          </p:txBody>
        </p:sp>
        <p:sp>
          <p:nvSpPr>
            <p:cNvPr id="65603" name="Freeform 57"/>
            <p:cNvSpPr>
              <a:spLocks/>
            </p:cNvSpPr>
            <p:nvPr/>
          </p:nvSpPr>
          <p:spPr bwMode="auto">
            <a:xfrm>
              <a:off x="5467" y="2409"/>
              <a:ext cx="25" cy="21"/>
            </a:xfrm>
            <a:custGeom>
              <a:avLst/>
              <a:gdLst>
                <a:gd name="T0" fmla="*/ 0 w 25"/>
                <a:gd name="T1" fmla="*/ 21 h 21"/>
                <a:gd name="T2" fmla="*/ 16 w 25"/>
                <a:gd name="T3" fmla="*/ 15 h 21"/>
                <a:gd name="T4" fmla="*/ 25 w 25"/>
                <a:gd name="T5" fmla="*/ 0 h 21"/>
                <a:gd name="T6" fmla="*/ 0 60000 65536"/>
                <a:gd name="T7" fmla="*/ 0 60000 65536"/>
                <a:gd name="T8" fmla="*/ 0 60000 65536"/>
                <a:gd name="T9" fmla="*/ 0 w 25"/>
                <a:gd name="T10" fmla="*/ 0 h 21"/>
                <a:gd name="T11" fmla="*/ 25 w 25"/>
                <a:gd name="T12" fmla="*/ 21 h 21"/>
              </a:gdLst>
              <a:ahLst/>
              <a:cxnLst>
                <a:cxn ang="T6">
                  <a:pos x="T0" y="T1"/>
                </a:cxn>
                <a:cxn ang="T7">
                  <a:pos x="T2" y="T3"/>
                </a:cxn>
                <a:cxn ang="T8">
                  <a:pos x="T4" y="T5"/>
                </a:cxn>
              </a:cxnLst>
              <a:rect l="T9" t="T10" r="T11" b="T12"/>
              <a:pathLst>
                <a:path w="25" h="21">
                  <a:moveTo>
                    <a:pt x="0" y="21"/>
                  </a:moveTo>
                  <a:lnTo>
                    <a:pt x="16" y="15"/>
                  </a:lnTo>
                  <a:lnTo>
                    <a:pt x="25" y="0"/>
                  </a:lnTo>
                </a:path>
              </a:pathLst>
            </a:custGeom>
            <a:noFill/>
            <a:ln w="1588">
              <a:solidFill>
                <a:srgbClr val="000000"/>
              </a:solidFill>
              <a:round/>
              <a:headEnd/>
              <a:tailEnd/>
            </a:ln>
          </p:spPr>
          <p:txBody>
            <a:bodyPr/>
            <a:lstStyle/>
            <a:p>
              <a:endParaRPr lang="tr-TR"/>
            </a:p>
          </p:txBody>
        </p:sp>
        <p:sp>
          <p:nvSpPr>
            <p:cNvPr id="65604" name="Freeform 58"/>
            <p:cNvSpPr>
              <a:spLocks/>
            </p:cNvSpPr>
            <p:nvPr/>
          </p:nvSpPr>
          <p:spPr bwMode="auto">
            <a:xfrm>
              <a:off x="4970" y="2058"/>
              <a:ext cx="568" cy="651"/>
            </a:xfrm>
            <a:custGeom>
              <a:avLst/>
              <a:gdLst>
                <a:gd name="T0" fmla="*/ 475 w 568"/>
                <a:gd name="T1" fmla="*/ 601 h 651"/>
                <a:gd name="T2" fmla="*/ 453 w 568"/>
                <a:gd name="T3" fmla="*/ 516 h 651"/>
                <a:gd name="T4" fmla="*/ 491 w 568"/>
                <a:gd name="T5" fmla="*/ 478 h 651"/>
                <a:gd name="T6" fmla="*/ 523 w 568"/>
                <a:gd name="T7" fmla="*/ 438 h 651"/>
                <a:gd name="T8" fmla="*/ 547 w 568"/>
                <a:gd name="T9" fmla="*/ 391 h 651"/>
                <a:gd name="T10" fmla="*/ 561 w 568"/>
                <a:gd name="T11" fmla="*/ 341 h 651"/>
                <a:gd name="T12" fmla="*/ 568 w 568"/>
                <a:gd name="T13" fmla="*/ 290 h 651"/>
                <a:gd name="T14" fmla="*/ 561 w 568"/>
                <a:gd name="T15" fmla="*/ 236 h 651"/>
                <a:gd name="T16" fmla="*/ 549 w 568"/>
                <a:gd name="T17" fmla="*/ 186 h 651"/>
                <a:gd name="T18" fmla="*/ 526 w 568"/>
                <a:gd name="T19" fmla="*/ 139 h 651"/>
                <a:gd name="T20" fmla="*/ 495 w 568"/>
                <a:gd name="T21" fmla="*/ 98 h 651"/>
                <a:gd name="T22" fmla="*/ 457 w 568"/>
                <a:gd name="T23" fmla="*/ 60 h 651"/>
                <a:gd name="T24" fmla="*/ 412 w 568"/>
                <a:gd name="T25" fmla="*/ 34 h 651"/>
                <a:gd name="T26" fmla="*/ 366 w 568"/>
                <a:gd name="T27" fmla="*/ 9 h 651"/>
                <a:gd name="T28" fmla="*/ 314 w 568"/>
                <a:gd name="T29" fmla="*/ 3 h 651"/>
                <a:gd name="T30" fmla="*/ 262 w 568"/>
                <a:gd name="T31" fmla="*/ 1 h 651"/>
                <a:gd name="T32" fmla="*/ 211 w 568"/>
                <a:gd name="T33" fmla="*/ 13 h 651"/>
                <a:gd name="T34" fmla="*/ 160 w 568"/>
                <a:gd name="T35" fmla="*/ 28 h 651"/>
                <a:gd name="T36" fmla="*/ 117 w 568"/>
                <a:gd name="T37" fmla="*/ 56 h 651"/>
                <a:gd name="T38" fmla="*/ 78 w 568"/>
                <a:gd name="T39" fmla="*/ 92 h 651"/>
                <a:gd name="T40" fmla="*/ 46 w 568"/>
                <a:gd name="T41" fmla="*/ 131 h 651"/>
                <a:gd name="T42" fmla="*/ 22 w 568"/>
                <a:gd name="T43" fmla="*/ 178 h 651"/>
                <a:gd name="T44" fmla="*/ 7 w 568"/>
                <a:gd name="T45" fmla="*/ 227 h 651"/>
                <a:gd name="T46" fmla="*/ 0 w 568"/>
                <a:gd name="T47" fmla="*/ 280 h 651"/>
                <a:gd name="T48" fmla="*/ 5 w 568"/>
                <a:gd name="T49" fmla="*/ 332 h 651"/>
                <a:gd name="T50" fmla="*/ 17 w 568"/>
                <a:gd name="T51" fmla="*/ 382 h 651"/>
                <a:gd name="T52" fmla="*/ 38 w 568"/>
                <a:gd name="T53" fmla="*/ 431 h 651"/>
                <a:gd name="T54" fmla="*/ 70 w 568"/>
                <a:gd name="T55" fmla="*/ 472 h 651"/>
                <a:gd name="T56" fmla="*/ 108 w 568"/>
                <a:gd name="T57" fmla="*/ 510 h 651"/>
                <a:gd name="T58" fmla="*/ 151 w 568"/>
                <a:gd name="T59" fmla="*/ 538 h 651"/>
                <a:gd name="T60" fmla="*/ 198 w 568"/>
                <a:gd name="T61" fmla="*/ 558 h 651"/>
                <a:gd name="T62" fmla="*/ 249 w 568"/>
                <a:gd name="T63" fmla="*/ 569 h 651"/>
                <a:gd name="T64" fmla="*/ 301 w 568"/>
                <a:gd name="T65" fmla="*/ 571 h 651"/>
                <a:gd name="T66" fmla="*/ 333 w 568"/>
                <a:gd name="T67" fmla="*/ 651 h 65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68"/>
                <a:gd name="T103" fmla="*/ 0 h 651"/>
                <a:gd name="T104" fmla="*/ 568 w 568"/>
                <a:gd name="T105" fmla="*/ 651 h 65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68" h="651">
                  <a:moveTo>
                    <a:pt x="464" y="637"/>
                  </a:moveTo>
                  <a:lnTo>
                    <a:pt x="475" y="601"/>
                  </a:lnTo>
                  <a:lnTo>
                    <a:pt x="432" y="530"/>
                  </a:lnTo>
                  <a:lnTo>
                    <a:pt x="453" y="516"/>
                  </a:lnTo>
                  <a:lnTo>
                    <a:pt x="474" y="498"/>
                  </a:lnTo>
                  <a:lnTo>
                    <a:pt x="491" y="478"/>
                  </a:lnTo>
                  <a:lnTo>
                    <a:pt x="509" y="460"/>
                  </a:lnTo>
                  <a:lnTo>
                    <a:pt x="523" y="438"/>
                  </a:lnTo>
                  <a:lnTo>
                    <a:pt x="536" y="416"/>
                  </a:lnTo>
                  <a:lnTo>
                    <a:pt x="547" y="391"/>
                  </a:lnTo>
                  <a:lnTo>
                    <a:pt x="554" y="367"/>
                  </a:lnTo>
                  <a:lnTo>
                    <a:pt x="561" y="341"/>
                  </a:lnTo>
                  <a:lnTo>
                    <a:pt x="566" y="315"/>
                  </a:lnTo>
                  <a:lnTo>
                    <a:pt x="568" y="290"/>
                  </a:lnTo>
                  <a:lnTo>
                    <a:pt x="566" y="263"/>
                  </a:lnTo>
                  <a:lnTo>
                    <a:pt x="561" y="236"/>
                  </a:lnTo>
                  <a:lnTo>
                    <a:pt x="556" y="211"/>
                  </a:lnTo>
                  <a:lnTo>
                    <a:pt x="549" y="186"/>
                  </a:lnTo>
                  <a:lnTo>
                    <a:pt x="538" y="163"/>
                  </a:lnTo>
                  <a:lnTo>
                    <a:pt x="526" y="139"/>
                  </a:lnTo>
                  <a:lnTo>
                    <a:pt x="513" y="117"/>
                  </a:lnTo>
                  <a:lnTo>
                    <a:pt x="495" y="98"/>
                  </a:lnTo>
                  <a:lnTo>
                    <a:pt x="476" y="79"/>
                  </a:lnTo>
                  <a:lnTo>
                    <a:pt x="457" y="60"/>
                  </a:lnTo>
                  <a:lnTo>
                    <a:pt x="443" y="47"/>
                  </a:lnTo>
                  <a:lnTo>
                    <a:pt x="412" y="34"/>
                  </a:lnTo>
                  <a:lnTo>
                    <a:pt x="389" y="23"/>
                  </a:lnTo>
                  <a:lnTo>
                    <a:pt x="366" y="9"/>
                  </a:lnTo>
                  <a:lnTo>
                    <a:pt x="339" y="8"/>
                  </a:lnTo>
                  <a:lnTo>
                    <a:pt x="314" y="3"/>
                  </a:lnTo>
                  <a:lnTo>
                    <a:pt x="288" y="0"/>
                  </a:lnTo>
                  <a:lnTo>
                    <a:pt x="262" y="1"/>
                  </a:lnTo>
                  <a:lnTo>
                    <a:pt x="236" y="8"/>
                  </a:lnTo>
                  <a:lnTo>
                    <a:pt x="211" y="13"/>
                  </a:lnTo>
                  <a:lnTo>
                    <a:pt x="185" y="19"/>
                  </a:lnTo>
                  <a:lnTo>
                    <a:pt x="160" y="28"/>
                  </a:lnTo>
                  <a:lnTo>
                    <a:pt x="140" y="41"/>
                  </a:lnTo>
                  <a:lnTo>
                    <a:pt x="117" y="56"/>
                  </a:lnTo>
                  <a:lnTo>
                    <a:pt x="97" y="71"/>
                  </a:lnTo>
                  <a:lnTo>
                    <a:pt x="78" y="92"/>
                  </a:lnTo>
                  <a:lnTo>
                    <a:pt x="62" y="111"/>
                  </a:lnTo>
                  <a:lnTo>
                    <a:pt x="46" y="131"/>
                  </a:lnTo>
                  <a:lnTo>
                    <a:pt x="32" y="155"/>
                  </a:lnTo>
                  <a:lnTo>
                    <a:pt x="22" y="178"/>
                  </a:lnTo>
                  <a:lnTo>
                    <a:pt x="12" y="202"/>
                  </a:lnTo>
                  <a:lnTo>
                    <a:pt x="7" y="227"/>
                  </a:lnTo>
                  <a:lnTo>
                    <a:pt x="3" y="254"/>
                  </a:lnTo>
                  <a:lnTo>
                    <a:pt x="0" y="280"/>
                  </a:lnTo>
                  <a:lnTo>
                    <a:pt x="0" y="306"/>
                  </a:lnTo>
                  <a:lnTo>
                    <a:pt x="5" y="332"/>
                  </a:lnTo>
                  <a:lnTo>
                    <a:pt x="10" y="360"/>
                  </a:lnTo>
                  <a:lnTo>
                    <a:pt x="17" y="382"/>
                  </a:lnTo>
                  <a:lnTo>
                    <a:pt x="27" y="407"/>
                  </a:lnTo>
                  <a:lnTo>
                    <a:pt x="38" y="431"/>
                  </a:lnTo>
                  <a:lnTo>
                    <a:pt x="52" y="452"/>
                  </a:lnTo>
                  <a:lnTo>
                    <a:pt x="70" y="472"/>
                  </a:lnTo>
                  <a:lnTo>
                    <a:pt x="88" y="493"/>
                  </a:lnTo>
                  <a:lnTo>
                    <a:pt x="108" y="510"/>
                  </a:lnTo>
                  <a:lnTo>
                    <a:pt x="127" y="525"/>
                  </a:lnTo>
                  <a:lnTo>
                    <a:pt x="151" y="538"/>
                  </a:lnTo>
                  <a:lnTo>
                    <a:pt x="174" y="549"/>
                  </a:lnTo>
                  <a:lnTo>
                    <a:pt x="198" y="558"/>
                  </a:lnTo>
                  <a:lnTo>
                    <a:pt x="225" y="566"/>
                  </a:lnTo>
                  <a:lnTo>
                    <a:pt x="249" y="569"/>
                  </a:lnTo>
                  <a:lnTo>
                    <a:pt x="274" y="571"/>
                  </a:lnTo>
                  <a:lnTo>
                    <a:pt x="301" y="571"/>
                  </a:lnTo>
                  <a:lnTo>
                    <a:pt x="332" y="630"/>
                  </a:lnTo>
                  <a:lnTo>
                    <a:pt x="333" y="651"/>
                  </a:lnTo>
                  <a:lnTo>
                    <a:pt x="464" y="637"/>
                  </a:lnTo>
                </a:path>
              </a:pathLst>
            </a:custGeom>
            <a:noFill/>
            <a:ln w="1588">
              <a:solidFill>
                <a:srgbClr val="000000"/>
              </a:solidFill>
              <a:round/>
              <a:headEnd/>
              <a:tailEnd/>
            </a:ln>
          </p:spPr>
          <p:txBody>
            <a:bodyPr/>
            <a:lstStyle/>
            <a:p>
              <a:endParaRPr lang="tr-TR"/>
            </a:p>
          </p:txBody>
        </p:sp>
        <p:sp>
          <p:nvSpPr>
            <p:cNvPr id="65605" name="Freeform 59"/>
            <p:cNvSpPr>
              <a:spLocks/>
            </p:cNvSpPr>
            <p:nvPr/>
          </p:nvSpPr>
          <p:spPr bwMode="auto">
            <a:xfrm>
              <a:off x="4943" y="2306"/>
              <a:ext cx="68" cy="63"/>
            </a:xfrm>
            <a:custGeom>
              <a:avLst/>
              <a:gdLst>
                <a:gd name="T0" fmla="*/ 24 w 68"/>
                <a:gd name="T1" fmla="*/ 63 h 63"/>
                <a:gd name="T2" fmla="*/ 20 w 68"/>
                <a:gd name="T3" fmla="*/ 61 h 63"/>
                <a:gd name="T4" fmla="*/ 15 w 68"/>
                <a:gd name="T5" fmla="*/ 58 h 63"/>
                <a:gd name="T6" fmla="*/ 11 w 68"/>
                <a:gd name="T7" fmla="*/ 54 h 63"/>
                <a:gd name="T8" fmla="*/ 7 w 68"/>
                <a:gd name="T9" fmla="*/ 49 h 63"/>
                <a:gd name="T10" fmla="*/ 6 w 68"/>
                <a:gd name="T11" fmla="*/ 42 h 63"/>
                <a:gd name="T12" fmla="*/ 2 w 68"/>
                <a:gd name="T13" fmla="*/ 35 h 63"/>
                <a:gd name="T14" fmla="*/ 0 w 68"/>
                <a:gd name="T15" fmla="*/ 5 h 63"/>
                <a:gd name="T16" fmla="*/ 0 w 68"/>
                <a:gd name="T17" fmla="*/ 4 h 63"/>
                <a:gd name="T18" fmla="*/ 27 w 68"/>
                <a:gd name="T19" fmla="*/ 3 h 63"/>
                <a:gd name="T20" fmla="*/ 60 w 68"/>
                <a:gd name="T21" fmla="*/ 0 h 63"/>
                <a:gd name="T22" fmla="*/ 68 w 68"/>
                <a:gd name="T23" fmla="*/ 0 h 63"/>
                <a:gd name="T24" fmla="*/ 68 w 68"/>
                <a:gd name="T25" fmla="*/ 14 h 63"/>
                <a:gd name="T26" fmla="*/ 65 w 68"/>
                <a:gd name="T27" fmla="*/ 23 h 63"/>
                <a:gd name="T28" fmla="*/ 60 w 68"/>
                <a:gd name="T29" fmla="*/ 37 h 63"/>
                <a:gd name="T30" fmla="*/ 26 w 68"/>
                <a:gd name="T31" fmla="*/ 63 h 63"/>
                <a:gd name="T32" fmla="*/ 25 w 68"/>
                <a:gd name="T33" fmla="*/ 63 h 63"/>
                <a:gd name="T34" fmla="*/ 25 w 68"/>
                <a:gd name="T35" fmla="*/ 63 h 63"/>
                <a:gd name="T36" fmla="*/ 24 w 68"/>
                <a:gd name="T37" fmla="*/ 63 h 6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8"/>
                <a:gd name="T58" fmla="*/ 0 h 63"/>
                <a:gd name="T59" fmla="*/ 68 w 68"/>
                <a:gd name="T60" fmla="*/ 63 h 6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8" h="63">
                  <a:moveTo>
                    <a:pt x="24" y="63"/>
                  </a:moveTo>
                  <a:lnTo>
                    <a:pt x="20" y="61"/>
                  </a:lnTo>
                  <a:lnTo>
                    <a:pt x="15" y="58"/>
                  </a:lnTo>
                  <a:lnTo>
                    <a:pt x="11" y="54"/>
                  </a:lnTo>
                  <a:lnTo>
                    <a:pt x="7" y="49"/>
                  </a:lnTo>
                  <a:lnTo>
                    <a:pt x="6" y="42"/>
                  </a:lnTo>
                  <a:lnTo>
                    <a:pt x="2" y="35"/>
                  </a:lnTo>
                  <a:lnTo>
                    <a:pt x="0" y="5"/>
                  </a:lnTo>
                  <a:lnTo>
                    <a:pt x="0" y="4"/>
                  </a:lnTo>
                  <a:lnTo>
                    <a:pt x="27" y="3"/>
                  </a:lnTo>
                  <a:lnTo>
                    <a:pt x="60" y="0"/>
                  </a:lnTo>
                  <a:lnTo>
                    <a:pt x="68" y="0"/>
                  </a:lnTo>
                  <a:lnTo>
                    <a:pt x="68" y="14"/>
                  </a:lnTo>
                  <a:lnTo>
                    <a:pt x="65" y="23"/>
                  </a:lnTo>
                  <a:lnTo>
                    <a:pt x="60" y="37"/>
                  </a:lnTo>
                  <a:lnTo>
                    <a:pt x="26" y="63"/>
                  </a:lnTo>
                  <a:lnTo>
                    <a:pt x="25" y="63"/>
                  </a:lnTo>
                  <a:lnTo>
                    <a:pt x="24" y="63"/>
                  </a:lnTo>
                  <a:close/>
                </a:path>
              </a:pathLst>
            </a:custGeom>
            <a:solidFill>
              <a:srgbClr val="FFFFFF"/>
            </a:solidFill>
            <a:ln w="9525">
              <a:noFill/>
              <a:round/>
              <a:headEnd/>
              <a:tailEnd/>
            </a:ln>
          </p:spPr>
          <p:txBody>
            <a:bodyPr/>
            <a:lstStyle/>
            <a:p>
              <a:endParaRPr lang="tr-TR"/>
            </a:p>
          </p:txBody>
        </p:sp>
        <p:sp>
          <p:nvSpPr>
            <p:cNvPr id="65606" name="Freeform 60"/>
            <p:cNvSpPr>
              <a:spLocks/>
            </p:cNvSpPr>
            <p:nvPr/>
          </p:nvSpPr>
          <p:spPr bwMode="auto">
            <a:xfrm>
              <a:off x="4943" y="2306"/>
              <a:ext cx="68" cy="63"/>
            </a:xfrm>
            <a:custGeom>
              <a:avLst/>
              <a:gdLst>
                <a:gd name="T0" fmla="*/ 24 w 68"/>
                <a:gd name="T1" fmla="*/ 63 h 63"/>
                <a:gd name="T2" fmla="*/ 20 w 68"/>
                <a:gd name="T3" fmla="*/ 61 h 63"/>
                <a:gd name="T4" fmla="*/ 15 w 68"/>
                <a:gd name="T5" fmla="*/ 58 h 63"/>
                <a:gd name="T6" fmla="*/ 11 w 68"/>
                <a:gd name="T7" fmla="*/ 54 h 63"/>
                <a:gd name="T8" fmla="*/ 7 w 68"/>
                <a:gd name="T9" fmla="*/ 49 h 63"/>
                <a:gd name="T10" fmla="*/ 6 w 68"/>
                <a:gd name="T11" fmla="*/ 42 h 63"/>
                <a:gd name="T12" fmla="*/ 2 w 68"/>
                <a:gd name="T13" fmla="*/ 35 h 63"/>
                <a:gd name="T14" fmla="*/ 0 w 68"/>
                <a:gd name="T15" fmla="*/ 5 h 63"/>
                <a:gd name="T16" fmla="*/ 0 w 68"/>
                <a:gd name="T17" fmla="*/ 4 h 63"/>
                <a:gd name="T18" fmla="*/ 27 w 68"/>
                <a:gd name="T19" fmla="*/ 3 h 63"/>
                <a:gd name="T20" fmla="*/ 60 w 68"/>
                <a:gd name="T21" fmla="*/ 0 h 63"/>
                <a:gd name="T22" fmla="*/ 68 w 68"/>
                <a:gd name="T23" fmla="*/ 0 h 63"/>
                <a:gd name="T24" fmla="*/ 68 w 68"/>
                <a:gd name="T25" fmla="*/ 14 h 63"/>
                <a:gd name="T26" fmla="*/ 65 w 68"/>
                <a:gd name="T27" fmla="*/ 23 h 63"/>
                <a:gd name="T28" fmla="*/ 60 w 68"/>
                <a:gd name="T29" fmla="*/ 37 h 63"/>
                <a:gd name="T30" fmla="*/ 26 w 68"/>
                <a:gd name="T31" fmla="*/ 63 h 63"/>
                <a:gd name="T32" fmla="*/ 25 w 68"/>
                <a:gd name="T33" fmla="*/ 63 h 63"/>
                <a:gd name="T34" fmla="*/ 25 w 68"/>
                <a:gd name="T35" fmla="*/ 63 h 6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8"/>
                <a:gd name="T55" fmla="*/ 0 h 63"/>
                <a:gd name="T56" fmla="*/ 68 w 68"/>
                <a:gd name="T57" fmla="*/ 63 h 6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8" h="63">
                  <a:moveTo>
                    <a:pt x="24" y="63"/>
                  </a:moveTo>
                  <a:lnTo>
                    <a:pt x="20" y="61"/>
                  </a:lnTo>
                  <a:lnTo>
                    <a:pt x="15" y="58"/>
                  </a:lnTo>
                  <a:lnTo>
                    <a:pt x="11" y="54"/>
                  </a:lnTo>
                  <a:lnTo>
                    <a:pt x="7" y="49"/>
                  </a:lnTo>
                  <a:lnTo>
                    <a:pt x="6" y="42"/>
                  </a:lnTo>
                  <a:lnTo>
                    <a:pt x="2" y="35"/>
                  </a:lnTo>
                  <a:lnTo>
                    <a:pt x="0" y="5"/>
                  </a:lnTo>
                  <a:lnTo>
                    <a:pt x="0" y="4"/>
                  </a:lnTo>
                  <a:lnTo>
                    <a:pt x="27" y="3"/>
                  </a:lnTo>
                  <a:lnTo>
                    <a:pt x="60" y="0"/>
                  </a:lnTo>
                  <a:lnTo>
                    <a:pt x="68" y="0"/>
                  </a:lnTo>
                  <a:lnTo>
                    <a:pt x="68" y="14"/>
                  </a:lnTo>
                  <a:lnTo>
                    <a:pt x="65" y="23"/>
                  </a:lnTo>
                  <a:lnTo>
                    <a:pt x="60" y="37"/>
                  </a:lnTo>
                  <a:lnTo>
                    <a:pt x="26" y="63"/>
                  </a:lnTo>
                  <a:lnTo>
                    <a:pt x="25" y="63"/>
                  </a:lnTo>
                </a:path>
              </a:pathLst>
            </a:custGeom>
            <a:noFill/>
            <a:ln w="1588">
              <a:solidFill>
                <a:srgbClr val="FFFFFF"/>
              </a:solidFill>
              <a:round/>
              <a:headEnd/>
              <a:tailEnd/>
            </a:ln>
          </p:spPr>
          <p:txBody>
            <a:bodyPr/>
            <a:lstStyle/>
            <a:p>
              <a:endParaRPr lang="tr-TR"/>
            </a:p>
          </p:txBody>
        </p:sp>
        <p:sp>
          <p:nvSpPr>
            <p:cNvPr id="65607" name="Freeform 61"/>
            <p:cNvSpPr>
              <a:spLocks/>
            </p:cNvSpPr>
            <p:nvPr/>
          </p:nvSpPr>
          <p:spPr bwMode="auto">
            <a:xfrm>
              <a:off x="5040" y="2276"/>
              <a:ext cx="156" cy="110"/>
            </a:xfrm>
            <a:custGeom>
              <a:avLst/>
              <a:gdLst>
                <a:gd name="T0" fmla="*/ 1 w 156"/>
                <a:gd name="T1" fmla="*/ 29 h 110"/>
                <a:gd name="T2" fmla="*/ 3 w 156"/>
                <a:gd name="T3" fmla="*/ 47 h 110"/>
                <a:gd name="T4" fmla="*/ 8 w 156"/>
                <a:gd name="T5" fmla="*/ 70 h 110"/>
                <a:gd name="T6" fmla="*/ 13 w 156"/>
                <a:gd name="T7" fmla="*/ 81 h 110"/>
                <a:gd name="T8" fmla="*/ 19 w 156"/>
                <a:gd name="T9" fmla="*/ 92 h 110"/>
                <a:gd name="T10" fmla="*/ 25 w 156"/>
                <a:gd name="T11" fmla="*/ 98 h 110"/>
                <a:gd name="T12" fmla="*/ 33 w 156"/>
                <a:gd name="T13" fmla="*/ 104 h 110"/>
                <a:gd name="T14" fmla="*/ 44 w 156"/>
                <a:gd name="T15" fmla="*/ 108 h 110"/>
                <a:gd name="T16" fmla="*/ 57 w 156"/>
                <a:gd name="T17" fmla="*/ 110 h 110"/>
                <a:gd name="T18" fmla="*/ 69 w 156"/>
                <a:gd name="T19" fmla="*/ 109 h 110"/>
                <a:gd name="T20" fmla="*/ 79 w 156"/>
                <a:gd name="T21" fmla="*/ 108 h 110"/>
                <a:gd name="T22" fmla="*/ 91 w 156"/>
                <a:gd name="T23" fmla="*/ 106 h 110"/>
                <a:gd name="T24" fmla="*/ 103 w 156"/>
                <a:gd name="T25" fmla="*/ 102 h 110"/>
                <a:gd name="T26" fmla="*/ 112 w 156"/>
                <a:gd name="T27" fmla="*/ 97 h 110"/>
                <a:gd name="T28" fmla="*/ 121 w 156"/>
                <a:gd name="T29" fmla="*/ 91 h 110"/>
                <a:gd name="T30" fmla="*/ 131 w 156"/>
                <a:gd name="T31" fmla="*/ 81 h 110"/>
                <a:gd name="T32" fmla="*/ 141 w 156"/>
                <a:gd name="T33" fmla="*/ 72 h 110"/>
                <a:gd name="T34" fmla="*/ 146 w 156"/>
                <a:gd name="T35" fmla="*/ 64 h 110"/>
                <a:gd name="T36" fmla="*/ 150 w 156"/>
                <a:gd name="T37" fmla="*/ 55 h 110"/>
                <a:gd name="T38" fmla="*/ 155 w 156"/>
                <a:gd name="T39" fmla="*/ 40 h 110"/>
                <a:gd name="T40" fmla="*/ 155 w 156"/>
                <a:gd name="T41" fmla="*/ 30 h 110"/>
                <a:gd name="T42" fmla="*/ 156 w 156"/>
                <a:gd name="T43" fmla="*/ 20 h 110"/>
                <a:gd name="T44" fmla="*/ 152 w 156"/>
                <a:gd name="T45" fmla="*/ 0 h 110"/>
                <a:gd name="T46" fmla="*/ 81 w 156"/>
                <a:gd name="T47" fmla="*/ 14 h 110"/>
                <a:gd name="T48" fmla="*/ 0 w 156"/>
                <a:gd name="T49" fmla="*/ 27 h 110"/>
                <a:gd name="T50" fmla="*/ 1 w 156"/>
                <a:gd name="T51" fmla="*/ 29 h 110"/>
                <a:gd name="T52" fmla="*/ 1 w 156"/>
                <a:gd name="T53" fmla="*/ 29 h 11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56"/>
                <a:gd name="T82" fmla="*/ 0 h 110"/>
                <a:gd name="T83" fmla="*/ 156 w 156"/>
                <a:gd name="T84" fmla="*/ 110 h 11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56" h="110">
                  <a:moveTo>
                    <a:pt x="1" y="29"/>
                  </a:moveTo>
                  <a:lnTo>
                    <a:pt x="3" y="47"/>
                  </a:lnTo>
                  <a:lnTo>
                    <a:pt x="8" y="70"/>
                  </a:lnTo>
                  <a:lnTo>
                    <a:pt x="13" y="81"/>
                  </a:lnTo>
                  <a:lnTo>
                    <a:pt x="19" y="92"/>
                  </a:lnTo>
                  <a:lnTo>
                    <a:pt x="25" y="98"/>
                  </a:lnTo>
                  <a:lnTo>
                    <a:pt x="33" y="104"/>
                  </a:lnTo>
                  <a:lnTo>
                    <a:pt x="44" y="108"/>
                  </a:lnTo>
                  <a:lnTo>
                    <a:pt x="57" y="110"/>
                  </a:lnTo>
                  <a:lnTo>
                    <a:pt x="69" y="109"/>
                  </a:lnTo>
                  <a:lnTo>
                    <a:pt x="79" y="108"/>
                  </a:lnTo>
                  <a:lnTo>
                    <a:pt x="91" y="106"/>
                  </a:lnTo>
                  <a:lnTo>
                    <a:pt x="103" y="102"/>
                  </a:lnTo>
                  <a:lnTo>
                    <a:pt x="112" y="97"/>
                  </a:lnTo>
                  <a:lnTo>
                    <a:pt x="121" y="91"/>
                  </a:lnTo>
                  <a:lnTo>
                    <a:pt x="131" y="81"/>
                  </a:lnTo>
                  <a:lnTo>
                    <a:pt x="141" y="72"/>
                  </a:lnTo>
                  <a:lnTo>
                    <a:pt x="146" y="64"/>
                  </a:lnTo>
                  <a:lnTo>
                    <a:pt x="150" y="55"/>
                  </a:lnTo>
                  <a:lnTo>
                    <a:pt x="155" y="40"/>
                  </a:lnTo>
                  <a:lnTo>
                    <a:pt x="155" y="30"/>
                  </a:lnTo>
                  <a:lnTo>
                    <a:pt x="156" y="20"/>
                  </a:lnTo>
                  <a:lnTo>
                    <a:pt x="152" y="0"/>
                  </a:lnTo>
                  <a:lnTo>
                    <a:pt x="81" y="14"/>
                  </a:lnTo>
                  <a:lnTo>
                    <a:pt x="0" y="27"/>
                  </a:lnTo>
                  <a:lnTo>
                    <a:pt x="1" y="29"/>
                  </a:lnTo>
                  <a:close/>
                </a:path>
              </a:pathLst>
            </a:custGeom>
            <a:solidFill>
              <a:srgbClr val="FFFFFF"/>
            </a:solidFill>
            <a:ln w="9525">
              <a:noFill/>
              <a:round/>
              <a:headEnd/>
              <a:tailEnd/>
            </a:ln>
          </p:spPr>
          <p:txBody>
            <a:bodyPr/>
            <a:lstStyle/>
            <a:p>
              <a:endParaRPr lang="tr-TR"/>
            </a:p>
          </p:txBody>
        </p:sp>
        <p:sp>
          <p:nvSpPr>
            <p:cNvPr id="65608" name="Freeform 62"/>
            <p:cNvSpPr>
              <a:spLocks/>
            </p:cNvSpPr>
            <p:nvPr/>
          </p:nvSpPr>
          <p:spPr bwMode="auto">
            <a:xfrm>
              <a:off x="5040" y="2276"/>
              <a:ext cx="156" cy="110"/>
            </a:xfrm>
            <a:custGeom>
              <a:avLst/>
              <a:gdLst>
                <a:gd name="T0" fmla="*/ 1 w 156"/>
                <a:gd name="T1" fmla="*/ 29 h 110"/>
                <a:gd name="T2" fmla="*/ 3 w 156"/>
                <a:gd name="T3" fmla="*/ 47 h 110"/>
                <a:gd name="T4" fmla="*/ 8 w 156"/>
                <a:gd name="T5" fmla="*/ 70 h 110"/>
                <a:gd name="T6" fmla="*/ 13 w 156"/>
                <a:gd name="T7" fmla="*/ 81 h 110"/>
                <a:gd name="T8" fmla="*/ 19 w 156"/>
                <a:gd name="T9" fmla="*/ 92 h 110"/>
                <a:gd name="T10" fmla="*/ 25 w 156"/>
                <a:gd name="T11" fmla="*/ 98 h 110"/>
                <a:gd name="T12" fmla="*/ 33 w 156"/>
                <a:gd name="T13" fmla="*/ 104 h 110"/>
                <a:gd name="T14" fmla="*/ 44 w 156"/>
                <a:gd name="T15" fmla="*/ 108 h 110"/>
                <a:gd name="T16" fmla="*/ 57 w 156"/>
                <a:gd name="T17" fmla="*/ 110 h 110"/>
                <a:gd name="T18" fmla="*/ 69 w 156"/>
                <a:gd name="T19" fmla="*/ 109 h 110"/>
                <a:gd name="T20" fmla="*/ 79 w 156"/>
                <a:gd name="T21" fmla="*/ 108 h 110"/>
                <a:gd name="T22" fmla="*/ 91 w 156"/>
                <a:gd name="T23" fmla="*/ 106 h 110"/>
                <a:gd name="T24" fmla="*/ 103 w 156"/>
                <a:gd name="T25" fmla="*/ 102 h 110"/>
                <a:gd name="T26" fmla="*/ 112 w 156"/>
                <a:gd name="T27" fmla="*/ 97 h 110"/>
                <a:gd name="T28" fmla="*/ 121 w 156"/>
                <a:gd name="T29" fmla="*/ 91 h 110"/>
                <a:gd name="T30" fmla="*/ 131 w 156"/>
                <a:gd name="T31" fmla="*/ 81 h 110"/>
                <a:gd name="T32" fmla="*/ 141 w 156"/>
                <a:gd name="T33" fmla="*/ 72 h 110"/>
                <a:gd name="T34" fmla="*/ 146 w 156"/>
                <a:gd name="T35" fmla="*/ 64 h 110"/>
                <a:gd name="T36" fmla="*/ 150 w 156"/>
                <a:gd name="T37" fmla="*/ 55 h 110"/>
                <a:gd name="T38" fmla="*/ 155 w 156"/>
                <a:gd name="T39" fmla="*/ 40 h 110"/>
                <a:gd name="T40" fmla="*/ 155 w 156"/>
                <a:gd name="T41" fmla="*/ 30 h 110"/>
                <a:gd name="T42" fmla="*/ 156 w 156"/>
                <a:gd name="T43" fmla="*/ 20 h 110"/>
                <a:gd name="T44" fmla="*/ 152 w 156"/>
                <a:gd name="T45" fmla="*/ 0 h 110"/>
                <a:gd name="T46" fmla="*/ 81 w 156"/>
                <a:gd name="T47" fmla="*/ 14 h 110"/>
                <a:gd name="T48" fmla="*/ 0 w 156"/>
                <a:gd name="T49" fmla="*/ 27 h 110"/>
                <a:gd name="T50" fmla="*/ 1 w 156"/>
                <a:gd name="T51" fmla="*/ 29 h 110"/>
                <a:gd name="T52" fmla="*/ 1 w 156"/>
                <a:gd name="T53" fmla="*/ 29 h 11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56"/>
                <a:gd name="T82" fmla="*/ 0 h 110"/>
                <a:gd name="T83" fmla="*/ 156 w 156"/>
                <a:gd name="T84" fmla="*/ 110 h 11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56" h="110">
                  <a:moveTo>
                    <a:pt x="1" y="29"/>
                  </a:moveTo>
                  <a:lnTo>
                    <a:pt x="3" y="47"/>
                  </a:lnTo>
                  <a:lnTo>
                    <a:pt x="8" y="70"/>
                  </a:lnTo>
                  <a:lnTo>
                    <a:pt x="13" y="81"/>
                  </a:lnTo>
                  <a:lnTo>
                    <a:pt x="19" y="92"/>
                  </a:lnTo>
                  <a:lnTo>
                    <a:pt x="25" y="98"/>
                  </a:lnTo>
                  <a:lnTo>
                    <a:pt x="33" y="104"/>
                  </a:lnTo>
                  <a:lnTo>
                    <a:pt x="44" y="108"/>
                  </a:lnTo>
                  <a:lnTo>
                    <a:pt x="57" y="110"/>
                  </a:lnTo>
                  <a:lnTo>
                    <a:pt x="69" y="109"/>
                  </a:lnTo>
                  <a:lnTo>
                    <a:pt x="79" y="108"/>
                  </a:lnTo>
                  <a:lnTo>
                    <a:pt x="91" y="106"/>
                  </a:lnTo>
                  <a:lnTo>
                    <a:pt x="103" y="102"/>
                  </a:lnTo>
                  <a:lnTo>
                    <a:pt x="112" y="97"/>
                  </a:lnTo>
                  <a:lnTo>
                    <a:pt x="121" y="91"/>
                  </a:lnTo>
                  <a:lnTo>
                    <a:pt x="131" y="81"/>
                  </a:lnTo>
                  <a:lnTo>
                    <a:pt x="141" y="72"/>
                  </a:lnTo>
                  <a:lnTo>
                    <a:pt x="146" y="64"/>
                  </a:lnTo>
                  <a:lnTo>
                    <a:pt x="150" y="55"/>
                  </a:lnTo>
                  <a:lnTo>
                    <a:pt x="155" y="40"/>
                  </a:lnTo>
                  <a:lnTo>
                    <a:pt x="155" y="30"/>
                  </a:lnTo>
                  <a:lnTo>
                    <a:pt x="156" y="20"/>
                  </a:lnTo>
                  <a:lnTo>
                    <a:pt x="152" y="0"/>
                  </a:lnTo>
                  <a:lnTo>
                    <a:pt x="81" y="14"/>
                  </a:lnTo>
                  <a:lnTo>
                    <a:pt x="0" y="27"/>
                  </a:lnTo>
                  <a:lnTo>
                    <a:pt x="1" y="29"/>
                  </a:lnTo>
                </a:path>
              </a:pathLst>
            </a:custGeom>
            <a:noFill/>
            <a:ln w="1588">
              <a:solidFill>
                <a:srgbClr val="FFFFFF"/>
              </a:solidFill>
              <a:round/>
              <a:headEnd/>
              <a:tailEnd/>
            </a:ln>
          </p:spPr>
          <p:txBody>
            <a:bodyPr/>
            <a:lstStyle/>
            <a:p>
              <a:endParaRPr lang="tr-TR"/>
            </a:p>
          </p:txBody>
        </p:sp>
        <p:sp>
          <p:nvSpPr>
            <p:cNvPr id="65609" name="Freeform 63"/>
            <p:cNvSpPr>
              <a:spLocks/>
            </p:cNvSpPr>
            <p:nvPr/>
          </p:nvSpPr>
          <p:spPr bwMode="auto">
            <a:xfrm>
              <a:off x="5068" y="2527"/>
              <a:ext cx="60" cy="8"/>
            </a:xfrm>
            <a:custGeom>
              <a:avLst/>
              <a:gdLst>
                <a:gd name="T0" fmla="*/ 0 w 60"/>
                <a:gd name="T1" fmla="*/ 5 h 8"/>
                <a:gd name="T2" fmla="*/ 5 w 60"/>
                <a:gd name="T3" fmla="*/ 8 h 8"/>
                <a:gd name="T4" fmla="*/ 32 w 60"/>
                <a:gd name="T5" fmla="*/ 8 h 8"/>
                <a:gd name="T6" fmla="*/ 60 w 60"/>
                <a:gd name="T7" fmla="*/ 0 h 8"/>
                <a:gd name="T8" fmla="*/ 0 60000 65536"/>
                <a:gd name="T9" fmla="*/ 0 60000 65536"/>
                <a:gd name="T10" fmla="*/ 0 60000 65536"/>
                <a:gd name="T11" fmla="*/ 0 60000 65536"/>
                <a:gd name="T12" fmla="*/ 0 w 60"/>
                <a:gd name="T13" fmla="*/ 0 h 8"/>
                <a:gd name="T14" fmla="*/ 60 w 60"/>
                <a:gd name="T15" fmla="*/ 8 h 8"/>
              </a:gdLst>
              <a:ahLst/>
              <a:cxnLst>
                <a:cxn ang="T8">
                  <a:pos x="T0" y="T1"/>
                </a:cxn>
                <a:cxn ang="T9">
                  <a:pos x="T2" y="T3"/>
                </a:cxn>
                <a:cxn ang="T10">
                  <a:pos x="T4" y="T5"/>
                </a:cxn>
                <a:cxn ang="T11">
                  <a:pos x="T6" y="T7"/>
                </a:cxn>
              </a:cxnLst>
              <a:rect l="T12" t="T13" r="T14" b="T15"/>
              <a:pathLst>
                <a:path w="60" h="8">
                  <a:moveTo>
                    <a:pt x="0" y="5"/>
                  </a:moveTo>
                  <a:lnTo>
                    <a:pt x="5" y="8"/>
                  </a:lnTo>
                  <a:lnTo>
                    <a:pt x="32" y="8"/>
                  </a:lnTo>
                  <a:lnTo>
                    <a:pt x="60" y="0"/>
                  </a:lnTo>
                </a:path>
              </a:pathLst>
            </a:custGeom>
            <a:noFill/>
            <a:ln w="1588">
              <a:solidFill>
                <a:srgbClr val="000000"/>
              </a:solidFill>
              <a:round/>
              <a:headEnd/>
              <a:tailEnd/>
            </a:ln>
          </p:spPr>
          <p:txBody>
            <a:bodyPr/>
            <a:lstStyle/>
            <a:p>
              <a:endParaRPr lang="tr-TR"/>
            </a:p>
          </p:txBody>
        </p:sp>
        <p:sp>
          <p:nvSpPr>
            <p:cNvPr id="65610" name="Freeform 64"/>
            <p:cNvSpPr>
              <a:spLocks/>
            </p:cNvSpPr>
            <p:nvPr/>
          </p:nvSpPr>
          <p:spPr bwMode="auto">
            <a:xfrm>
              <a:off x="4945" y="2344"/>
              <a:ext cx="67" cy="113"/>
            </a:xfrm>
            <a:custGeom>
              <a:avLst/>
              <a:gdLst>
                <a:gd name="T0" fmla="*/ 58 w 67"/>
                <a:gd name="T1" fmla="*/ 0 h 113"/>
                <a:gd name="T2" fmla="*/ 43 w 67"/>
                <a:gd name="T3" fmla="*/ 13 h 113"/>
                <a:gd name="T4" fmla="*/ 30 w 67"/>
                <a:gd name="T5" fmla="*/ 21 h 113"/>
                <a:gd name="T6" fmla="*/ 16 w 67"/>
                <a:gd name="T7" fmla="*/ 36 h 113"/>
                <a:gd name="T8" fmla="*/ 7 w 67"/>
                <a:gd name="T9" fmla="*/ 46 h 113"/>
                <a:gd name="T10" fmla="*/ 4 w 67"/>
                <a:gd name="T11" fmla="*/ 55 h 113"/>
                <a:gd name="T12" fmla="*/ 0 w 67"/>
                <a:gd name="T13" fmla="*/ 65 h 113"/>
                <a:gd name="T14" fmla="*/ 0 w 67"/>
                <a:gd name="T15" fmla="*/ 84 h 113"/>
                <a:gd name="T16" fmla="*/ 5 w 67"/>
                <a:gd name="T17" fmla="*/ 99 h 113"/>
                <a:gd name="T18" fmla="*/ 13 w 67"/>
                <a:gd name="T19" fmla="*/ 107 h 113"/>
                <a:gd name="T20" fmla="*/ 30 w 67"/>
                <a:gd name="T21" fmla="*/ 109 h 113"/>
                <a:gd name="T22" fmla="*/ 49 w 67"/>
                <a:gd name="T23" fmla="*/ 108 h 113"/>
                <a:gd name="T24" fmla="*/ 58 w 67"/>
                <a:gd name="T25" fmla="*/ 109 h 113"/>
                <a:gd name="T26" fmla="*/ 67 w 67"/>
                <a:gd name="T27" fmla="*/ 113 h 113"/>
                <a:gd name="T28" fmla="*/ 58 w 67"/>
                <a:gd name="T29" fmla="*/ 0 h 113"/>
                <a:gd name="T30" fmla="*/ 58 w 67"/>
                <a:gd name="T31" fmla="*/ 0 h 113"/>
                <a:gd name="T32" fmla="*/ 58 w 67"/>
                <a:gd name="T33" fmla="*/ 0 h 11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7"/>
                <a:gd name="T52" fmla="*/ 0 h 113"/>
                <a:gd name="T53" fmla="*/ 67 w 67"/>
                <a:gd name="T54" fmla="*/ 113 h 11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7" h="113">
                  <a:moveTo>
                    <a:pt x="58" y="0"/>
                  </a:moveTo>
                  <a:lnTo>
                    <a:pt x="43" y="13"/>
                  </a:lnTo>
                  <a:lnTo>
                    <a:pt x="30" y="21"/>
                  </a:lnTo>
                  <a:lnTo>
                    <a:pt x="16" y="36"/>
                  </a:lnTo>
                  <a:lnTo>
                    <a:pt x="7" y="46"/>
                  </a:lnTo>
                  <a:lnTo>
                    <a:pt x="4" y="55"/>
                  </a:lnTo>
                  <a:lnTo>
                    <a:pt x="0" y="65"/>
                  </a:lnTo>
                  <a:lnTo>
                    <a:pt x="0" y="84"/>
                  </a:lnTo>
                  <a:lnTo>
                    <a:pt x="5" y="99"/>
                  </a:lnTo>
                  <a:lnTo>
                    <a:pt x="13" y="107"/>
                  </a:lnTo>
                  <a:lnTo>
                    <a:pt x="30" y="109"/>
                  </a:lnTo>
                  <a:lnTo>
                    <a:pt x="49" y="108"/>
                  </a:lnTo>
                  <a:lnTo>
                    <a:pt x="58" y="109"/>
                  </a:lnTo>
                  <a:lnTo>
                    <a:pt x="67" y="113"/>
                  </a:lnTo>
                  <a:lnTo>
                    <a:pt x="58" y="0"/>
                  </a:lnTo>
                  <a:close/>
                </a:path>
              </a:pathLst>
            </a:custGeom>
            <a:solidFill>
              <a:srgbClr val="FFD4BF"/>
            </a:solidFill>
            <a:ln w="9525">
              <a:noFill/>
              <a:round/>
              <a:headEnd/>
              <a:tailEnd/>
            </a:ln>
          </p:spPr>
          <p:txBody>
            <a:bodyPr/>
            <a:lstStyle/>
            <a:p>
              <a:endParaRPr lang="tr-TR"/>
            </a:p>
          </p:txBody>
        </p:sp>
        <p:sp>
          <p:nvSpPr>
            <p:cNvPr id="65611" name="Freeform 65"/>
            <p:cNvSpPr>
              <a:spLocks/>
            </p:cNvSpPr>
            <p:nvPr/>
          </p:nvSpPr>
          <p:spPr bwMode="auto">
            <a:xfrm>
              <a:off x="4945" y="2344"/>
              <a:ext cx="67" cy="113"/>
            </a:xfrm>
            <a:custGeom>
              <a:avLst/>
              <a:gdLst>
                <a:gd name="T0" fmla="*/ 58 w 67"/>
                <a:gd name="T1" fmla="*/ 0 h 113"/>
                <a:gd name="T2" fmla="*/ 43 w 67"/>
                <a:gd name="T3" fmla="*/ 13 h 113"/>
                <a:gd name="T4" fmla="*/ 30 w 67"/>
                <a:gd name="T5" fmla="*/ 21 h 113"/>
                <a:gd name="T6" fmla="*/ 16 w 67"/>
                <a:gd name="T7" fmla="*/ 36 h 113"/>
                <a:gd name="T8" fmla="*/ 7 w 67"/>
                <a:gd name="T9" fmla="*/ 46 h 113"/>
                <a:gd name="T10" fmla="*/ 4 w 67"/>
                <a:gd name="T11" fmla="*/ 55 h 113"/>
                <a:gd name="T12" fmla="*/ 0 w 67"/>
                <a:gd name="T13" fmla="*/ 65 h 113"/>
                <a:gd name="T14" fmla="*/ 0 w 67"/>
                <a:gd name="T15" fmla="*/ 84 h 113"/>
                <a:gd name="T16" fmla="*/ 5 w 67"/>
                <a:gd name="T17" fmla="*/ 99 h 113"/>
                <a:gd name="T18" fmla="*/ 13 w 67"/>
                <a:gd name="T19" fmla="*/ 107 h 113"/>
                <a:gd name="T20" fmla="*/ 30 w 67"/>
                <a:gd name="T21" fmla="*/ 109 h 113"/>
                <a:gd name="T22" fmla="*/ 49 w 67"/>
                <a:gd name="T23" fmla="*/ 108 h 113"/>
                <a:gd name="T24" fmla="*/ 58 w 67"/>
                <a:gd name="T25" fmla="*/ 109 h 113"/>
                <a:gd name="T26" fmla="*/ 67 w 67"/>
                <a:gd name="T27" fmla="*/ 113 h 113"/>
                <a:gd name="T28" fmla="*/ 58 w 67"/>
                <a:gd name="T29" fmla="*/ 0 h 113"/>
                <a:gd name="T30" fmla="*/ 58 w 67"/>
                <a:gd name="T31" fmla="*/ 0 h 11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7"/>
                <a:gd name="T49" fmla="*/ 0 h 113"/>
                <a:gd name="T50" fmla="*/ 67 w 67"/>
                <a:gd name="T51" fmla="*/ 113 h 11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7" h="113">
                  <a:moveTo>
                    <a:pt x="58" y="0"/>
                  </a:moveTo>
                  <a:lnTo>
                    <a:pt x="43" y="13"/>
                  </a:lnTo>
                  <a:lnTo>
                    <a:pt x="30" y="21"/>
                  </a:lnTo>
                  <a:lnTo>
                    <a:pt x="16" y="36"/>
                  </a:lnTo>
                  <a:lnTo>
                    <a:pt x="7" y="46"/>
                  </a:lnTo>
                  <a:lnTo>
                    <a:pt x="4" y="55"/>
                  </a:lnTo>
                  <a:lnTo>
                    <a:pt x="0" y="65"/>
                  </a:lnTo>
                  <a:lnTo>
                    <a:pt x="0" y="84"/>
                  </a:lnTo>
                  <a:lnTo>
                    <a:pt x="5" y="99"/>
                  </a:lnTo>
                  <a:lnTo>
                    <a:pt x="13" y="107"/>
                  </a:lnTo>
                  <a:lnTo>
                    <a:pt x="30" y="109"/>
                  </a:lnTo>
                  <a:lnTo>
                    <a:pt x="49" y="108"/>
                  </a:lnTo>
                  <a:lnTo>
                    <a:pt x="58" y="109"/>
                  </a:lnTo>
                  <a:lnTo>
                    <a:pt x="67" y="113"/>
                  </a:lnTo>
                  <a:lnTo>
                    <a:pt x="58" y="0"/>
                  </a:lnTo>
                </a:path>
              </a:pathLst>
            </a:custGeom>
            <a:noFill/>
            <a:ln w="1588">
              <a:solidFill>
                <a:srgbClr val="FFD4BF"/>
              </a:solidFill>
              <a:round/>
              <a:headEnd/>
              <a:tailEnd/>
            </a:ln>
          </p:spPr>
          <p:txBody>
            <a:bodyPr/>
            <a:lstStyle/>
            <a:p>
              <a:endParaRPr lang="tr-TR"/>
            </a:p>
          </p:txBody>
        </p:sp>
        <p:sp>
          <p:nvSpPr>
            <p:cNvPr id="65612" name="Freeform 66"/>
            <p:cNvSpPr>
              <a:spLocks/>
            </p:cNvSpPr>
            <p:nvPr/>
          </p:nvSpPr>
          <p:spPr bwMode="auto">
            <a:xfrm>
              <a:off x="4921" y="2270"/>
              <a:ext cx="328" cy="40"/>
            </a:xfrm>
            <a:custGeom>
              <a:avLst/>
              <a:gdLst>
                <a:gd name="T0" fmla="*/ 0 w 328"/>
                <a:gd name="T1" fmla="*/ 40 h 40"/>
                <a:gd name="T2" fmla="*/ 56 w 328"/>
                <a:gd name="T3" fmla="*/ 39 h 40"/>
                <a:gd name="T4" fmla="*/ 109 w 328"/>
                <a:gd name="T5" fmla="*/ 33 h 40"/>
                <a:gd name="T6" fmla="*/ 207 w 328"/>
                <a:gd name="T7" fmla="*/ 19 h 40"/>
                <a:gd name="T8" fmla="*/ 306 w 328"/>
                <a:gd name="T9" fmla="*/ 0 h 40"/>
                <a:gd name="T10" fmla="*/ 318 w 328"/>
                <a:gd name="T11" fmla="*/ 3 h 40"/>
                <a:gd name="T12" fmla="*/ 328 w 328"/>
                <a:gd name="T13" fmla="*/ 12 h 40"/>
                <a:gd name="T14" fmla="*/ 0 60000 65536"/>
                <a:gd name="T15" fmla="*/ 0 60000 65536"/>
                <a:gd name="T16" fmla="*/ 0 60000 65536"/>
                <a:gd name="T17" fmla="*/ 0 60000 65536"/>
                <a:gd name="T18" fmla="*/ 0 60000 65536"/>
                <a:gd name="T19" fmla="*/ 0 60000 65536"/>
                <a:gd name="T20" fmla="*/ 0 60000 65536"/>
                <a:gd name="T21" fmla="*/ 0 w 328"/>
                <a:gd name="T22" fmla="*/ 0 h 40"/>
                <a:gd name="T23" fmla="*/ 328 w 328"/>
                <a:gd name="T24" fmla="*/ 40 h 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8" h="40">
                  <a:moveTo>
                    <a:pt x="0" y="40"/>
                  </a:moveTo>
                  <a:lnTo>
                    <a:pt x="56" y="39"/>
                  </a:lnTo>
                  <a:lnTo>
                    <a:pt x="109" y="33"/>
                  </a:lnTo>
                  <a:lnTo>
                    <a:pt x="207" y="19"/>
                  </a:lnTo>
                  <a:lnTo>
                    <a:pt x="306" y="0"/>
                  </a:lnTo>
                  <a:lnTo>
                    <a:pt x="318" y="3"/>
                  </a:lnTo>
                  <a:lnTo>
                    <a:pt x="328" y="12"/>
                  </a:lnTo>
                </a:path>
              </a:pathLst>
            </a:custGeom>
            <a:noFill/>
            <a:ln w="1588">
              <a:solidFill>
                <a:srgbClr val="000000"/>
              </a:solidFill>
              <a:round/>
              <a:headEnd/>
              <a:tailEnd/>
            </a:ln>
          </p:spPr>
          <p:txBody>
            <a:bodyPr/>
            <a:lstStyle/>
            <a:p>
              <a:endParaRPr lang="tr-TR"/>
            </a:p>
          </p:txBody>
        </p:sp>
        <p:sp>
          <p:nvSpPr>
            <p:cNvPr id="65613" name="Freeform 67"/>
            <p:cNvSpPr>
              <a:spLocks/>
            </p:cNvSpPr>
            <p:nvPr/>
          </p:nvSpPr>
          <p:spPr bwMode="auto">
            <a:xfrm>
              <a:off x="4969" y="2306"/>
              <a:ext cx="35" cy="20"/>
            </a:xfrm>
            <a:custGeom>
              <a:avLst/>
              <a:gdLst>
                <a:gd name="T0" fmla="*/ 0 w 35"/>
                <a:gd name="T1" fmla="*/ 2 h 20"/>
                <a:gd name="T2" fmla="*/ 0 w 35"/>
                <a:gd name="T3" fmla="*/ 8 h 20"/>
                <a:gd name="T4" fmla="*/ 1 w 35"/>
                <a:gd name="T5" fmla="*/ 12 h 20"/>
                <a:gd name="T6" fmla="*/ 4 w 35"/>
                <a:gd name="T7" fmla="*/ 15 h 20"/>
                <a:gd name="T8" fmla="*/ 6 w 35"/>
                <a:gd name="T9" fmla="*/ 17 h 20"/>
                <a:gd name="T10" fmla="*/ 9 w 35"/>
                <a:gd name="T11" fmla="*/ 18 h 20"/>
                <a:gd name="T12" fmla="*/ 15 w 35"/>
                <a:gd name="T13" fmla="*/ 19 h 20"/>
                <a:gd name="T14" fmla="*/ 19 w 35"/>
                <a:gd name="T15" fmla="*/ 20 h 20"/>
                <a:gd name="T16" fmla="*/ 22 w 35"/>
                <a:gd name="T17" fmla="*/ 20 h 20"/>
                <a:gd name="T18" fmla="*/ 27 w 35"/>
                <a:gd name="T19" fmla="*/ 19 h 20"/>
                <a:gd name="T20" fmla="*/ 32 w 35"/>
                <a:gd name="T21" fmla="*/ 15 h 20"/>
                <a:gd name="T22" fmla="*/ 34 w 35"/>
                <a:gd name="T23" fmla="*/ 10 h 20"/>
                <a:gd name="T24" fmla="*/ 35 w 35"/>
                <a:gd name="T25" fmla="*/ 0 h 20"/>
                <a:gd name="T26" fmla="*/ 32 w 35"/>
                <a:gd name="T27" fmla="*/ 0 h 20"/>
                <a:gd name="T28" fmla="*/ 0 w 35"/>
                <a:gd name="T29" fmla="*/ 3 h 20"/>
                <a:gd name="T30" fmla="*/ 0 w 35"/>
                <a:gd name="T31" fmla="*/ 3 h 20"/>
                <a:gd name="T32" fmla="*/ 0 w 35"/>
                <a:gd name="T33" fmla="*/ 2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5"/>
                <a:gd name="T52" fmla="*/ 0 h 20"/>
                <a:gd name="T53" fmla="*/ 35 w 35"/>
                <a:gd name="T54" fmla="*/ 20 h 2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5" h="20">
                  <a:moveTo>
                    <a:pt x="0" y="2"/>
                  </a:moveTo>
                  <a:lnTo>
                    <a:pt x="0" y="8"/>
                  </a:lnTo>
                  <a:lnTo>
                    <a:pt x="1" y="12"/>
                  </a:lnTo>
                  <a:lnTo>
                    <a:pt x="4" y="15"/>
                  </a:lnTo>
                  <a:lnTo>
                    <a:pt x="6" y="17"/>
                  </a:lnTo>
                  <a:lnTo>
                    <a:pt x="9" y="18"/>
                  </a:lnTo>
                  <a:lnTo>
                    <a:pt x="15" y="19"/>
                  </a:lnTo>
                  <a:lnTo>
                    <a:pt x="19" y="20"/>
                  </a:lnTo>
                  <a:lnTo>
                    <a:pt x="22" y="20"/>
                  </a:lnTo>
                  <a:lnTo>
                    <a:pt x="27" y="19"/>
                  </a:lnTo>
                  <a:lnTo>
                    <a:pt x="32" y="15"/>
                  </a:lnTo>
                  <a:lnTo>
                    <a:pt x="34" y="10"/>
                  </a:lnTo>
                  <a:lnTo>
                    <a:pt x="35" y="0"/>
                  </a:lnTo>
                  <a:lnTo>
                    <a:pt x="32" y="0"/>
                  </a:lnTo>
                  <a:lnTo>
                    <a:pt x="0" y="3"/>
                  </a:lnTo>
                  <a:lnTo>
                    <a:pt x="0" y="2"/>
                  </a:lnTo>
                  <a:close/>
                </a:path>
              </a:pathLst>
            </a:custGeom>
            <a:solidFill>
              <a:srgbClr val="000000"/>
            </a:solidFill>
            <a:ln w="9525">
              <a:noFill/>
              <a:round/>
              <a:headEnd/>
              <a:tailEnd/>
            </a:ln>
          </p:spPr>
          <p:txBody>
            <a:bodyPr/>
            <a:lstStyle/>
            <a:p>
              <a:endParaRPr lang="tr-TR"/>
            </a:p>
          </p:txBody>
        </p:sp>
        <p:sp>
          <p:nvSpPr>
            <p:cNvPr id="65614" name="Freeform 68"/>
            <p:cNvSpPr>
              <a:spLocks/>
            </p:cNvSpPr>
            <p:nvPr/>
          </p:nvSpPr>
          <p:spPr bwMode="auto">
            <a:xfrm>
              <a:off x="4969" y="2306"/>
              <a:ext cx="35" cy="20"/>
            </a:xfrm>
            <a:custGeom>
              <a:avLst/>
              <a:gdLst>
                <a:gd name="T0" fmla="*/ 0 w 35"/>
                <a:gd name="T1" fmla="*/ 2 h 20"/>
                <a:gd name="T2" fmla="*/ 0 w 35"/>
                <a:gd name="T3" fmla="*/ 8 h 20"/>
                <a:gd name="T4" fmla="*/ 1 w 35"/>
                <a:gd name="T5" fmla="*/ 12 h 20"/>
                <a:gd name="T6" fmla="*/ 4 w 35"/>
                <a:gd name="T7" fmla="*/ 15 h 20"/>
                <a:gd name="T8" fmla="*/ 6 w 35"/>
                <a:gd name="T9" fmla="*/ 17 h 20"/>
                <a:gd name="T10" fmla="*/ 9 w 35"/>
                <a:gd name="T11" fmla="*/ 18 h 20"/>
                <a:gd name="T12" fmla="*/ 15 w 35"/>
                <a:gd name="T13" fmla="*/ 19 h 20"/>
                <a:gd name="T14" fmla="*/ 19 w 35"/>
                <a:gd name="T15" fmla="*/ 20 h 20"/>
                <a:gd name="T16" fmla="*/ 22 w 35"/>
                <a:gd name="T17" fmla="*/ 20 h 20"/>
                <a:gd name="T18" fmla="*/ 27 w 35"/>
                <a:gd name="T19" fmla="*/ 19 h 20"/>
                <a:gd name="T20" fmla="*/ 32 w 35"/>
                <a:gd name="T21" fmla="*/ 15 h 20"/>
                <a:gd name="T22" fmla="*/ 34 w 35"/>
                <a:gd name="T23" fmla="*/ 10 h 20"/>
                <a:gd name="T24" fmla="*/ 35 w 35"/>
                <a:gd name="T25" fmla="*/ 0 h 20"/>
                <a:gd name="T26" fmla="*/ 32 w 35"/>
                <a:gd name="T27" fmla="*/ 0 h 20"/>
                <a:gd name="T28" fmla="*/ 0 w 35"/>
                <a:gd name="T29" fmla="*/ 3 h 20"/>
                <a:gd name="T30" fmla="*/ 0 w 35"/>
                <a:gd name="T31" fmla="*/ 3 h 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5"/>
                <a:gd name="T49" fmla="*/ 0 h 20"/>
                <a:gd name="T50" fmla="*/ 35 w 35"/>
                <a:gd name="T51" fmla="*/ 20 h 2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5" h="20">
                  <a:moveTo>
                    <a:pt x="0" y="2"/>
                  </a:moveTo>
                  <a:lnTo>
                    <a:pt x="0" y="8"/>
                  </a:lnTo>
                  <a:lnTo>
                    <a:pt x="1" y="12"/>
                  </a:lnTo>
                  <a:lnTo>
                    <a:pt x="4" y="15"/>
                  </a:lnTo>
                  <a:lnTo>
                    <a:pt x="6" y="17"/>
                  </a:lnTo>
                  <a:lnTo>
                    <a:pt x="9" y="18"/>
                  </a:lnTo>
                  <a:lnTo>
                    <a:pt x="15" y="19"/>
                  </a:lnTo>
                  <a:lnTo>
                    <a:pt x="19" y="20"/>
                  </a:lnTo>
                  <a:lnTo>
                    <a:pt x="22" y="20"/>
                  </a:lnTo>
                  <a:lnTo>
                    <a:pt x="27" y="19"/>
                  </a:lnTo>
                  <a:lnTo>
                    <a:pt x="32" y="15"/>
                  </a:lnTo>
                  <a:lnTo>
                    <a:pt x="34" y="10"/>
                  </a:lnTo>
                  <a:lnTo>
                    <a:pt x="35" y="0"/>
                  </a:lnTo>
                  <a:lnTo>
                    <a:pt x="32" y="0"/>
                  </a:lnTo>
                  <a:lnTo>
                    <a:pt x="0" y="3"/>
                  </a:lnTo>
                </a:path>
              </a:pathLst>
            </a:custGeom>
            <a:noFill/>
            <a:ln w="1588">
              <a:solidFill>
                <a:srgbClr val="000000"/>
              </a:solidFill>
              <a:round/>
              <a:headEnd/>
              <a:tailEnd/>
            </a:ln>
          </p:spPr>
          <p:txBody>
            <a:bodyPr/>
            <a:lstStyle/>
            <a:p>
              <a:endParaRPr lang="tr-TR"/>
            </a:p>
          </p:txBody>
        </p:sp>
        <p:sp>
          <p:nvSpPr>
            <p:cNvPr id="65615" name="Freeform 69"/>
            <p:cNvSpPr>
              <a:spLocks/>
            </p:cNvSpPr>
            <p:nvPr/>
          </p:nvSpPr>
          <p:spPr bwMode="auto">
            <a:xfrm>
              <a:off x="5059" y="2505"/>
              <a:ext cx="77" cy="6"/>
            </a:xfrm>
            <a:custGeom>
              <a:avLst/>
              <a:gdLst>
                <a:gd name="T0" fmla="*/ 0 w 77"/>
                <a:gd name="T1" fmla="*/ 6 h 6"/>
                <a:gd name="T2" fmla="*/ 18 w 77"/>
                <a:gd name="T3" fmla="*/ 2 h 6"/>
                <a:gd name="T4" fmla="*/ 29 w 77"/>
                <a:gd name="T5" fmla="*/ 2 h 6"/>
                <a:gd name="T6" fmla="*/ 51 w 77"/>
                <a:gd name="T7" fmla="*/ 0 h 6"/>
                <a:gd name="T8" fmla="*/ 77 w 77"/>
                <a:gd name="T9" fmla="*/ 2 h 6"/>
                <a:gd name="T10" fmla="*/ 0 60000 65536"/>
                <a:gd name="T11" fmla="*/ 0 60000 65536"/>
                <a:gd name="T12" fmla="*/ 0 60000 65536"/>
                <a:gd name="T13" fmla="*/ 0 60000 65536"/>
                <a:gd name="T14" fmla="*/ 0 60000 65536"/>
                <a:gd name="T15" fmla="*/ 0 w 77"/>
                <a:gd name="T16" fmla="*/ 0 h 6"/>
                <a:gd name="T17" fmla="*/ 77 w 77"/>
                <a:gd name="T18" fmla="*/ 6 h 6"/>
              </a:gdLst>
              <a:ahLst/>
              <a:cxnLst>
                <a:cxn ang="T10">
                  <a:pos x="T0" y="T1"/>
                </a:cxn>
                <a:cxn ang="T11">
                  <a:pos x="T2" y="T3"/>
                </a:cxn>
                <a:cxn ang="T12">
                  <a:pos x="T4" y="T5"/>
                </a:cxn>
                <a:cxn ang="T13">
                  <a:pos x="T6" y="T7"/>
                </a:cxn>
                <a:cxn ang="T14">
                  <a:pos x="T8" y="T9"/>
                </a:cxn>
              </a:cxnLst>
              <a:rect l="T15" t="T16" r="T17" b="T18"/>
              <a:pathLst>
                <a:path w="77" h="6">
                  <a:moveTo>
                    <a:pt x="0" y="6"/>
                  </a:moveTo>
                  <a:lnTo>
                    <a:pt x="18" y="2"/>
                  </a:lnTo>
                  <a:lnTo>
                    <a:pt x="29" y="2"/>
                  </a:lnTo>
                  <a:lnTo>
                    <a:pt x="51" y="0"/>
                  </a:lnTo>
                  <a:lnTo>
                    <a:pt x="77" y="2"/>
                  </a:lnTo>
                </a:path>
              </a:pathLst>
            </a:custGeom>
            <a:noFill/>
            <a:ln w="1588">
              <a:solidFill>
                <a:srgbClr val="000000"/>
              </a:solidFill>
              <a:round/>
              <a:headEnd/>
              <a:tailEnd/>
            </a:ln>
          </p:spPr>
          <p:txBody>
            <a:bodyPr/>
            <a:lstStyle/>
            <a:p>
              <a:endParaRPr lang="tr-TR"/>
            </a:p>
          </p:txBody>
        </p:sp>
        <p:sp>
          <p:nvSpPr>
            <p:cNvPr id="65616" name="Freeform 70"/>
            <p:cNvSpPr>
              <a:spLocks/>
            </p:cNvSpPr>
            <p:nvPr/>
          </p:nvSpPr>
          <p:spPr bwMode="auto">
            <a:xfrm>
              <a:off x="5056" y="2294"/>
              <a:ext cx="44" cy="21"/>
            </a:xfrm>
            <a:custGeom>
              <a:avLst/>
              <a:gdLst>
                <a:gd name="T0" fmla="*/ 0 w 44"/>
                <a:gd name="T1" fmla="*/ 7 h 21"/>
                <a:gd name="T2" fmla="*/ 3 w 44"/>
                <a:gd name="T3" fmla="*/ 13 h 21"/>
                <a:gd name="T4" fmla="*/ 6 w 44"/>
                <a:gd name="T5" fmla="*/ 17 h 21"/>
                <a:gd name="T6" fmla="*/ 9 w 44"/>
                <a:gd name="T7" fmla="*/ 20 h 21"/>
                <a:gd name="T8" fmla="*/ 17 w 44"/>
                <a:gd name="T9" fmla="*/ 21 h 21"/>
                <a:gd name="T10" fmla="*/ 25 w 44"/>
                <a:gd name="T11" fmla="*/ 21 h 21"/>
                <a:gd name="T12" fmla="*/ 35 w 44"/>
                <a:gd name="T13" fmla="*/ 20 h 21"/>
                <a:gd name="T14" fmla="*/ 39 w 44"/>
                <a:gd name="T15" fmla="*/ 18 h 21"/>
                <a:gd name="T16" fmla="*/ 41 w 44"/>
                <a:gd name="T17" fmla="*/ 16 h 21"/>
                <a:gd name="T18" fmla="*/ 41 w 44"/>
                <a:gd name="T19" fmla="*/ 13 h 21"/>
                <a:gd name="T20" fmla="*/ 43 w 44"/>
                <a:gd name="T21" fmla="*/ 11 h 21"/>
                <a:gd name="T22" fmla="*/ 44 w 44"/>
                <a:gd name="T23" fmla="*/ 4 h 21"/>
                <a:gd name="T24" fmla="*/ 44 w 44"/>
                <a:gd name="T25" fmla="*/ 0 h 21"/>
                <a:gd name="T26" fmla="*/ 1 w 44"/>
                <a:gd name="T27" fmla="*/ 7 h 21"/>
                <a:gd name="T28" fmla="*/ 1 w 44"/>
                <a:gd name="T29" fmla="*/ 7 h 21"/>
                <a:gd name="T30" fmla="*/ 0 w 44"/>
                <a:gd name="T31" fmla="*/ 7 h 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4"/>
                <a:gd name="T49" fmla="*/ 0 h 21"/>
                <a:gd name="T50" fmla="*/ 44 w 44"/>
                <a:gd name="T51" fmla="*/ 21 h 2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4" h="21">
                  <a:moveTo>
                    <a:pt x="0" y="7"/>
                  </a:moveTo>
                  <a:lnTo>
                    <a:pt x="3" y="13"/>
                  </a:lnTo>
                  <a:lnTo>
                    <a:pt x="6" y="17"/>
                  </a:lnTo>
                  <a:lnTo>
                    <a:pt x="9" y="20"/>
                  </a:lnTo>
                  <a:lnTo>
                    <a:pt x="17" y="21"/>
                  </a:lnTo>
                  <a:lnTo>
                    <a:pt x="25" y="21"/>
                  </a:lnTo>
                  <a:lnTo>
                    <a:pt x="35" y="20"/>
                  </a:lnTo>
                  <a:lnTo>
                    <a:pt x="39" y="18"/>
                  </a:lnTo>
                  <a:lnTo>
                    <a:pt x="41" y="16"/>
                  </a:lnTo>
                  <a:lnTo>
                    <a:pt x="41" y="13"/>
                  </a:lnTo>
                  <a:lnTo>
                    <a:pt x="43" y="11"/>
                  </a:lnTo>
                  <a:lnTo>
                    <a:pt x="44" y="4"/>
                  </a:lnTo>
                  <a:lnTo>
                    <a:pt x="44" y="0"/>
                  </a:lnTo>
                  <a:lnTo>
                    <a:pt x="1" y="7"/>
                  </a:lnTo>
                  <a:lnTo>
                    <a:pt x="0" y="7"/>
                  </a:lnTo>
                  <a:close/>
                </a:path>
              </a:pathLst>
            </a:custGeom>
            <a:solidFill>
              <a:srgbClr val="000000"/>
            </a:solidFill>
            <a:ln w="9525">
              <a:noFill/>
              <a:round/>
              <a:headEnd/>
              <a:tailEnd/>
            </a:ln>
          </p:spPr>
          <p:txBody>
            <a:bodyPr/>
            <a:lstStyle/>
            <a:p>
              <a:endParaRPr lang="tr-TR"/>
            </a:p>
          </p:txBody>
        </p:sp>
        <p:sp>
          <p:nvSpPr>
            <p:cNvPr id="65617" name="Freeform 71"/>
            <p:cNvSpPr>
              <a:spLocks/>
            </p:cNvSpPr>
            <p:nvPr/>
          </p:nvSpPr>
          <p:spPr bwMode="auto">
            <a:xfrm>
              <a:off x="5056" y="2294"/>
              <a:ext cx="44" cy="21"/>
            </a:xfrm>
            <a:custGeom>
              <a:avLst/>
              <a:gdLst>
                <a:gd name="T0" fmla="*/ 0 w 44"/>
                <a:gd name="T1" fmla="*/ 7 h 21"/>
                <a:gd name="T2" fmla="*/ 3 w 44"/>
                <a:gd name="T3" fmla="*/ 13 h 21"/>
                <a:gd name="T4" fmla="*/ 6 w 44"/>
                <a:gd name="T5" fmla="*/ 17 h 21"/>
                <a:gd name="T6" fmla="*/ 9 w 44"/>
                <a:gd name="T7" fmla="*/ 20 h 21"/>
                <a:gd name="T8" fmla="*/ 17 w 44"/>
                <a:gd name="T9" fmla="*/ 21 h 21"/>
                <a:gd name="T10" fmla="*/ 25 w 44"/>
                <a:gd name="T11" fmla="*/ 21 h 21"/>
                <a:gd name="T12" fmla="*/ 35 w 44"/>
                <a:gd name="T13" fmla="*/ 20 h 21"/>
                <a:gd name="T14" fmla="*/ 39 w 44"/>
                <a:gd name="T15" fmla="*/ 18 h 21"/>
                <a:gd name="T16" fmla="*/ 41 w 44"/>
                <a:gd name="T17" fmla="*/ 16 h 21"/>
                <a:gd name="T18" fmla="*/ 41 w 44"/>
                <a:gd name="T19" fmla="*/ 13 h 21"/>
                <a:gd name="T20" fmla="*/ 43 w 44"/>
                <a:gd name="T21" fmla="*/ 11 h 21"/>
                <a:gd name="T22" fmla="*/ 44 w 44"/>
                <a:gd name="T23" fmla="*/ 4 h 21"/>
                <a:gd name="T24" fmla="*/ 44 w 44"/>
                <a:gd name="T25" fmla="*/ 0 h 21"/>
                <a:gd name="T26" fmla="*/ 1 w 44"/>
                <a:gd name="T27" fmla="*/ 7 h 21"/>
                <a:gd name="T28" fmla="*/ 1 w 44"/>
                <a:gd name="T29" fmla="*/ 7 h 2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4"/>
                <a:gd name="T46" fmla="*/ 0 h 21"/>
                <a:gd name="T47" fmla="*/ 44 w 44"/>
                <a:gd name="T48" fmla="*/ 21 h 2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4" h="21">
                  <a:moveTo>
                    <a:pt x="0" y="7"/>
                  </a:moveTo>
                  <a:lnTo>
                    <a:pt x="3" y="13"/>
                  </a:lnTo>
                  <a:lnTo>
                    <a:pt x="6" y="17"/>
                  </a:lnTo>
                  <a:lnTo>
                    <a:pt x="9" y="20"/>
                  </a:lnTo>
                  <a:lnTo>
                    <a:pt x="17" y="21"/>
                  </a:lnTo>
                  <a:lnTo>
                    <a:pt x="25" y="21"/>
                  </a:lnTo>
                  <a:lnTo>
                    <a:pt x="35" y="20"/>
                  </a:lnTo>
                  <a:lnTo>
                    <a:pt x="39" y="18"/>
                  </a:lnTo>
                  <a:lnTo>
                    <a:pt x="41" y="16"/>
                  </a:lnTo>
                  <a:lnTo>
                    <a:pt x="41" y="13"/>
                  </a:lnTo>
                  <a:lnTo>
                    <a:pt x="43" y="11"/>
                  </a:lnTo>
                  <a:lnTo>
                    <a:pt x="44" y="4"/>
                  </a:lnTo>
                  <a:lnTo>
                    <a:pt x="44" y="0"/>
                  </a:lnTo>
                  <a:lnTo>
                    <a:pt x="1" y="7"/>
                  </a:lnTo>
                </a:path>
              </a:pathLst>
            </a:custGeom>
            <a:noFill/>
            <a:ln w="1588">
              <a:solidFill>
                <a:srgbClr val="000000"/>
              </a:solidFill>
              <a:round/>
              <a:headEnd/>
              <a:tailEnd/>
            </a:ln>
          </p:spPr>
          <p:txBody>
            <a:bodyPr/>
            <a:lstStyle/>
            <a:p>
              <a:endParaRPr lang="tr-TR"/>
            </a:p>
          </p:txBody>
        </p:sp>
        <p:sp>
          <p:nvSpPr>
            <p:cNvPr id="65618" name="Freeform 72"/>
            <p:cNvSpPr>
              <a:spLocks/>
            </p:cNvSpPr>
            <p:nvPr/>
          </p:nvSpPr>
          <p:spPr bwMode="auto">
            <a:xfrm>
              <a:off x="4943" y="2310"/>
              <a:ext cx="24" cy="59"/>
            </a:xfrm>
            <a:custGeom>
              <a:avLst/>
              <a:gdLst>
                <a:gd name="T0" fmla="*/ 24 w 24"/>
                <a:gd name="T1" fmla="*/ 59 h 59"/>
                <a:gd name="T2" fmla="*/ 20 w 24"/>
                <a:gd name="T3" fmla="*/ 57 h 59"/>
                <a:gd name="T4" fmla="*/ 15 w 24"/>
                <a:gd name="T5" fmla="*/ 54 h 59"/>
                <a:gd name="T6" fmla="*/ 11 w 24"/>
                <a:gd name="T7" fmla="*/ 50 h 59"/>
                <a:gd name="T8" fmla="*/ 7 w 24"/>
                <a:gd name="T9" fmla="*/ 45 h 59"/>
                <a:gd name="T10" fmla="*/ 6 w 24"/>
                <a:gd name="T11" fmla="*/ 38 h 59"/>
                <a:gd name="T12" fmla="*/ 2 w 24"/>
                <a:gd name="T13" fmla="*/ 31 h 59"/>
                <a:gd name="T14" fmla="*/ 0 w 24"/>
                <a:gd name="T15" fmla="*/ 1 h 59"/>
                <a:gd name="T16" fmla="*/ 0 w 24"/>
                <a:gd name="T17" fmla="*/ 0 h 5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
                <a:gd name="T28" fmla="*/ 0 h 59"/>
                <a:gd name="T29" fmla="*/ 24 w 24"/>
                <a:gd name="T30" fmla="*/ 59 h 5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 h="59">
                  <a:moveTo>
                    <a:pt x="24" y="59"/>
                  </a:moveTo>
                  <a:lnTo>
                    <a:pt x="20" y="57"/>
                  </a:lnTo>
                  <a:lnTo>
                    <a:pt x="15" y="54"/>
                  </a:lnTo>
                  <a:lnTo>
                    <a:pt x="11" y="50"/>
                  </a:lnTo>
                  <a:lnTo>
                    <a:pt x="7" y="45"/>
                  </a:lnTo>
                  <a:lnTo>
                    <a:pt x="6" y="38"/>
                  </a:lnTo>
                  <a:lnTo>
                    <a:pt x="2" y="31"/>
                  </a:lnTo>
                  <a:lnTo>
                    <a:pt x="0" y="1"/>
                  </a:lnTo>
                  <a:lnTo>
                    <a:pt x="0" y="0"/>
                  </a:lnTo>
                </a:path>
              </a:pathLst>
            </a:custGeom>
            <a:noFill/>
            <a:ln w="1588">
              <a:solidFill>
                <a:srgbClr val="000000"/>
              </a:solidFill>
              <a:round/>
              <a:headEnd/>
              <a:tailEnd/>
            </a:ln>
          </p:spPr>
          <p:txBody>
            <a:bodyPr/>
            <a:lstStyle/>
            <a:p>
              <a:endParaRPr lang="tr-TR"/>
            </a:p>
          </p:txBody>
        </p:sp>
        <p:sp>
          <p:nvSpPr>
            <p:cNvPr id="65619" name="Freeform 73"/>
            <p:cNvSpPr>
              <a:spLocks/>
            </p:cNvSpPr>
            <p:nvPr/>
          </p:nvSpPr>
          <p:spPr bwMode="auto">
            <a:xfrm>
              <a:off x="5131" y="2278"/>
              <a:ext cx="64" cy="104"/>
            </a:xfrm>
            <a:custGeom>
              <a:avLst/>
              <a:gdLst>
                <a:gd name="T0" fmla="*/ 0 w 64"/>
                <a:gd name="T1" fmla="*/ 104 h 104"/>
                <a:gd name="T2" fmla="*/ 12 w 64"/>
                <a:gd name="T3" fmla="*/ 100 h 104"/>
                <a:gd name="T4" fmla="*/ 21 w 64"/>
                <a:gd name="T5" fmla="*/ 95 h 104"/>
                <a:gd name="T6" fmla="*/ 30 w 64"/>
                <a:gd name="T7" fmla="*/ 89 h 104"/>
                <a:gd name="T8" fmla="*/ 40 w 64"/>
                <a:gd name="T9" fmla="*/ 79 h 104"/>
                <a:gd name="T10" fmla="*/ 50 w 64"/>
                <a:gd name="T11" fmla="*/ 70 h 104"/>
                <a:gd name="T12" fmla="*/ 55 w 64"/>
                <a:gd name="T13" fmla="*/ 62 h 104"/>
                <a:gd name="T14" fmla="*/ 59 w 64"/>
                <a:gd name="T15" fmla="*/ 53 h 104"/>
                <a:gd name="T16" fmla="*/ 64 w 64"/>
                <a:gd name="T17" fmla="*/ 38 h 104"/>
                <a:gd name="T18" fmla="*/ 64 w 64"/>
                <a:gd name="T19" fmla="*/ 28 h 104"/>
                <a:gd name="T20" fmla="*/ 64 w 64"/>
                <a:gd name="T21" fmla="*/ 16 h 104"/>
                <a:gd name="T22" fmla="*/ 61 w 64"/>
                <a:gd name="T23" fmla="*/ 0 h 10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4"/>
                <a:gd name="T37" fmla="*/ 0 h 104"/>
                <a:gd name="T38" fmla="*/ 64 w 64"/>
                <a:gd name="T39" fmla="*/ 104 h 10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4" h="104">
                  <a:moveTo>
                    <a:pt x="0" y="104"/>
                  </a:moveTo>
                  <a:lnTo>
                    <a:pt x="12" y="100"/>
                  </a:lnTo>
                  <a:lnTo>
                    <a:pt x="21" y="95"/>
                  </a:lnTo>
                  <a:lnTo>
                    <a:pt x="30" y="89"/>
                  </a:lnTo>
                  <a:lnTo>
                    <a:pt x="40" y="79"/>
                  </a:lnTo>
                  <a:lnTo>
                    <a:pt x="50" y="70"/>
                  </a:lnTo>
                  <a:lnTo>
                    <a:pt x="55" y="62"/>
                  </a:lnTo>
                  <a:lnTo>
                    <a:pt x="59" y="53"/>
                  </a:lnTo>
                  <a:lnTo>
                    <a:pt x="64" y="38"/>
                  </a:lnTo>
                  <a:lnTo>
                    <a:pt x="64" y="28"/>
                  </a:lnTo>
                  <a:lnTo>
                    <a:pt x="64" y="16"/>
                  </a:lnTo>
                  <a:lnTo>
                    <a:pt x="61" y="0"/>
                  </a:lnTo>
                </a:path>
              </a:pathLst>
            </a:custGeom>
            <a:noFill/>
            <a:ln w="1588">
              <a:solidFill>
                <a:srgbClr val="000000"/>
              </a:solidFill>
              <a:round/>
              <a:headEnd/>
              <a:tailEnd/>
            </a:ln>
          </p:spPr>
          <p:txBody>
            <a:bodyPr/>
            <a:lstStyle/>
            <a:p>
              <a:endParaRPr lang="tr-TR"/>
            </a:p>
          </p:txBody>
        </p:sp>
        <p:sp>
          <p:nvSpPr>
            <p:cNvPr id="65620" name="Freeform 74"/>
            <p:cNvSpPr>
              <a:spLocks/>
            </p:cNvSpPr>
            <p:nvPr/>
          </p:nvSpPr>
          <p:spPr bwMode="auto">
            <a:xfrm>
              <a:off x="4946" y="2342"/>
              <a:ext cx="67" cy="115"/>
            </a:xfrm>
            <a:custGeom>
              <a:avLst/>
              <a:gdLst>
                <a:gd name="T0" fmla="*/ 60 w 67"/>
                <a:gd name="T1" fmla="*/ 0 h 115"/>
                <a:gd name="T2" fmla="*/ 42 w 67"/>
                <a:gd name="T3" fmla="*/ 15 h 115"/>
                <a:gd name="T4" fmla="*/ 31 w 67"/>
                <a:gd name="T5" fmla="*/ 23 h 115"/>
                <a:gd name="T6" fmla="*/ 17 w 67"/>
                <a:gd name="T7" fmla="*/ 36 h 115"/>
                <a:gd name="T8" fmla="*/ 8 w 67"/>
                <a:gd name="T9" fmla="*/ 47 h 115"/>
                <a:gd name="T10" fmla="*/ 4 w 67"/>
                <a:gd name="T11" fmla="*/ 56 h 115"/>
                <a:gd name="T12" fmla="*/ 0 w 67"/>
                <a:gd name="T13" fmla="*/ 65 h 115"/>
                <a:gd name="T14" fmla="*/ 0 w 67"/>
                <a:gd name="T15" fmla="*/ 86 h 115"/>
                <a:gd name="T16" fmla="*/ 6 w 67"/>
                <a:gd name="T17" fmla="*/ 101 h 115"/>
                <a:gd name="T18" fmla="*/ 13 w 67"/>
                <a:gd name="T19" fmla="*/ 107 h 115"/>
                <a:gd name="T20" fmla="*/ 29 w 67"/>
                <a:gd name="T21" fmla="*/ 111 h 115"/>
                <a:gd name="T22" fmla="*/ 48 w 67"/>
                <a:gd name="T23" fmla="*/ 109 h 115"/>
                <a:gd name="T24" fmla="*/ 60 w 67"/>
                <a:gd name="T25" fmla="*/ 111 h 115"/>
                <a:gd name="T26" fmla="*/ 67 w 67"/>
                <a:gd name="T27" fmla="*/ 115 h 11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7"/>
                <a:gd name="T43" fmla="*/ 0 h 115"/>
                <a:gd name="T44" fmla="*/ 67 w 67"/>
                <a:gd name="T45" fmla="*/ 115 h 11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7" h="115">
                  <a:moveTo>
                    <a:pt x="60" y="0"/>
                  </a:moveTo>
                  <a:lnTo>
                    <a:pt x="42" y="15"/>
                  </a:lnTo>
                  <a:lnTo>
                    <a:pt x="31" y="23"/>
                  </a:lnTo>
                  <a:lnTo>
                    <a:pt x="17" y="36"/>
                  </a:lnTo>
                  <a:lnTo>
                    <a:pt x="8" y="47"/>
                  </a:lnTo>
                  <a:lnTo>
                    <a:pt x="4" y="56"/>
                  </a:lnTo>
                  <a:lnTo>
                    <a:pt x="0" y="65"/>
                  </a:lnTo>
                  <a:lnTo>
                    <a:pt x="0" y="86"/>
                  </a:lnTo>
                  <a:lnTo>
                    <a:pt x="6" y="101"/>
                  </a:lnTo>
                  <a:lnTo>
                    <a:pt x="13" y="107"/>
                  </a:lnTo>
                  <a:lnTo>
                    <a:pt x="29" y="111"/>
                  </a:lnTo>
                  <a:lnTo>
                    <a:pt x="48" y="109"/>
                  </a:lnTo>
                  <a:lnTo>
                    <a:pt x="60" y="111"/>
                  </a:lnTo>
                  <a:lnTo>
                    <a:pt x="67" y="115"/>
                  </a:lnTo>
                </a:path>
              </a:pathLst>
            </a:custGeom>
            <a:noFill/>
            <a:ln w="1588">
              <a:solidFill>
                <a:srgbClr val="000000"/>
              </a:solidFill>
              <a:round/>
              <a:headEnd/>
              <a:tailEnd/>
            </a:ln>
          </p:spPr>
          <p:txBody>
            <a:bodyPr/>
            <a:lstStyle/>
            <a:p>
              <a:endParaRPr lang="tr-TR"/>
            </a:p>
          </p:txBody>
        </p:sp>
        <p:sp>
          <p:nvSpPr>
            <p:cNvPr id="65621" name="Line 75"/>
            <p:cNvSpPr>
              <a:spLocks noChangeShapeType="1"/>
            </p:cNvSpPr>
            <p:nvPr/>
          </p:nvSpPr>
          <p:spPr bwMode="auto">
            <a:xfrm flipH="1">
              <a:off x="5124" y="2800"/>
              <a:ext cx="11" cy="54"/>
            </a:xfrm>
            <a:prstGeom prst="line">
              <a:avLst/>
            </a:prstGeom>
            <a:noFill/>
            <a:ln w="1588">
              <a:solidFill>
                <a:srgbClr val="000000"/>
              </a:solidFill>
              <a:round/>
              <a:headEnd/>
              <a:tailEnd/>
            </a:ln>
          </p:spPr>
          <p:txBody>
            <a:bodyPr/>
            <a:lstStyle/>
            <a:p>
              <a:endParaRPr lang="tr-TR"/>
            </a:p>
          </p:txBody>
        </p:sp>
        <p:sp>
          <p:nvSpPr>
            <p:cNvPr id="65622" name="Line 76"/>
            <p:cNvSpPr>
              <a:spLocks noChangeShapeType="1"/>
            </p:cNvSpPr>
            <p:nvPr/>
          </p:nvSpPr>
          <p:spPr bwMode="auto">
            <a:xfrm>
              <a:off x="5225" y="2770"/>
              <a:ext cx="8" cy="89"/>
            </a:xfrm>
            <a:prstGeom prst="line">
              <a:avLst/>
            </a:prstGeom>
            <a:noFill/>
            <a:ln w="1588">
              <a:solidFill>
                <a:srgbClr val="000000"/>
              </a:solidFill>
              <a:round/>
              <a:headEnd/>
              <a:tailEnd/>
            </a:ln>
          </p:spPr>
          <p:txBody>
            <a:bodyPr/>
            <a:lstStyle/>
            <a:p>
              <a:endParaRPr lang="tr-TR"/>
            </a:p>
          </p:txBody>
        </p:sp>
        <p:sp>
          <p:nvSpPr>
            <p:cNvPr id="65623" name="Freeform 77"/>
            <p:cNvSpPr>
              <a:spLocks/>
            </p:cNvSpPr>
            <p:nvPr/>
          </p:nvSpPr>
          <p:spPr bwMode="auto">
            <a:xfrm>
              <a:off x="5265" y="2655"/>
              <a:ext cx="175" cy="119"/>
            </a:xfrm>
            <a:custGeom>
              <a:avLst/>
              <a:gdLst>
                <a:gd name="T0" fmla="*/ 9 w 175"/>
                <a:gd name="T1" fmla="*/ 29 h 119"/>
                <a:gd name="T2" fmla="*/ 15 w 175"/>
                <a:gd name="T3" fmla="*/ 28 h 119"/>
                <a:gd name="T4" fmla="*/ 63 w 175"/>
                <a:gd name="T5" fmla="*/ 38 h 119"/>
                <a:gd name="T6" fmla="*/ 68 w 175"/>
                <a:gd name="T7" fmla="*/ 33 h 119"/>
                <a:gd name="T8" fmla="*/ 77 w 175"/>
                <a:gd name="T9" fmla="*/ 28 h 119"/>
                <a:gd name="T10" fmla="*/ 83 w 175"/>
                <a:gd name="T11" fmla="*/ 27 h 119"/>
                <a:gd name="T12" fmla="*/ 91 w 175"/>
                <a:gd name="T13" fmla="*/ 29 h 119"/>
                <a:gd name="T14" fmla="*/ 98 w 175"/>
                <a:gd name="T15" fmla="*/ 32 h 119"/>
                <a:gd name="T16" fmla="*/ 104 w 175"/>
                <a:gd name="T17" fmla="*/ 37 h 119"/>
                <a:gd name="T18" fmla="*/ 117 w 175"/>
                <a:gd name="T19" fmla="*/ 25 h 119"/>
                <a:gd name="T20" fmla="*/ 134 w 175"/>
                <a:gd name="T21" fmla="*/ 14 h 119"/>
                <a:gd name="T22" fmla="*/ 148 w 175"/>
                <a:gd name="T23" fmla="*/ 8 h 119"/>
                <a:gd name="T24" fmla="*/ 167 w 175"/>
                <a:gd name="T25" fmla="*/ 0 h 119"/>
                <a:gd name="T26" fmla="*/ 171 w 175"/>
                <a:gd name="T27" fmla="*/ 4 h 119"/>
                <a:gd name="T28" fmla="*/ 172 w 175"/>
                <a:gd name="T29" fmla="*/ 12 h 119"/>
                <a:gd name="T30" fmla="*/ 175 w 175"/>
                <a:gd name="T31" fmla="*/ 102 h 119"/>
                <a:gd name="T32" fmla="*/ 174 w 175"/>
                <a:gd name="T33" fmla="*/ 109 h 119"/>
                <a:gd name="T34" fmla="*/ 170 w 175"/>
                <a:gd name="T35" fmla="*/ 111 h 119"/>
                <a:gd name="T36" fmla="*/ 154 w 175"/>
                <a:gd name="T37" fmla="*/ 109 h 119"/>
                <a:gd name="T38" fmla="*/ 137 w 175"/>
                <a:gd name="T39" fmla="*/ 108 h 119"/>
                <a:gd name="T40" fmla="*/ 103 w 175"/>
                <a:gd name="T41" fmla="*/ 99 h 119"/>
                <a:gd name="T42" fmla="*/ 91 w 175"/>
                <a:gd name="T43" fmla="*/ 106 h 119"/>
                <a:gd name="T44" fmla="*/ 77 w 175"/>
                <a:gd name="T45" fmla="*/ 107 h 119"/>
                <a:gd name="T46" fmla="*/ 66 w 175"/>
                <a:gd name="T47" fmla="*/ 106 h 119"/>
                <a:gd name="T48" fmla="*/ 58 w 175"/>
                <a:gd name="T49" fmla="*/ 104 h 119"/>
                <a:gd name="T50" fmla="*/ 30 w 175"/>
                <a:gd name="T51" fmla="*/ 113 h 119"/>
                <a:gd name="T52" fmla="*/ 18 w 175"/>
                <a:gd name="T53" fmla="*/ 119 h 119"/>
                <a:gd name="T54" fmla="*/ 3 w 175"/>
                <a:gd name="T55" fmla="*/ 119 h 119"/>
                <a:gd name="T56" fmla="*/ 0 w 175"/>
                <a:gd name="T57" fmla="*/ 112 h 119"/>
                <a:gd name="T58" fmla="*/ 3 w 175"/>
                <a:gd name="T59" fmla="*/ 33 h 119"/>
                <a:gd name="T60" fmla="*/ 3 w 175"/>
                <a:gd name="T61" fmla="*/ 31 h 119"/>
                <a:gd name="T62" fmla="*/ 9 w 175"/>
                <a:gd name="T63" fmla="*/ 29 h 119"/>
                <a:gd name="T64" fmla="*/ 9 w 175"/>
                <a:gd name="T65" fmla="*/ 29 h 11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5"/>
                <a:gd name="T100" fmla="*/ 0 h 119"/>
                <a:gd name="T101" fmla="*/ 175 w 175"/>
                <a:gd name="T102" fmla="*/ 119 h 11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5" h="119">
                  <a:moveTo>
                    <a:pt x="9" y="29"/>
                  </a:moveTo>
                  <a:lnTo>
                    <a:pt x="15" y="28"/>
                  </a:lnTo>
                  <a:lnTo>
                    <a:pt x="63" y="38"/>
                  </a:lnTo>
                  <a:lnTo>
                    <a:pt x="68" y="33"/>
                  </a:lnTo>
                  <a:lnTo>
                    <a:pt x="77" y="28"/>
                  </a:lnTo>
                  <a:lnTo>
                    <a:pt x="83" y="27"/>
                  </a:lnTo>
                  <a:lnTo>
                    <a:pt x="91" y="29"/>
                  </a:lnTo>
                  <a:lnTo>
                    <a:pt x="98" y="32"/>
                  </a:lnTo>
                  <a:lnTo>
                    <a:pt x="104" y="37"/>
                  </a:lnTo>
                  <a:lnTo>
                    <a:pt x="117" y="25"/>
                  </a:lnTo>
                  <a:lnTo>
                    <a:pt x="134" y="14"/>
                  </a:lnTo>
                  <a:lnTo>
                    <a:pt x="148" y="8"/>
                  </a:lnTo>
                  <a:lnTo>
                    <a:pt x="167" y="0"/>
                  </a:lnTo>
                  <a:lnTo>
                    <a:pt x="171" y="4"/>
                  </a:lnTo>
                  <a:lnTo>
                    <a:pt x="172" y="12"/>
                  </a:lnTo>
                  <a:lnTo>
                    <a:pt x="175" y="102"/>
                  </a:lnTo>
                  <a:lnTo>
                    <a:pt x="174" y="109"/>
                  </a:lnTo>
                  <a:lnTo>
                    <a:pt x="170" y="111"/>
                  </a:lnTo>
                  <a:lnTo>
                    <a:pt x="154" y="109"/>
                  </a:lnTo>
                  <a:lnTo>
                    <a:pt x="137" y="108"/>
                  </a:lnTo>
                  <a:lnTo>
                    <a:pt x="103" y="99"/>
                  </a:lnTo>
                  <a:lnTo>
                    <a:pt x="91" y="106"/>
                  </a:lnTo>
                  <a:lnTo>
                    <a:pt x="77" y="107"/>
                  </a:lnTo>
                  <a:lnTo>
                    <a:pt x="66" y="106"/>
                  </a:lnTo>
                  <a:lnTo>
                    <a:pt x="58" y="104"/>
                  </a:lnTo>
                  <a:lnTo>
                    <a:pt x="30" y="113"/>
                  </a:lnTo>
                  <a:lnTo>
                    <a:pt x="18" y="119"/>
                  </a:lnTo>
                  <a:lnTo>
                    <a:pt x="3" y="119"/>
                  </a:lnTo>
                  <a:lnTo>
                    <a:pt x="0" y="112"/>
                  </a:lnTo>
                  <a:lnTo>
                    <a:pt x="3" y="33"/>
                  </a:lnTo>
                  <a:lnTo>
                    <a:pt x="3" y="31"/>
                  </a:lnTo>
                  <a:lnTo>
                    <a:pt x="9" y="29"/>
                  </a:lnTo>
                  <a:close/>
                </a:path>
              </a:pathLst>
            </a:custGeom>
            <a:solidFill>
              <a:srgbClr val="FF2121"/>
            </a:solidFill>
            <a:ln w="9525">
              <a:noFill/>
              <a:round/>
              <a:headEnd/>
              <a:tailEnd/>
            </a:ln>
          </p:spPr>
          <p:txBody>
            <a:bodyPr/>
            <a:lstStyle/>
            <a:p>
              <a:endParaRPr lang="tr-TR"/>
            </a:p>
          </p:txBody>
        </p:sp>
        <p:sp>
          <p:nvSpPr>
            <p:cNvPr id="65624" name="Freeform 78"/>
            <p:cNvSpPr>
              <a:spLocks/>
            </p:cNvSpPr>
            <p:nvPr/>
          </p:nvSpPr>
          <p:spPr bwMode="auto">
            <a:xfrm>
              <a:off x="5265" y="2655"/>
              <a:ext cx="175" cy="119"/>
            </a:xfrm>
            <a:custGeom>
              <a:avLst/>
              <a:gdLst>
                <a:gd name="T0" fmla="*/ 9 w 175"/>
                <a:gd name="T1" fmla="*/ 29 h 119"/>
                <a:gd name="T2" fmla="*/ 15 w 175"/>
                <a:gd name="T3" fmla="*/ 28 h 119"/>
                <a:gd name="T4" fmla="*/ 63 w 175"/>
                <a:gd name="T5" fmla="*/ 38 h 119"/>
                <a:gd name="T6" fmla="*/ 68 w 175"/>
                <a:gd name="T7" fmla="*/ 33 h 119"/>
                <a:gd name="T8" fmla="*/ 77 w 175"/>
                <a:gd name="T9" fmla="*/ 28 h 119"/>
                <a:gd name="T10" fmla="*/ 83 w 175"/>
                <a:gd name="T11" fmla="*/ 27 h 119"/>
                <a:gd name="T12" fmla="*/ 91 w 175"/>
                <a:gd name="T13" fmla="*/ 29 h 119"/>
                <a:gd name="T14" fmla="*/ 98 w 175"/>
                <a:gd name="T15" fmla="*/ 32 h 119"/>
                <a:gd name="T16" fmla="*/ 104 w 175"/>
                <a:gd name="T17" fmla="*/ 37 h 119"/>
                <a:gd name="T18" fmla="*/ 117 w 175"/>
                <a:gd name="T19" fmla="*/ 25 h 119"/>
                <a:gd name="T20" fmla="*/ 134 w 175"/>
                <a:gd name="T21" fmla="*/ 14 h 119"/>
                <a:gd name="T22" fmla="*/ 148 w 175"/>
                <a:gd name="T23" fmla="*/ 8 h 119"/>
                <a:gd name="T24" fmla="*/ 167 w 175"/>
                <a:gd name="T25" fmla="*/ 0 h 119"/>
                <a:gd name="T26" fmla="*/ 171 w 175"/>
                <a:gd name="T27" fmla="*/ 4 h 119"/>
                <a:gd name="T28" fmla="*/ 172 w 175"/>
                <a:gd name="T29" fmla="*/ 12 h 119"/>
                <a:gd name="T30" fmla="*/ 175 w 175"/>
                <a:gd name="T31" fmla="*/ 102 h 119"/>
                <a:gd name="T32" fmla="*/ 174 w 175"/>
                <a:gd name="T33" fmla="*/ 109 h 119"/>
                <a:gd name="T34" fmla="*/ 170 w 175"/>
                <a:gd name="T35" fmla="*/ 111 h 119"/>
                <a:gd name="T36" fmla="*/ 154 w 175"/>
                <a:gd name="T37" fmla="*/ 109 h 119"/>
                <a:gd name="T38" fmla="*/ 137 w 175"/>
                <a:gd name="T39" fmla="*/ 108 h 119"/>
                <a:gd name="T40" fmla="*/ 103 w 175"/>
                <a:gd name="T41" fmla="*/ 99 h 119"/>
                <a:gd name="T42" fmla="*/ 91 w 175"/>
                <a:gd name="T43" fmla="*/ 106 h 119"/>
                <a:gd name="T44" fmla="*/ 77 w 175"/>
                <a:gd name="T45" fmla="*/ 107 h 119"/>
                <a:gd name="T46" fmla="*/ 66 w 175"/>
                <a:gd name="T47" fmla="*/ 106 h 119"/>
                <a:gd name="T48" fmla="*/ 58 w 175"/>
                <a:gd name="T49" fmla="*/ 104 h 119"/>
                <a:gd name="T50" fmla="*/ 30 w 175"/>
                <a:gd name="T51" fmla="*/ 113 h 119"/>
                <a:gd name="T52" fmla="*/ 18 w 175"/>
                <a:gd name="T53" fmla="*/ 119 h 119"/>
                <a:gd name="T54" fmla="*/ 3 w 175"/>
                <a:gd name="T55" fmla="*/ 119 h 119"/>
                <a:gd name="T56" fmla="*/ 0 w 175"/>
                <a:gd name="T57" fmla="*/ 112 h 119"/>
                <a:gd name="T58" fmla="*/ 3 w 175"/>
                <a:gd name="T59" fmla="*/ 33 h 119"/>
                <a:gd name="T60" fmla="*/ 3 w 175"/>
                <a:gd name="T61" fmla="*/ 31 h 119"/>
                <a:gd name="T62" fmla="*/ 9 w 175"/>
                <a:gd name="T63" fmla="*/ 29 h 119"/>
                <a:gd name="T64" fmla="*/ 9 w 175"/>
                <a:gd name="T65" fmla="*/ 29 h 11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5"/>
                <a:gd name="T100" fmla="*/ 0 h 119"/>
                <a:gd name="T101" fmla="*/ 175 w 175"/>
                <a:gd name="T102" fmla="*/ 119 h 11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5" h="119">
                  <a:moveTo>
                    <a:pt x="9" y="29"/>
                  </a:moveTo>
                  <a:lnTo>
                    <a:pt x="15" y="28"/>
                  </a:lnTo>
                  <a:lnTo>
                    <a:pt x="63" y="38"/>
                  </a:lnTo>
                  <a:lnTo>
                    <a:pt x="68" y="33"/>
                  </a:lnTo>
                  <a:lnTo>
                    <a:pt x="77" y="28"/>
                  </a:lnTo>
                  <a:lnTo>
                    <a:pt x="83" y="27"/>
                  </a:lnTo>
                  <a:lnTo>
                    <a:pt x="91" y="29"/>
                  </a:lnTo>
                  <a:lnTo>
                    <a:pt x="98" y="32"/>
                  </a:lnTo>
                  <a:lnTo>
                    <a:pt x="104" y="37"/>
                  </a:lnTo>
                  <a:lnTo>
                    <a:pt x="117" y="25"/>
                  </a:lnTo>
                  <a:lnTo>
                    <a:pt x="134" y="14"/>
                  </a:lnTo>
                  <a:lnTo>
                    <a:pt x="148" y="8"/>
                  </a:lnTo>
                  <a:lnTo>
                    <a:pt x="167" y="0"/>
                  </a:lnTo>
                  <a:lnTo>
                    <a:pt x="171" y="4"/>
                  </a:lnTo>
                  <a:lnTo>
                    <a:pt x="172" y="12"/>
                  </a:lnTo>
                  <a:lnTo>
                    <a:pt x="175" y="102"/>
                  </a:lnTo>
                  <a:lnTo>
                    <a:pt x="174" y="109"/>
                  </a:lnTo>
                  <a:lnTo>
                    <a:pt x="170" y="111"/>
                  </a:lnTo>
                  <a:lnTo>
                    <a:pt x="154" y="109"/>
                  </a:lnTo>
                  <a:lnTo>
                    <a:pt x="137" y="108"/>
                  </a:lnTo>
                  <a:lnTo>
                    <a:pt x="103" y="99"/>
                  </a:lnTo>
                  <a:lnTo>
                    <a:pt x="91" y="106"/>
                  </a:lnTo>
                  <a:lnTo>
                    <a:pt x="77" y="107"/>
                  </a:lnTo>
                  <a:lnTo>
                    <a:pt x="66" y="106"/>
                  </a:lnTo>
                  <a:lnTo>
                    <a:pt x="58" y="104"/>
                  </a:lnTo>
                  <a:lnTo>
                    <a:pt x="30" y="113"/>
                  </a:lnTo>
                  <a:lnTo>
                    <a:pt x="18" y="119"/>
                  </a:lnTo>
                  <a:lnTo>
                    <a:pt x="3" y="119"/>
                  </a:lnTo>
                  <a:lnTo>
                    <a:pt x="0" y="112"/>
                  </a:lnTo>
                  <a:lnTo>
                    <a:pt x="3" y="33"/>
                  </a:lnTo>
                  <a:lnTo>
                    <a:pt x="3" y="31"/>
                  </a:lnTo>
                  <a:lnTo>
                    <a:pt x="9" y="29"/>
                  </a:lnTo>
                </a:path>
              </a:pathLst>
            </a:custGeom>
            <a:noFill/>
            <a:ln w="1588">
              <a:solidFill>
                <a:srgbClr val="FF2121"/>
              </a:solidFill>
              <a:round/>
              <a:headEnd/>
              <a:tailEnd/>
            </a:ln>
          </p:spPr>
          <p:txBody>
            <a:bodyPr/>
            <a:lstStyle/>
            <a:p>
              <a:endParaRPr lang="tr-TR"/>
            </a:p>
          </p:txBody>
        </p:sp>
        <p:sp>
          <p:nvSpPr>
            <p:cNvPr id="65625" name="Freeform 79"/>
            <p:cNvSpPr>
              <a:spLocks/>
            </p:cNvSpPr>
            <p:nvPr/>
          </p:nvSpPr>
          <p:spPr bwMode="auto">
            <a:xfrm>
              <a:off x="5320" y="2695"/>
              <a:ext cx="8" cy="64"/>
            </a:xfrm>
            <a:custGeom>
              <a:avLst/>
              <a:gdLst>
                <a:gd name="T0" fmla="*/ 8 w 8"/>
                <a:gd name="T1" fmla="*/ 0 h 64"/>
                <a:gd name="T2" fmla="*/ 3 w 8"/>
                <a:gd name="T3" fmla="*/ 11 h 64"/>
                <a:gd name="T4" fmla="*/ 0 w 8"/>
                <a:gd name="T5" fmla="*/ 24 h 64"/>
                <a:gd name="T6" fmla="*/ 2 w 8"/>
                <a:gd name="T7" fmla="*/ 44 h 64"/>
                <a:gd name="T8" fmla="*/ 3 w 8"/>
                <a:gd name="T9" fmla="*/ 64 h 64"/>
                <a:gd name="T10" fmla="*/ 0 60000 65536"/>
                <a:gd name="T11" fmla="*/ 0 60000 65536"/>
                <a:gd name="T12" fmla="*/ 0 60000 65536"/>
                <a:gd name="T13" fmla="*/ 0 60000 65536"/>
                <a:gd name="T14" fmla="*/ 0 60000 65536"/>
                <a:gd name="T15" fmla="*/ 0 w 8"/>
                <a:gd name="T16" fmla="*/ 0 h 64"/>
                <a:gd name="T17" fmla="*/ 8 w 8"/>
                <a:gd name="T18" fmla="*/ 64 h 64"/>
              </a:gdLst>
              <a:ahLst/>
              <a:cxnLst>
                <a:cxn ang="T10">
                  <a:pos x="T0" y="T1"/>
                </a:cxn>
                <a:cxn ang="T11">
                  <a:pos x="T2" y="T3"/>
                </a:cxn>
                <a:cxn ang="T12">
                  <a:pos x="T4" y="T5"/>
                </a:cxn>
                <a:cxn ang="T13">
                  <a:pos x="T6" y="T7"/>
                </a:cxn>
                <a:cxn ang="T14">
                  <a:pos x="T8" y="T9"/>
                </a:cxn>
              </a:cxnLst>
              <a:rect l="T15" t="T16" r="T17" b="T18"/>
              <a:pathLst>
                <a:path w="8" h="64">
                  <a:moveTo>
                    <a:pt x="8" y="0"/>
                  </a:moveTo>
                  <a:lnTo>
                    <a:pt x="3" y="11"/>
                  </a:lnTo>
                  <a:lnTo>
                    <a:pt x="0" y="24"/>
                  </a:lnTo>
                  <a:lnTo>
                    <a:pt x="2" y="44"/>
                  </a:lnTo>
                  <a:lnTo>
                    <a:pt x="3" y="64"/>
                  </a:lnTo>
                </a:path>
              </a:pathLst>
            </a:custGeom>
            <a:noFill/>
            <a:ln w="1588">
              <a:solidFill>
                <a:srgbClr val="000000"/>
              </a:solidFill>
              <a:round/>
              <a:headEnd/>
              <a:tailEnd/>
            </a:ln>
          </p:spPr>
          <p:txBody>
            <a:bodyPr/>
            <a:lstStyle/>
            <a:p>
              <a:endParaRPr lang="tr-TR"/>
            </a:p>
          </p:txBody>
        </p:sp>
        <p:sp>
          <p:nvSpPr>
            <p:cNvPr id="65626" name="Line 80"/>
            <p:cNvSpPr>
              <a:spLocks noChangeShapeType="1"/>
            </p:cNvSpPr>
            <p:nvPr/>
          </p:nvSpPr>
          <p:spPr bwMode="auto">
            <a:xfrm flipH="1">
              <a:off x="5368" y="2692"/>
              <a:ext cx="1" cy="62"/>
            </a:xfrm>
            <a:prstGeom prst="line">
              <a:avLst/>
            </a:prstGeom>
            <a:noFill/>
            <a:ln w="1588">
              <a:solidFill>
                <a:srgbClr val="000000"/>
              </a:solidFill>
              <a:round/>
              <a:headEnd/>
              <a:tailEnd/>
            </a:ln>
          </p:spPr>
          <p:txBody>
            <a:bodyPr/>
            <a:lstStyle/>
            <a:p>
              <a:endParaRPr lang="tr-TR"/>
            </a:p>
          </p:txBody>
        </p:sp>
        <p:sp>
          <p:nvSpPr>
            <p:cNvPr id="65627" name="Freeform 81"/>
            <p:cNvSpPr>
              <a:spLocks/>
            </p:cNvSpPr>
            <p:nvPr/>
          </p:nvSpPr>
          <p:spPr bwMode="auto">
            <a:xfrm>
              <a:off x="5265" y="2655"/>
              <a:ext cx="175" cy="119"/>
            </a:xfrm>
            <a:custGeom>
              <a:avLst/>
              <a:gdLst>
                <a:gd name="T0" fmla="*/ 9 w 175"/>
                <a:gd name="T1" fmla="*/ 29 h 119"/>
                <a:gd name="T2" fmla="*/ 15 w 175"/>
                <a:gd name="T3" fmla="*/ 28 h 119"/>
                <a:gd name="T4" fmla="*/ 63 w 175"/>
                <a:gd name="T5" fmla="*/ 38 h 119"/>
                <a:gd name="T6" fmla="*/ 68 w 175"/>
                <a:gd name="T7" fmla="*/ 33 h 119"/>
                <a:gd name="T8" fmla="*/ 77 w 175"/>
                <a:gd name="T9" fmla="*/ 28 h 119"/>
                <a:gd name="T10" fmla="*/ 83 w 175"/>
                <a:gd name="T11" fmla="*/ 27 h 119"/>
                <a:gd name="T12" fmla="*/ 91 w 175"/>
                <a:gd name="T13" fmla="*/ 29 h 119"/>
                <a:gd name="T14" fmla="*/ 98 w 175"/>
                <a:gd name="T15" fmla="*/ 32 h 119"/>
                <a:gd name="T16" fmla="*/ 104 w 175"/>
                <a:gd name="T17" fmla="*/ 37 h 119"/>
                <a:gd name="T18" fmla="*/ 117 w 175"/>
                <a:gd name="T19" fmla="*/ 25 h 119"/>
                <a:gd name="T20" fmla="*/ 134 w 175"/>
                <a:gd name="T21" fmla="*/ 14 h 119"/>
                <a:gd name="T22" fmla="*/ 148 w 175"/>
                <a:gd name="T23" fmla="*/ 8 h 119"/>
                <a:gd name="T24" fmla="*/ 167 w 175"/>
                <a:gd name="T25" fmla="*/ 0 h 119"/>
                <a:gd name="T26" fmla="*/ 171 w 175"/>
                <a:gd name="T27" fmla="*/ 4 h 119"/>
                <a:gd name="T28" fmla="*/ 172 w 175"/>
                <a:gd name="T29" fmla="*/ 12 h 119"/>
                <a:gd name="T30" fmla="*/ 175 w 175"/>
                <a:gd name="T31" fmla="*/ 102 h 119"/>
                <a:gd name="T32" fmla="*/ 174 w 175"/>
                <a:gd name="T33" fmla="*/ 109 h 119"/>
                <a:gd name="T34" fmla="*/ 170 w 175"/>
                <a:gd name="T35" fmla="*/ 111 h 119"/>
                <a:gd name="T36" fmla="*/ 154 w 175"/>
                <a:gd name="T37" fmla="*/ 109 h 119"/>
                <a:gd name="T38" fmla="*/ 137 w 175"/>
                <a:gd name="T39" fmla="*/ 108 h 119"/>
                <a:gd name="T40" fmla="*/ 103 w 175"/>
                <a:gd name="T41" fmla="*/ 99 h 119"/>
                <a:gd name="T42" fmla="*/ 91 w 175"/>
                <a:gd name="T43" fmla="*/ 106 h 119"/>
                <a:gd name="T44" fmla="*/ 77 w 175"/>
                <a:gd name="T45" fmla="*/ 107 h 119"/>
                <a:gd name="T46" fmla="*/ 66 w 175"/>
                <a:gd name="T47" fmla="*/ 106 h 119"/>
                <a:gd name="T48" fmla="*/ 58 w 175"/>
                <a:gd name="T49" fmla="*/ 104 h 119"/>
                <a:gd name="T50" fmla="*/ 30 w 175"/>
                <a:gd name="T51" fmla="*/ 113 h 119"/>
                <a:gd name="T52" fmla="*/ 18 w 175"/>
                <a:gd name="T53" fmla="*/ 119 h 119"/>
                <a:gd name="T54" fmla="*/ 3 w 175"/>
                <a:gd name="T55" fmla="*/ 119 h 119"/>
                <a:gd name="T56" fmla="*/ 0 w 175"/>
                <a:gd name="T57" fmla="*/ 112 h 119"/>
                <a:gd name="T58" fmla="*/ 3 w 175"/>
                <a:gd name="T59" fmla="*/ 33 h 119"/>
                <a:gd name="T60" fmla="*/ 3 w 175"/>
                <a:gd name="T61" fmla="*/ 31 h 119"/>
                <a:gd name="T62" fmla="*/ 9 w 175"/>
                <a:gd name="T63" fmla="*/ 29 h 11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75"/>
                <a:gd name="T97" fmla="*/ 0 h 119"/>
                <a:gd name="T98" fmla="*/ 175 w 175"/>
                <a:gd name="T99" fmla="*/ 119 h 11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75" h="119">
                  <a:moveTo>
                    <a:pt x="9" y="29"/>
                  </a:moveTo>
                  <a:lnTo>
                    <a:pt x="15" y="28"/>
                  </a:lnTo>
                  <a:lnTo>
                    <a:pt x="63" y="38"/>
                  </a:lnTo>
                  <a:lnTo>
                    <a:pt x="68" y="33"/>
                  </a:lnTo>
                  <a:lnTo>
                    <a:pt x="77" y="28"/>
                  </a:lnTo>
                  <a:lnTo>
                    <a:pt x="83" y="27"/>
                  </a:lnTo>
                  <a:lnTo>
                    <a:pt x="91" y="29"/>
                  </a:lnTo>
                  <a:lnTo>
                    <a:pt x="98" y="32"/>
                  </a:lnTo>
                  <a:lnTo>
                    <a:pt x="104" y="37"/>
                  </a:lnTo>
                  <a:lnTo>
                    <a:pt x="117" y="25"/>
                  </a:lnTo>
                  <a:lnTo>
                    <a:pt x="134" y="14"/>
                  </a:lnTo>
                  <a:lnTo>
                    <a:pt x="148" y="8"/>
                  </a:lnTo>
                  <a:lnTo>
                    <a:pt x="167" y="0"/>
                  </a:lnTo>
                  <a:lnTo>
                    <a:pt x="171" y="4"/>
                  </a:lnTo>
                  <a:lnTo>
                    <a:pt x="172" y="12"/>
                  </a:lnTo>
                  <a:lnTo>
                    <a:pt x="175" y="102"/>
                  </a:lnTo>
                  <a:lnTo>
                    <a:pt x="174" y="109"/>
                  </a:lnTo>
                  <a:lnTo>
                    <a:pt x="170" y="111"/>
                  </a:lnTo>
                  <a:lnTo>
                    <a:pt x="154" y="109"/>
                  </a:lnTo>
                  <a:lnTo>
                    <a:pt x="137" y="108"/>
                  </a:lnTo>
                  <a:lnTo>
                    <a:pt x="103" y="99"/>
                  </a:lnTo>
                  <a:lnTo>
                    <a:pt x="91" y="106"/>
                  </a:lnTo>
                  <a:lnTo>
                    <a:pt x="77" y="107"/>
                  </a:lnTo>
                  <a:lnTo>
                    <a:pt x="66" y="106"/>
                  </a:lnTo>
                  <a:lnTo>
                    <a:pt x="58" y="104"/>
                  </a:lnTo>
                  <a:lnTo>
                    <a:pt x="30" y="113"/>
                  </a:lnTo>
                  <a:lnTo>
                    <a:pt x="18" y="119"/>
                  </a:lnTo>
                  <a:lnTo>
                    <a:pt x="3" y="119"/>
                  </a:lnTo>
                  <a:lnTo>
                    <a:pt x="0" y="112"/>
                  </a:lnTo>
                  <a:lnTo>
                    <a:pt x="3" y="33"/>
                  </a:lnTo>
                  <a:lnTo>
                    <a:pt x="3" y="31"/>
                  </a:lnTo>
                  <a:lnTo>
                    <a:pt x="9" y="29"/>
                  </a:lnTo>
                </a:path>
              </a:pathLst>
            </a:custGeom>
            <a:noFill/>
            <a:ln w="1588">
              <a:solidFill>
                <a:srgbClr val="000000"/>
              </a:solidFill>
              <a:round/>
              <a:headEnd/>
              <a:tailEnd/>
            </a:ln>
          </p:spPr>
          <p:txBody>
            <a:bodyPr/>
            <a:lstStyle/>
            <a:p>
              <a:endParaRPr lang="tr-TR"/>
            </a:p>
          </p:txBody>
        </p:sp>
        <p:sp>
          <p:nvSpPr>
            <p:cNvPr id="65628" name="Freeform 82"/>
            <p:cNvSpPr>
              <a:spLocks/>
            </p:cNvSpPr>
            <p:nvPr/>
          </p:nvSpPr>
          <p:spPr bwMode="auto">
            <a:xfrm>
              <a:off x="5092" y="2583"/>
              <a:ext cx="184" cy="217"/>
            </a:xfrm>
            <a:custGeom>
              <a:avLst/>
              <a:gdLst>
                <a:gd name="T0" fmla="*/ 19 w 184"/>
                <a:gd name="T1" fmla="*/ 23 h 217"/>
                <a:gd name="T2" fmla="*/ 13 w 184"/>
                <a:gd name="T3" fmla="*/ 34 h 217"/>
                <a:gd name="T4" fmla="*/ 5 w 184"/>
                <a:gd name="T5" fmla="*/ 47 h 217"/>
                <a:gd name="T6" fmla="*/ 1 w 184"/>
                <a:gd name="T7" fmla="*/ 62 h 217"/>
                <a:gd name="T8" fmla="*/ 0 w 184"/>
                <a:gd name="T9" fmla="*/ 76 h 217"/>
                <a:gd name="T10" fmla="*/ 1 w 184"/>
                <a:gd name="T11" fmla="*/ 89 h 217"/>
                <a:gd name="T12" fmla="*/ 5 w 184"/>
                <a:gd name="T13" fmla="*/ 99 h 217"/>
                <a:gd name="T14" fmla="*/ 11 w 184"/>
                <a:gd name="T15" fmla="*/ 109 h 217"/>
                <a:gd name="T16" fmla="*/ 13 w 184"/>
                <a:gd name="T17" fmla="*/ 135 h 217"/>
                <a:gd name="T18" fmla="*/ 15 w 184"/>
                <a:gd name="T19" fmla="*/ 146 h 217"/>
                <a:gd name="T20" fmla="*/ 18 w 184"/>
                <a:gd name="T21" fmla="*/ 151 h 217"/>
                <a:gd name="T22" fmla="*/ 26 w 184"/>
                <a:gd name="T23" fmla="*/ 166 h 217"/>
                <a:gd name="T24" fmla="*/ 28 w 184"/>
                <a:gd name="T25" fmla="*/ 193 h 217"/>
                <a:gd name="T26" fmla="*/ 29 w 184"/>
                <a:gd name="T27" fmla="*/ 203 h 217"/>
                <a:gd name="T28" fmla="*/ 32 w 184"/>
                <a:gd name="T29" fmla="*/ 211 h 217"/>
                <a:gd name="T30" fmla="*/ 39 w 184"/>
                <a:gd name="T31" fmla="*/ 217 h 217"/>
                <a:gd name="T32" fmla="*/ 56 w 184"/>
                <a:gd name="T33" fmla="*/ 216 h 217"/>
                <a:gd name="T34" fmla="*/ 74 w 184"/>
                <a:gd name="T35" fmla="*/ 211 h 217"/>
                <a:gd name="T36" fmla="*/ 94 w 184"/>
                <a:gd name="T37" fmla="*/ 205 h 217"/>
                <a:gd name="T38" fmla="*/ 119 w 184"/>
                <a:gd name="T39" fmla="*/ 193 h 217"/>
                <a:gd name="T40" fmla="*/ 133 w 184"/>
                <a:gd name="T41" fmla="*/ 185 h 217"/>
                <a:gd name="T42" fmla="*/ 146 w 184"/>
                <a:gd name="T43" fmla="*/ 178 h 217"/>
                <a:gd name="T44" fmla="*/ 152 w 184"/>
                <a:gd name="T45" fmla="*/ 170 h 217"/>
                <a:gd name="T46" fmla="*/ 161 w 184"/>
                <a:gd name="T47" fmla="*/ 161 h 217"/>
                <a:gd name="T48" fmla="*/ 167 w 184"/>
                <a:gd name="T49" fmla="*/ 155 h 217"/>
                <a:gd name="T50" fmla="*/ 170 w 184"/>
                <a:gd name="T51" fmla="*/ 150 h 217"/>
                <a:gd name="T52" fmla="*/ 170 w 184"/>
                <a:gd name="T53" fmla="*/ 145 h 217"/>
                <a:gd name="T54" fmla="*/ 169 w 184"/>
                <a:gd name="T55" fmla="*/ 132 h 217"/>
                <a:gd name="T56" fmla="*/ 165 w 184"/>
                <a:gd name="T57" fmla="*/ 126 h 217"/>
                <a:gd name="T58" fmla="*/ 160 w 184"/>
                <a:gd name="T59" fmla="*/ 119 h 217"/>
                <a:gd name="T60" fmla="*/ 176 w 184"/>
                <a:gd name="T61" fmla="*/ 114 h 217"/>
                <a:gd name="T62" fmla="*/ 180 w 184"/>
                <a:gd name="T63" fmla="*/ 109 h 217"/>
                <a:gd name="T64" fmla="*/ 184 w 184"/>
                <a:gd name="T65" fmla="*/ 103 h 217"/>
                <a:gd name="T66" fmla="*/ 183 w 184"/>
                <a:gd name="T67" fmla="*/ 90 h 217"/>
                <a:gd name="T68" fmla="*/ 178 w 184"/>
                <a:gd name="T69" fmla="*/ 82 h 217"/>
                <a:gd name="T70" fmla="*/ 169 w 184"/>
                <a:gd name="T71" fmla="*/ 71 h 217"/>
                <a:gd name="T72" fmla="*/ 174 w 184"/>
                <a:gd name="T73" fmla="*/ 58 h 217"/>
                <a:gd name="T74" fmla="*/ 176 w 184"/>
                <a:gd name="T75" fmla="*/ 47 h 217"/>
                <a:gd name="T76" fmla="*/ 171 w 184"/>
                <a:gd name="T77" fmla="*/ 39 h 217"/>
                <a:gd name="T78" fmla="*/ 161 w 184"/>
                <a:gd name="T79" fmla="*/ 32 h 217"/>
                <a:gd name="T80" fmla="*/ 142 w 184"/>
                <a:gd name="T81" fmla="*/ 24 h 217"/>
                <a:gd name="T82" fmla="*/ 113 w 184"/>
                <a:gd name="T83" fmla="*/ 11 h 217"/>
                <a:gd name="T84" fmla="*/ 94 w 184"/>
                <a:gd name="T85" fmla="*/ 4 h 217"/>
                <a:gd name="T86" fmla="*/ 65 w 184"/>
                <a:gd name="T87" fmla="*/ 0 h 217"/>
                <a:gd name="T88" fmla="*/ 51 w 184"/>
                <a:gd name="T89" fmla="*/ 2 h 217"/>
                <a:gd name="T90" fmla="*/ 38 w 184"/>
                <a:gd name="T91" fmla="*/ 7 h 217"/>
                <a:gd name="T92" fmla="*/ 28 w 184"/>
                <a:gd name="T93" fmla="*/ 14 h 217"/>
                <a:gd name="T94" fmla="*/ 20 w 184"/>
                <a:gd name="T95" fmla="*/ 22 h 217"/>
                <a:gd name="T96" fmla="*/ 19 w 184"/>
                <a:gd name="T97" fmla="*/ 23 h 217"/>
                <a:gd name="T98" fmla="*/ 19 w 184"/>
                <a:gd name="T99" fmla="*/ 23 h 21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84"/>
                <a:gd name="T151" fmla="*/ 0 h 217"/>
                <a:gd name="T152" fmla="*/ 184 w 184"/>
                <a:gd name="T153" fmla="*/ 217 h 21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84" h="217">
                  <a:moveTo>
                    <a:pt x="19" y="23"/>
                  </a:moveTo>
                  <a:lnTo>
                    <a:pt x="13" y="34"/>
                  </a:lnTo>
                  <a:lnTo>
                    <a:pt x="5" y="47"/>
                  </a:lnTo>
                  <a:lnTo>
                    <a:pt x="1" y="62"/>
                  </a:lnTo>
                  <a:lnTo>
                    <a:pt x="0" y="76"/>
                  </a:lnTo>
                  <a:lnTo>
                    <a:pt x="1" y="89"/>
                  </a:lnTo>
                  <a:lnTo>
                    <a:pt x="5" y="99"/>
                  </a:lnTo>
                  <a:lnTo>
                    <a:pt x="11" y="109"/>
                  </a:lnTo>
                  <a:lnTo>
                    <a:pt x="13" y="135"/>
                  </a:lnTo>
                  <a:lnTo>
                    <a:pt x="15" y="146"/>
                  </a:lnTo>
                  <a:lnTo>
                    <a:pt x="18" y="151"/>
                  </a:lnTo>
                  <a:lnTo>
                    <a:pt x="26" y="166"/>
                  </a:lnTo>
                  <a:lnTo>
                    <a:pt x="28" y="193"/>
                  </a:lnTo>
                  <a:lnTo>
                    <a:pt x="29" y="203"/>
                  </a:lnTo>
                  <a:lnTo>
                    <a:pt x="32" y="211"/>
                  </a:lnTo>
                  <a:lnTo>
                    <a:pt x="39" y="217"/>
                  </a:lnTo>
                  <a:lnTo>
                    <a:pt x="56" y="216"/>
                  </a:lnTo>
                  <a:lnTo>
                    <a:pt x="74" y="211"/>
                  </a:lnTo>
                  <a:lnTo>
                    <a:pt x="94" y="205"/>
                  </a:lnTo>
                  <a:lnTo>
                    <a:pt x="119" y="193"/>
                  </a:lnTo>
                  <a:lnTo>
                    <a:pt x="133" y="185"/>
                  </a:lnTo>
                  <a:lnTo>
                    <a:pt x="146" y="178"/>
                  </a:lnTo>
                  <a:lnTo>
                    <a:pt x="152" y="170"/>
                  </a:lnTo>
                  <a:lnTo>
                    <a:pt x="161" y="161"/>
                  </a:lnTo>
                  <a:lnTo>
                    <a:pt x="167" y="155"/>
                  </a:lnTo>
                  <a:lnTo>
                    <a:pt x="170" y="150"/>
                  </a:lnTo>
                  <a:lnTo>
                    <a:pt x="170" y="145"/>
                  </a:lnTo>
                  <a:lnTo>
                    <a:pt x="169" y="132"/>
                  </a:lnTo>
                  <a:lnTo>
                    <a:pt x="165" y="126"/>
                  </a:lnTo>
                  <a:lnTo>
                    <a:pt x="160" y="119"/>
                  </a:lnTo>
                  <a:lnTo>
                    <a:pt x="176" y="114"/>
                  </a:lnTo>
                  <a:lnTo>
                    <a:pt x="180" y="109"/>
                  </a:lnTo>
                  <a:lnTo>
                    <a:pt x="184" y="103"/>
                  </a:lnTo>
                  <a:lnTo>
                    <a:pt x="183" y="90"/>
                  </a:lnTo>
                  <a:lnTo>
                    <a:pt x="178" y="82"/>
                  </a:lnTo>
                  <a:lnTo>
                    <a:pt x="169" y="71"/>
                  </a:lnTo>
                  <a:lnTo>
                    <a:pt x="174" y="58"/>
                  </a:lnTo>
                  <a:lnTo>
                    <a:pt x="176" y="47"/>
                  </a:lnTo>
                  <a:lnTo>
                    <a:pt x="171" y="39"/>
                  </a:lnTo>
                  <a:lnTo>
                    <a:pt x="161" y="32"/>
                  </a:lnTo>
                  <a:lnTo>
                    <a:pt x="142" y="24"/>
                  </a:lnTo>
                  <a:lnTo>
                    <a:pt x="113" y="11"/>
                  </a:lnTo>
                  <a:lnTo>
                    <a:pt x="94" y="4"/>
                  </a:lnTo>
                  <a:lnTo>
                    <a:pt x="65" y="0"/>
                  </a:lnTo>
                  <a:lnTo>
                    <a:pt x="51" y="2"/>
                  </a:lnTo>
                  <a:lnTo>
                    <a:pt x="38" y="7"/>
                  </a:lnTo>
                  <a:lnTo>
                    <a:pt x="28" y="14"/>
                  </a:lnTo>
                  <a:lnTo>
                    <a:pt x="20" y="22"/>
                  </a:lnTo>
                  <a:lnTo>
                    <a:pt x="19" y="23"/>
                  </a:lnTo>
                  <a:close/>
                </a:path>
              </a:pathLst>
            </a:custGeom>
            <a:solidFill>
              <a:srgbClr val="FFD4BF"/>
            </a:solidFill>
            <a:ln w="9525">
              <a:noFill/>
              <a:round/>
              <a:headEnd/>
              <a:tailEnd/>
            </a:ln>
          </p:spPr>
          <p:txBody>
            <a:bodyPr/>
            <a:lstStyle/>
            <a:p>
              <a:endParaRPr lang="tr-TR"/>
            </a:p>
          </p:txBody>
        </p:sp>
        <p:sp>
          <p:nvSpPr>
            <p:cNvPr id="65629" name="Freeform 83"/>
            <p:cNvSpPr>
              <a:spLocks/>
            </p:cNvSpPr>
            <p:nvPr/>
          </p:nvSpPr>
          <p:spPr bwMode="auto">
            <a:xfrm>
              <a:off x="5092" y="2583"/>
              <a:ext cx="184" cy="217"/>
            </a:xfrm>
            <a:custGeom>
              <a:avLst/>
              <a:gdLst>
                <a:gd name="T0" fmla="*/ 19 w 184"/>
                <a:gd name="T1" fmla="*/ 23 h 217"/>
                <a:gd name="T2" fmla="*/ 13 w 184"/>
                <a:gd name="T3" fmla="*/ 34 h 217"/>
                <a:gd name="T4" fmla="*/ 5 w 184"/>
                <a:gd name="T5" fmla="*/ 47 h 217"/>
                <a:gd name="T6" fmla="*/ 1 w 184"/>
                <a:gd name="T7" fmla="*/ 62 h 217"/>
                <a:gd name="T8" fmla="*/ 0 w 184"/>
                <a:gd name="T9" fmla="*/ 76 h 217"/>
                <a:gd name="T10" fmla="*/ 1 w 184"/>
                <a:gd name="T11" fmla="*/ 89 h 217"/>
                <a:gd name="T12" fmla="*/ 5 w 184"/>
                <a:gd name="T13" fmla="*/ 99 h 217"/>
                <a:gd name="T14" fmla="*/ 11 w 184"/>
                <a:gd name="T15" fmla="*/ 109 h 217"/>
                <a:gd name="T16" fmla="*/ 13 w 184"/>
                <a:gd name="T17" fmla="*/ 135 h 217"/>
                <a:gd name="T18" fmla="*/ 15 w 184"/>
                <a:gd name="T19" fmla="*/ 146 h 217"/>
                <a:gd name="T20" fmla="*/ 18 w 184"/>
                <a:gd name="T21" fmla="*/ 151 h 217"/>
                <a:gd name="T22" fmla="*/ 26 w 184"/>
                <a:gd name="T23" fmla="*/ 166 h 217"/>
                <a:gd name="T24" fmla="*/ 28 w 184"/>
                <a:gd name="T25" fmla="*/ 193 h 217"/>
                <a:gd name="T26" fmla="*/ 29 w 184"/>
                <a:gd name="T27" fmla="*/ 203 h 217"/>
                <a:gd name="T28" fmla="*/ 32 w 184"/>
                <a:gd name="T29" fmla="*/ 211 h 217"/>
                <a:gd name="T30" fmla="*/ 39 w 184"/>
                <a:gd name="T31" fmla="*/ 217 h 217"/>
                <a:gd name="T32" fmla="*/ 56 w 184"/>
                <a:gd name="T33" fmla="*/ 216 h 217"/>
                <a:gd name="T34" fmla="*/ 74 w 184"/>
                <a:gd name="T35" fmla="*/ 211 h 217"/>
                <a:gd name="T36" fmla="*/ 94 w 184"/>
                <a:gd name="T37" fmla="*/ 205 h 217"/>
                <a:gd name="T38" fmla="*/ 119 w 184"/>
                <a:gd name="T39" fmla="*/ 193 h 217"/>
                <a:gd name="T40" fmla="*/ 133 w 184"/>
                <a:gd name="T41" fmla="*/ 185 h 217"/>
                <a:gd name="T42" fmla="*/ 146 w 184"/>
                <a:gd name="T43" fmla="*/ 178 h 217"/>
                <a:gd name="T44" fmla="*/ 152 w 184"/>
                <a:gd name="T45" fmla="*/ 170 h 217"/>
                <a:gd name="T46" fmla="*/ 161 w 184"/>
                <a:gd name="T47" fmla="*/ 161 h 217"/>
                <a:gd name="T48" fmla="*/ 167 w 184"/>
                <a:gd name="T49" fmla="*/ 155 h 217"/>
                <a:gd name="T50" fmla="*/ 170 w 184"/>
                <a:gd name="T51" fmla="*/ 150 h 217"/>
                <a:gd name="T52" fmla="*/ 170 w 184"/>
                <a:gd name="T53" fmla="*/ 145 h 217"/>
                <a:gd name="T54" fmla="*/ 169 w 184"/>
                <a:gd name="T55" fmla="*/ 132 h 217"/>
                <a:gd name="T56" fmla="*/ 165 w 184"/>
                <a:gd name="T57" fmla="*/ 126 h 217"/>
                <a:gd name="T58" fmla="*/ 160 w 184"/>
                <a:gd name="T59" fmla="*/ 119 h 217"/>
                <a:gd name="T60" fmla="*/ 176 w 184"/>
                <a:gd name="T61" fmla="*/ 114 h 217"/>
                <a:gd name="T62" fmla="*/ 180 w 184"/>
                <a:gd name="T63" fmla="*/ 109 h 217"/>
                <a:gd name="T64" fmla="*/ 184 w 184"/>
                <a:gd name="T65" fmla="*/ 103 h 217"/>
                <a:gd name="T66" fmla="*/ 183 w 184"/>
                <a:gd name="T67" fmla="*/ 90 h 217"/>
                <a:gd name="T68" fmla="*/ 178 w 184"/>
                <a:gd name="T69" fmla="*/ 82 h 217"/>
                <a:gd name="T70" fmla="*/ 169 w 184"/>
                <a:gd name="T71" fmla="*/ 71 h 217"/>
                <a:gd name="T72" fmla="*/ 174 w 184"/>
                <a:gd name="T73" fmla="*/ 58 h 217"/>
                <a:gd name="T74" fmla="*/ 176 w 184"/>
                <a:gd name="T75" fmla="*/ 47 h 217"/>
                <a:gd name="T76" fmla="*/ 171 w 184"/>
                <a:gd name="T77" fmla="*/ 39 h 217"/>
                <a:gd name="T78" fmla="*/ 161 w 184"/>
                <a:gd name="T79" fmla="*/ 32 h 217"/>
                <a:gd name="T80" fmla="*/ 142 w 184"/>
                <a:gd name="T81" fmla="*/ 24 h 217"/>
                <a:gd name="T82" fmla="*/ 113 w 184"/>
                <a:gd name="T83" fmla="*/ 11 h 217"/>
                <a:gd name="T84" fmla="*/ 94 w 184"/>
                <a:gd name="T85" fmla="*/ 4 h 217"/>
                <a:gd name="T86" fmla="*/ 65 w 184"/>
                <a:gd name="T87" fmla="*/ 0 h 217"/>
                <a:gd name="T88" fmla="*/ 51 w 184"/>
                <a:gd name="T89" fmla="*/ 2 h 217"/>
                <a:gd name="T90" fmla="*/ 38 w 184"/>
                <a:gd name="T91" fmla="*/ 7 h 217"/>
                <a:gd name="T92" fmla="*/ 28 w 184"/>
                <a:gd name="T93" fmla="*/ 14 h 217"/>
                <a:gd name="T94" fmla="*/ 20 w 184"/>
                <a:gd name="T95" fmla="*/ 22 h 217"/>
                <a:gd name="T96" fmla="*/ 19 w 184"/>
                <a:gd name="T97" fmla="*/ 23 h 217"/>
                <a:gd name="T98" fmla="*/ 19 w 184"/>
                <a:gd name="T99" fmla="*/ 23 h 21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84"/>
                <a:gd name="T151" fmla="*/ 0 h 217"/>
                <a:gd name="T152" fmla="*/ 184 w 184"/>
                <a:gd name="T153" fmla="*/ 217 h 21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84" h="217">
                  <a:moveTo>
                    <a:pt x="19" y="23"/>
                  </a:moveTo>
                  <a:lnTo>
                    <a:pt x="13" y="34"/>
                  </a:lnTo>
                  <a:lnTo>
                    <a:pt x="5" y="47"/>
                  </a:lnTo>
                  <a:lnTo>
                    <a:pt x="1" y="62"/>
                  </a:lnTo>
                  <a:lnTo>
                    <a:pt x="0" y="76"/>
                  </a:lnTo>
                  <a:lnTo>
                    <a:pt x="1" y="89"/>
                  </a:lnTo>
                  <a:lnTo>
                    <a:pt x="5" y="99"/>
                  </a:lnTo>
                  <a:lnTo>
                    <a:pt x="11" y="109"/>
                  </a:lnTo>
                  <a:lnTo>
                    <a:pt x="13" y="135"/>
                  </a:lnTo>
                  <a:lnTo>
                    <a:pt x="15" y="146"/>
                  </a:lnTo>
                  <a:lnTo>
                    <a:pt x="18" y="151"/>
                  </a:lnTo>
                  <a:lnTo>
                    <a:pt x="26" y="166"/>
                  </a:lnTo>
                  <a:lnTo>
                    <a:pt x="28" y="193"/>
                  </a:lnTo>
                  <a:lnTo>
                    <a:pt x="29" y="203"/>
                  </a:lnTo>
                  <a:lnTo>
                    <a:pt x="32" y="211"/>
                  </a:lnTo>
                  <a:lnTo>
                    <a:pt x="39" y="217"/>
                  </a:lnTo>
                  <a:lnTo>
                    <a:pt x="56" y="216"/>
                  </a:lnTo>
                  <a:lnTo>
                    <a:pt x="74" y="211"/>
                  </a:lnTo>
                  <a:lnTo>
                    <a:pt x="94" y="205"/>
                  </a:lnTo>
                  <a:lnTo>
                    <a:pt x="119" y="193"/>
                  </a:lnTo>
                  <a:lnTo>
                    <a:pt x="133" y="185"/>
                  </a:lnTo>
                  <a:lnTo>
                    <a:pt x="146" y="178"/>
                  </a:lnTo>
                  <a:lnTo>
                    <a:pt x="152" y="170"/>
                  </a:lnTo>
                  <a:lnTo>
                    <a:pt x="161" y="161"/>
                  </a:lnTo>
                  <a:lnTo>
                    <a:pt x="167" y="155"/>
                  </a:lnTo>
                  <a:lnTo>
                    <a:pt x="170" y="150"/>
                  </a:lnTo>
                  <a:lnTo>
                    <a:pt x="170" y="145"/>
                  </a:lnTo>
                  <a:lnTo>
                    <a:pt x="169" y="132"/>
                  </a:lnTo>
                  <a:lnTo>
                    <a:pt x="165" y="126"/>
                  </a:lnTo>
                  <a:lnTo>
                    <a:pt x="160" y="119"/>
                  </a:lnTo>
                  <a:lnTo>
                    <a:pt x="176" y="114"/>
                  </a:lnTo>
                  <a:lnTo>
                    <a:pt x="180" y="109"/>
                  </a:lnTo>
                  <a:lnTo>
                    <a:pt x="184" y="103"/>
                  </a:lnTo>
                  <a:lnTo>
                    <a:pt x="183" y="90"/>
                  </a:lnTo>
                  <a:lnTo>
                    <a:pt x="178" y="82"/>
                  </a:lnTo>
                  <a:lnTo>
                    <a:pt x="169" y="71"/>
                  </a:lnTo>
                  <a:lnTo>
                    <a:pt x="174" y="58"/>
                  </a:lnTo>
                  <a:lnTo>
                    <a:pt x="176" y="47"/>
                  </a:lnTo>
                  <a:lnTo>
                    <a:pt x="171" y="39"/>
                  </a:lnTo>
                  <a:lnTo>
                    <a:pt x="161" y="32"/>
                  </a:lnTo>
                  <a:lnTo>
                    <a:pt x="142" y="24"/>
                  </a:lnTo>
                  <a:lnTo>
                    <a:pt x="113" y="11"/>
                  </a:lnTo>
                  <a:lnTo>
                    <a:pt x="94" y="4"/>
                  </a:lnTo>
                  <a:lnTo>
                    <a:pt x="65" y="0"/>
                  </a:lnTo>
                  <a:lnTo>
                    <a:pt x="51" y="2"/>
                  </a:lnTo>
                  <a:lnTo>
                    <a:pt x="38" y="7"/>
                  </a:lnTo>
                  <a:lnTo>
                    <a:pt x="28" y="14"/>
                  </a:lnTo>
                  <a:lnTo>
                    <a:pt x="20" y="22"/>
                  </a:lnTo>
                  <a:lnTo>
                    <a:pt x="19" y="23"/>
                  </a:lnTo>
                </a:path>
              </a:pathLst>
            </a:custGeom>
            <a:noFill/>
            <a:ln w="1588">
              <a:solidFill>
                <a:srgbClr val="FFD4BF"/>
              </a:solidFill>
              <a:round/>
              <a:headEnd/>
              <a:tailEnd/>
            </a:ln>
          </p:spPr>
          <p:txBody>
            <a:bodyPr/>
            <a:lstStyle/>
            <a:p>
              <a:endParaRPr lang="tr-TR"/>
            </a:p>
          </p:txBody>
        </p:sp>
        <p:sp>
          <p:nvSpPr>
            <p:cNvPr id="65630" name="Freeform 84"/>
            <p:cNvSpPr>
              <a:spLocks/>
            </p:cNvSpPr>
            <p:nvPr/>
          </p:nvSpPr>
          <p:spPr bwMode="auto">
            <a:xfrm>
              <a:off x="5092" y="2583"/>
              <a:ext cx="184" cy="217"/>
            </a:xfrm>
            <a:custGeom>
              <a:avLst/>
              <a:gdLst>
                <a:gd name="T0" fmla="*/ 19 w 184"/>
                <a:gd name="T1" fmla="*/ 23 h 217"/>
                <a:gd name="T2" fmla="*/ 13 w 184"/>
                <a:gd name="T3" fmla="*/ 34 h 217"/>
                <a:gd name="T4" fmla="*/ 5 w 184"/>
                <a:gd name="T5" fmla="*/ 47 h 217"/>
                <a:gd name="T6" fmla="*/ 1 w 184"/>
                <a:gd name="T7" fmla="*/ 62 h 217"/>
                <a:gd name="T8" fmla="*/ 0 w 184"/>
                <a:gd name="T9" fmla="*/ 76 h 217"/>
                <a:gd name="T10" fmla="*/ 1 w 184"/>
                <a:gd name="T11" fmla="*/ 89 h 217"/>
                <a:gd name="T12" fmla="*/ 5 w 184"/>
                <a:gd name="T13" fmla="*/ 99 h 217"/>
                <a:gd name="T14" fmla="*/ 11 w 184"/>
                <a:gd name="T15" fmla="*/ 109 h 217"/>
                <a:gd name="T16" fmla="*/ 13 w 184"/>
                <a:gd name="T17" fmla="*/ 135 h 217"/>
                <a:gd name="T18" fmla="*/ 15 w 184"/>
                <a:gd name="T19" fmla="*/ 146 h 217"/>
                <a:gd name="T20" fmla="*/ 18 w 184"/>
                <a:gd name="T21" fmla="*/ 151 h 217"/>
                <a:gd name="T22" fmla="*/ 26 w 184"/>
                <a:gd name="T23" fmla="*/ 166 h 217"/>
                <a:gd name="T24" fmla="*/ 28 w 184"/>
                <a:gd name="T25" fmla="*/ 193 h 217"/>
                <a:gd name="T26" fmla="*/ 29 w 184"/>
                <a:gd name="T27" fmla="*/ 203 h 217"/>
                <a:gd name="T28" fmla="*/ 32 w 184"/>
                <a:gd name="T29" fmla="*/ 211 h 217"/>
                <a:gd name="T30" fmla="*/ 39 w 184"/>
                <a:gd name="T31" fmla="*/ 217 h 217"/>
                <a:gd name="T32" fmla="*/ 56 w 184"/>
                <a:gd name="T33" fmla="*/ 216 h 217"/>
                <a:gd name="T34" fmla="*/ 74 w 184"/>
                <a:gd name="T35" fmla="*/ 211 h 217"/>
                <a:gd name="T36" fmla="*/ 94 w 184"/>
                <a:gd name="T37" fmla="*/ 205 h 217"/>
                <a:gd name="T38" fmla="*/ 119 w 184"/>
                <a:gd name="T39" fmla="*/ 193 h 217"/>
                <a:gd name="T40" fmla="*/ 133 w 184"/>
                <a:gd name="T41" fmla="*/ 185 h 217"/>
                <a:gd name="T42" fmla="*/ 146 w 184"/>
                <a:gd name="T43" fmla="*/ 178 h 217"/>
                <a:gd name="T44" fmla="*/ 152 w 184"/>
                <a:gd name="T45" fmla="*/ 170 h 217"/>
                <a:gd name="T46" fmla="*/ 161 w 184"/>
                <a:gd name="T47" fmla="*/ 161 h 217"/>
                <a:gd name="T48" fmla="*/ 167 w 184"/>
                <a:gd name="T49" fmla="*/ 155 h 217"/>
                <a:gd name="T50" fmla="*/ 170 w 184"/>
                <a:gd name="T51" fmla="*/ 150 h 217"/>
                <a:gd name="T52" fmla="*/ 170 w 184"/>
                <a:gd name="T53" fmla="*/ 145 h 217"/>
                <a:gd name="T54" fmla="*/ 169 w 184"/>
                <a:gd name="T55" fmla="*/ 132 h 217"/>
                <a:gd name="T56" fmla="*/ 165 w 184"/>
                <a:gd name="T57" fmla="*/ 126 h 217"/>
                <a:gd name="T58" fmla="*/ 160 w 184"/>
                <a:gd name="T59" fmla="*/ 119 h 217"/>
                <a:gd name="T60" fmla="*/ 176 w 184"/>
                <a:gd name="T61" fmla="*/ 114 h 217"/>
                <a:gd name="T62" fmla="*/ 180 w 184"/>
                <a:gd name="T63" fmla="*/ 109 h 217"/>
                <a:gd name="T64" fmla="*/ 184 w 184"/>
                <a:gd name="T65" fmla="*/ 103 h 217"/>
                <a:gd name="T66" fmla="*/ 183 w 184"/>
                <a:gd name="T67" fmla="*/ 90 h 217"/>
                <a:gd name="T68" fmla="*/ 178 w 184"/>
                <a:gd name="T69" fmla="*/ 82 h 217"/>
                <a:gd name="T70" fmla="*/ 169 w 184"/>
                <a:gd name="T71" fmla="*/ 71 h 217"/>
                <a:gd name="T72" fmla="*/ 174 w 184"/>
                <a:gd name="T73" fmla="*/ 58 h 217"/>
                <a:gd name="T74" fmla="*/ 176 w 184"/>
                <a:gd name="T75" fmla="*/ 47 h 217"/>
                <a:gd name="T76" fmla="*/ 171 w 184"/>
                <a:gd name="T77" fmla="*/ 39 h 217"/>
                <a:gd name="T78" fmla="*/ 161 w 184"/>
                <a:gd name="T79" fmla="*/ 32 h 217"/>
                <a:gd name="T80" fmla="*/ 142 w 184"/>
                <a:gd name="T81" fmla="*/ 24 h 217"/>
                <a:gd name="T82" fmla="*/ 113 w 184"/>
                <a:gd name="T83" fmla="*/ 11 h 217"/>
                <a:gd name="T84" fmla="*/ 94 w 184"/>
                <a:gd name="T85" fmla="*/ 4 h 217"/>
                <a:gd name="T86" fmla="*/ 65 w 184"/>
                <a:gd name="T87" fmla="*/ 0 h 217"/>
                <a:gd name="T88" fmla="*/ 51 w 184"/>
                <a:gd name="T89" fmla="*/ 2 h 217"/>
                <a:gd name="T90" fmla="*/ 38 w 184"/>
                <a:gd name="T91" fmla="*/ 7 h 217"/>
                <a:gd name="T92" fmla="*/ 28 w 184"/>
                <a:gd name="T93" fmla="*/ 14 h 217"/>
                <a:gd name="T94" fmla="*/ 20 w 184"/>
                <a:gd name="T95" fmla="*/ 22 h 217"/>
                <a:gd name="T96" fmla="*/ 19 w 184"/>
                <a:gd name="T97" fmla="*/ 23 h 21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84"/>
                <a:gd name="T148" fmla="*/ 0 h 217"/>
                <a:gd name="T149" fmla="*/ 184 w 184"/>
                <a:gd name="T150" fmla="*/ 217 h 21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84" h="217">
                  <a:moveTo>
                    <a:pt x="19" y="23"/>
                  </a:moveTo>
                  <a:lnTo>
                    <a:pt x="13" y="34"/>
                  </a:lnTo>
                  <a:lnTo>
                    <a:pt x="5" y="47"/>
                  </a:lnTo>
                  <a:lnTo>
                    <a:pt x="1" y="62"/>
                  </a:lnTo>
                  <a:lnTo>
                    <a:pt x="0" y="76"/>
                  </a:lnTo>
                  <a:lnTo>
                    <a:pt x="1" y="89"/>
                  </a:lnTo>
                  <a:lnTo>
                    <a:pt x="5" y="99"/>
                  </a:lnTo>
                  <a:lnTo>
                    <a:pt x="11" y="109"/>
                  </a:lnTo>
                  <a:lnTo>
                    <a:pt x="13" y="135"/>
                  </a:lnTo>
                  <a:lnTo>
                    <a:pt x="15" y="146"/>
                  </a:lnTo>
                  <a:lnTo>
                    <a:pt x="18" y="151"/>
                  </a:lnTo>
                  <a:lnTo>
                    <a:pt x="26" y="166"/>
                  </a:lnTo>
                  <a:lnTo>
                    <a:pt x="28" y="193"/>
                  </a:lnTo>
                  <a:lnTo>
                    <a:pt x="29" y="203"/>
                  </a:lnTo>
                  <a:lnTo>
                    <a:pt x="32" y="211"/>
                  </a:lnTo>
                  <a:lnTo>
                    <a:pt x="39" y="217"/>
                  </a:lnTo>
                  <a:lnTo>
                    <a:pt x="56" y="216"/>
                  </a:lnTo>
                  <a:lnTo>
                    <a:pt x="74" y="211"/>
                  </a:lnTo>
                  <a:lnTo>
                    <a:pt x="94" y="205"/>
                  </a:lnTo>
                  <a:lnTo>
                    <a:pt x="119" y="193"/>
                  </a:lnTo>
                  <a:lnTo>
                    <a:pt x="133" y="185"/>
                  </a:lnTo>
                  <a:lnTo>
                    <a:pt x="146" y="178"/>
                  </a:lnTo>
                  <a:lnTo>
                    <a:pt x="152" y="170"/>
                  </a:lnTo>
                  <a:lnTo>
                    <a:pt x="161" y="161"/>
                  </a:lnTo>
                  <a:lnTo>
                    <a:pt x="167" y="155"/>
                  </a:lnTo>
                  <a:lnTo>
                    <a:pt x="170" y="150"/>
                  </a:lnTo>
                  <a:lnTo>
                    <a:pt x="170" y="145"/>
                  </a:lnTo>
                  <a:lnTo>
                    <a:pt x="169" y="132"/>
                  </a:lnTo>
                  <a:lnTo>
                    <a:pt x="165" y="126"/>
                  </a:lnTo>
                  <a:lnTo>
                    <a:pt x="160" y="119"/>
                  </a:lnTo>
                  <a:lnTo>
                    <a:pt x="176" y="114"/>
                  </a:lnTo>
                  <a:lnTo>
                    <a:pt x="180" y="109"/>
                  </a:lnTo>
                  <a:lnTo>
                    <a:pt x="184" y="103"/>
                  </a:lnTo>
                  <a:lnTo>
                    <a:pt x="183" y="90"/>
                  </a:lnTo>
                  <a:lnTo>
                    <a:pt x="178" y="82"/>
                  </a:lnTo>
                  <a:lnTo>
                    <a:pt x="169" y="71"/>
                  </a:lnTo>
                  <a:lnTo>
                    <a:pt x="174" y="58"/>
                  </a:lnTo>
                  <a:lnTo>
                    <a:pt x="176" y="47"/>
                  </a:lnTo>
                  <a:lnTo>
                    <a:pt x="171" y="39"/>
                  </a:lnTo>
                  <a:lnTo>
                    <a:pt x="161" y="32"/>
                  </a:lnTo>
                  <a:lnTo>
                    <a:pt x="142" y="24"/>
                  </a:lnTo>
                  <a:lnTo>
                    <a:pt x="113" y="11"/>
                  </a:lnTo>
                  <a:lnTo>
                    <a:pt x="94" y="4"/>
                  </a:lnTo>
                  <a:lnTo>
                    <a:pt x="65" y="0"/>
                  </a:lnTo>
                  <a:lnTo>
                    <a:pt x="51" y="2"/>
                  </a:lnTo>
                  <a:lnTo>
                    <a:pt x="38" y="7"/>
                  </a:lnTo>
                  <a:lnTo>
                    <a:pt x="28" y="14"/>
                  </a:lnTo>
                  <a:lnTo>
                    <a:pt x="20" y="22"/>
                  </a:lnTo>
                  <a:lnTo>
                    <a:pt x="19" y="23"/>
                  </a:lnTo>
                </a:path>
              </a:pathLst>
            </a:custGeom>
            <a:noFill/>
            <a:ln w="1588">
              <a:solidFill>
                <a:srgbClr val="000000"/>
              </a:solidFill>
              <a:round/>
              <a:headEnd/>
              <a:tailEnd/>
            </a:ln>
          </p:spPr>
          <p:txBody>
            <a:bodyPr/>
            <a:lstStyle/>
            <a:p>
              <a:endParaRPr lang="tr-TR"/>
            </a:p>
          </p:txBody>
        </p:sp>
        <p:sp>
          <p:nvSpPr>
            <p:cNvPr id="65631" name="Line 85"/>
            <p:cNvSpPr>
              <a:spLocks noChangeShapeType="1"/>
            </p:cNvSpPr>
            <p:nvPr/>
          </p:nvSpPr>
          <p:spPr bwMode="auto">
            <a:xfrm>
              <a:off x="5162" y="2651"/>
              <a:ext cx="100" cy="3"/>
            </a:xfrm>
            <a:prstGeom prst="line">
              <a:avLst/>
            </a:prstGeom>
            <a:noFill/>
            <a:ln w="1588">
              <a:solidFill>
                <a:srgbClr val="000000"/>
              </a:solidFill>
              <a:round/>
              <a:headEnd/>
              <a:tailEnd/>
            </a:ln>
          </p:spPr>
          <p:txBody>
            <a:bodyPr/>
            <a:lstStyle/>
            <a:p>
              <a:endParaRPr lang="tr-TR"/>
            </a:p>
          </p:txBody>
        </p:sp>
        <p:sp>
          <p:nvSpPr>
            <p:cNvPr id="65632" name="Line 86"/>
            <p:cNvSpPr>
              <a:spLocks noChangeShapeType="1"/>
            </p:cNvSpPr>
            <p:nvPr/>
          </p:nvSpPr>
          <p:spPr bwMode="auto">
            <a:xfrm flipV="1">
              <a:off x="5164" y="2702"/>
              <a:ext cx="88" cy="27"/>
            </a:xfrm>
            <a:prstGeom prst="line">
              <a:avLst/>
            </a:prstGeom>
            <a:noFill/>
            <a:ln w="1588">
              <a:solidFill>
                <a:srgbClr val="000000"/>
              </a:solidFill>
              <a:round/>
              <a:headEnd/>
              <a:tailEnd/>
            </a:ln>
          </p:spPr>
          <p:txBody>
            <a:bodyPr/>
            <a:lstStyle/>
            <a:p>
              <a:endParaRPr lang="tr-TR"/>
            </a:p>
          </p:txBody>
        </p:sp>
        <p:sp>
          <p:nvSpPr>
            <p:cNvPr id="65633" name="Freeform 87"/>
            <p:cNvSpPr>
              <a:spLocks/>
            </p:cNvSpPr>
            <p:nvPr/>
          </p:nvSpPr>
          <p:spPr bwMode="auto">
            <a:xfrm>
              <a:off x="5159" y="3030"/>
              <a:ext cx="184" cy="252"/>
            </a:xfrm>
            <a:custGeom>
              <a:avLst/>
              <a:gdLst>
                <a:gd name="T0" fmla="*/ 183 w 184"/>
                <a:gd name="T1" fmla="*/ 114 h 252"/>
                <a:gd name="T2" fmla="*/ 166 w 184"/>
                <a:gd name="T3" fmla="*/ 74 h 252"/>
                <a:gd name="T4" fmla="*/ 152 w 184"/>
                <a:gd name="T5" fmla="*/ 24 h 252"/>
                <a:gd name="T6" fmla="*/ 147 w 184"/>
                <a:gd name="T7" fmla="*/ 0 h 252"/>
                <a:gd name="T8" fmla="*/ 109 w 184"/>
                <a:gd name="T9" fmla="*/ 37 h 252"/>
                <a:gd name="T10" fmla="*/ 78 w 184"/>
                <a:gd name="T11" fmla="*/ 64 h 252"/>
                <a:gd name="T12" fmla="*/ 36 w 184"/>
                <a:gd name="T13" fmla="*/ 92 h 252"/>
                <a:gd name="T14" fmla="*/ 22 w 184"/>
                <a:gd name="T15" fmla="*/ 103 h 252"/>
                <a:gd name="T16" fmla="*/ 15 w 184"/>
                <a:gd name="T17" fmla="*/ 110 h 252"/>
                <a:gd name="T18" fmla="*/ 8 w 184"/>
                <a:gd name="T19" fmla="*/ 117 h 252"/>
                <a:gd name="T20" fmla="*/ 4 w 184"/>
                <a:gd name="T21" fmla="*/ 126 h 252"/>
                <a:gd name="T22" fmla="*/ 3 w 184"/>
                <a:gd name="T23" fmla="*/ 137 h 252"/>
                <a:gd name="T24" fmla="*/ 0 w 184"/>
                <a:gd name="T25" fmla="*/ 150 h 252"/>
                <a:gd name="T26" fmla="*/ 0 w 184"/>
                <a:gd name="T27" fmla="*/ 163 h 252"/>
                <a:gd name="T28" fmla="*/ 4 w 184"/>
                <a:gd name="T29" fmla="*/ 185 h 252"/>
                <a:gd name="T30" fmla="*/ 12 w 184"/>
                <a:gd name="T31" fmla="*/ 205 h 252"/>
                <a:gd name="T32" fmla="*/ 36 w 184"/>
                <a:gd name="T33" fmla="*/ 241 h 252"/>
                <a:gd name="T34" fmla="*/ 44 w 184"/>
                <a:gd name="T35" fmla="*/ 249 h 252"/>
                <a:gd name="T36" fmla="*/ 58 w 184"/>
                <a:gd name="T37" fmla="*/ 252 h 252"/>
                <a:gd name="T38" fmla="*/ 74 w 184"/>
                <a:gd name="T39" fmla="*/ 251 h 252"/>
                <a:gd name="T40" fmla="*/ 89 w 184"/>
                <a:gd name="T41" fmla="*/ 246 h 252"/>
                <a:gd name="T42" fmla="*/ 117 w 184"/>
                <a:gd name="T43" fmla="*/ 232 h 252"/>
                <a:gd name="T44" fmla="*/ 131 w 184"/>
                <a:gd name="T45" fmla="*/ 221 h 252"/>
                <a:gd name="T46" fmla="*/ 144 w 184"/>
                <a:gd name="T47" fmla="*/ 211 h 252"/>
                <a:gd name="T48" fmla="*/ 144 w 184"/>
                <a:gd name="T49" fmla="*/ 206 h 252"/>
                <a:gd name="T50" fmla="*/ 144 w 184"/>
                <a:gd name="T51" fmla="*/ 197 h 252"/>
                <a:gd name="T52" fmla="*/ 140 w 184"/>
                <a:gd name="T53" fmla="*/ 190 h 252"/>
                <a:gd name="T54" fmla="*/ 164 w 184"/>
                <a:gd name="T55" fmla="*/ 162 h 252"/>
                <a:gd name="T56" fmla="*/ 170 w 184"/>
                <a:gd name="T57" fmla="*/ 152 h 252"/>
                <a:gd name="T58" fmla="*/ 172 w 184"/>
                <a:gd name="T59" fmla="*/ 134 h 252"/>
                <a:gd name="T60" fmla="*/ 184 w 184"/>
                <a:gd name="T61" fmla="*/ 113 h 252"/>
                <a:gd name="T62" fmla="*/ 183 w 184"/>
                <a:gd name="T63" fmla="*/ 115 h 252"/>
                <a:gd name="T64" fmla="*/ 183 w 184"/>
                <a:gd name="T65" fmla="*/ 115 h 252"/>
                <a:gd name="T66" fmla="*/ 183 w 184"/>
                <a:gd name="T67" fmla="*/ 114 h 25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84"/>
                <a:gd name="T103" fmla="*/ 0 h 252"/>
                <a:gd name="T104" fmla="*/ 184 w 184"/>
                <a:gd name="T105" fmla="*/ 252 h 25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84" h="252">
                  <a:moveTo>
                    <a:pt x="183" y="114"/>
                  </a:moveTo>
                  <a:lnTo>
                    <a:pt x="166" y="74"/>
                  </a:lnTo>
                  <a:lnTo>
                    <a:pt x="152" y="24"/>
                  </a:lnTo>
                  <a:lnTo>
                    <a:pt x="147" y="0"/>
                  </a:lnTo>
                  <a:lnTo>
                    <a:pt x="109" y="37"/>
                  </a:lnTo>
                  <a:lnTo>
                    <a:pt x="78" y="64"/>
                  </a:lnTo>
                  <a:lnTo>
                    <a:pt x="36" y="92"/>
                  </a:lnTo>
                  <a:lnTo>
                    <a:pt x="22" y="103"/>
                  </a:lnTo>
                  <a:lnTo>
                    <a:pt x="15" y="110"/>
                  </a:lnTo>
                  <a:lnTo>
                    <a:pt x="8" y="117"/>
                  </a:lnTo>
                  <a:lnTo>
                    <a:pt x="4" y="126"/>
                  </a:lnTo>
                  <a:lnTo>
                    <a:pt x="3" y="137"/>
                  </a:lnTo>
                  <a:lnTo>
                    <a:pt x="0" y="150"/>
                  </a:lnTo>
                  <a:lnTo>
                    <a:pt x="0" y="163"/>
                  </a:lnTo>
                  <a:lnTo>
                    <a:pt x="4" y="185"/>
                  </a:lnTo>
                  <a:lnTo>
                    <a:pt x="12" y="205"/>
                  </a:lnTo>
                  <a:lnTo>
                    <a:pt x="36" y="241"/>
                  </a:lnTo>
                  <a:lnTo>
                    <a:pt x="44" y="249"/>
                  </a:lnTo>
                  <a:lnTo>
                    <a:pt x="58" y="252"/>
                  </a:lnTo>
                  <a:lnTo>
                    <a:pt x="74" y="251"/>
                  </a:lnTo>
                  <a:lnTo>
                    <a:pt x="89" y="246"/>
                  </a:lnTo>
                  <a:lnTo>
                    <a:pt x="117" y="232"/>
                  </a:lnTo>
                  <a:lnTo>
                    <a:pt x="131" y="221"/>
                  </a:lnTo>
                  <a:lnTo>
                    <a:pt x="144" y="211"/>
                  </a:lnTo>
                  <a:lnTo>
                    <a:pt x="144" y="206"/>
                  </a:lnTo>
                  <a:lnTo>
                    <a:pt x="144" y="197"/>
                  </a:lnTo>
                  <a:lnTo>
                    <a:pt x="140" y="190"/>
                  </a:lnTo>
                  <a:lnTo>
                    <a:pt x="164" y="162"/>
                  </a:lnTo>
                  <a:lnTo>
                    <a:pt x="170" y="152"/>
                  </a:lnTo>
                  <a:lnTo>
                    <a:pt x="172" y="134"/>
                  </a:lnTo>
                  <a:lnTo>
                    <a:pt x="184" y="113"/>
                  </a:lnTo>
                  <a:lnTo>
                    <a:pt x="183" y="115"/>
                  </a:lnTo>
                  <a:lnTo>
                    <a:pt x="183" y="114"/>
                  </a:lnTo>
                  <a:close/>
                </a:path>
              </a:pathLst>
            </a:custGeom>
            <a:solidFill>
              <a:srgbClr val="FFD4BF"/>
            </a:solidFill>
            <a:ln w="9525">
              <a:noFill/>
              <a:round/>
              <a:headEnd/>
              <a:tailEnd/>
            </a:ln>
          </p:spPr>
          <p:txBody>
            <a:bodyPr/>
            <a:lstStyle/>
            <a:p>
              <a:endParaRPr lang="tr-TR"/>
            </a:p>
          </p:txBody>
        </p:sp>
        <p:sp>
          <p:nvSpPr>
            <p:cNvPr id="65634" name="Freeform 88"/>
            <p:cNvSpPr>
              <a:spLocks/>
            </p:cNvSpPr>
            <p:nvPr/>
          </p:nvSpPr>
          <p:spPr bwMode="auto">
            <a:xfrm>
              <a:off x="5159" y="3030"/>
              <a:ext cx="184" cy="252"/>
            </a:xfrm>
            <a:custGeom>
              <a:avLst/>
              <a:gdLst>
                <a:gd name="T0" fmla="*/ 183 w 184"/>
                <a:gd name="T1" fmla="*/ 114 h 252"/>
                <a:gd name="T2" fmla="*/ 166 w 184"/>
                <a:gd name="T3" fmla="*/ 74 h 252"/>
                <a:gd name="T4" fmla="*/ 152 w 184"/>
                <a:gd name="T5" fmla="*/ 24 h 252"/>
                <a:gd name="T6" fmla="*/ 147 w 184"/>
                <a:gd name="T7" fmla="*/ 0 h 252"/>
                <a:gd name="T8" fmla="*/ 109 w 184"/>
                <a:gd name="T9" fmla="*/ 37 h 252"/>
                <a:gd name="T10" fmla="*/ 78 w 184"/>
                <a:gd name="T11" fmla="*/ 64 h 252"/>
                <a:gd name="T12" fmla="*/ 36 w 184"/>
                <a:gd name="T13" fmla="*/ 92 h 252"/>
                <a:gd name="T14" fmla="*/ 22 w 184"/>
                <a:gd name="T15" fmla="*/ 103 h 252"/>
                <a:gd name="T16" fmla="*/ 15 w 184"/>
                <a:gd name="T17" fmla="*/ 110 h 252"/>
                <a:gd name="T18" fmla="*/ 8 w 184"/>
                <a:gd name="T19" fmla="*/ 117 h 252"/>
                <a:gd name="T20" fmla="*/ 4 w 184"/>
                <a:gd name="T21" fmla="*/ 126 h 252"/>
                <a:gd name="T22" fmla="*/ 3 w 184"/>
                <a:gd name="T23" fmla="*/ 137 h 252"/>
                <a:gd name="T24" fmla="*/ 0 w 184"/>
                <a:gd name="T25" fmla="*/ 150 h 252"/>
                <a:gd name="T26" fmla="*/ 0 w 184"/>
                <a:gd name="T27" fmla="*/ 163 h 252"/>
                <a:gd name="T28" fmla="*/ 4 w 184"/>
                <a:gd name="T29" fmla="*/ 185 h 252"/>
                <a:gd name="T30" fmla="*/ 12 w 184"/>
                <a:gd name="T31" fmla="*/ 205 h 252"/>
                <a:gd name="T32" fmla="*/ 36 w 184"/>
                <a:gd name="T33" fmla="*/ 241 h 252"/>
                <a:gd name="T34" fmla="*/ 44 w 184"/>
                <a:gd name="T35" fmla="*/ 249 h 252"/>
                <a:gd name="T36" fmla="*/ 58 w 184"/>
                <a:gd name="T37" fmla="*/ 252 h 252"/>
                <a:gd name="T38" fmla="*/ 74 w 184"/>
                <a:gd name="T39" fmla="*/ 251 h 252"/>
                <a:gd name="T40" fmla="*/ 89 w 184"/>
                <a:gd name="T41" fmla="*/ 246 h 252"/>
                <a:gd name="T42" fmla="*/ 117 w 184"/>
                <a:gd name="T43" fmla="*/ 232 h 252"/>
                <a:gd name="T44" fmla="*/ 131 w 184"/>
                <a:gd name="T45" fmla="*/ 221 h 252"/>
                <a:gd name="T46" fmla="*/ 144 w 184"/>
                <a:gd name="T47" fmla="*/ 211 h 252"/>
                <a:gd name="T48" fmla="*/ 144 w 184"/>
                <a:gd name="T49" fmla="*/ 206 h 252"/>
                <a:gd name="T50" fmla="*/ 144 w 184"/>
                <a:gd name="T51" fmla="*/ 197 h 252"/>
                <a:gd name="T52" fmla="*/ 140 w 184"/>
                <a:gd name="T53" fmla="*/ 190 h 252"/>
                <a:gd name="T54" fmla="*/ 164 w 184"/>
                <a:gd name="T55" fmla="*/ 162 h 252"/>
                <a:gd name="T56" fmla="*/ 170 w 184"/>
                <a:gd name="T57" fmla="*/ 152 h 252"/>
                <a:gd name="T58" fmla="*/ 172 w 184"/>
                <a:gd name="T59" fmla="*/ 134 h 252"/>
                <a:gd name="T60" fmla="*/ 184 w 184"/>
                <a:gd name="T61" fmla="*/ 113 h 252"/>
                <a:gd name="T62" fmla="*/ 183 w 184"/>
                <a:gd name="T63" fmla="*/ 115 h 252"/>
                <a:gd name="T64" fmla="*/ 183 w 184"/>
                <a:gd name="T65" fmla="*/ 115 h 25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4"/>
                <a:gd name="T100" fmla="*/ 0 h 252"/>
                <a:gd name="T101" fmla="*/ 184 w 184"/>
                <a:gd name="T102" fmla="*/ 252 h 25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4" h="252">
                  <a:moveTo>
                    <a:pt x="183" y="114"/>
                  </a:moveTo>
                  <a:lnTo>
                    <a:pt x="166" y="74"/>
                  </a:lnTo>
                  <a:lnTo>
                    <a:pt x="152" y="24"/>
                  </a:lnTo>
                  <a:lnTo>
                    <a:pt x="147" y="0"/>
                  </a:lnTo>
                  <a:lnTo>
                    <a:pt x="109" y="37"/>
                  </a:lnTo>
                  <a:lnTo>
                    <a:pt x="78" y="64"/>
                  </a:lnTo>
                  <a:lnTo>
                    <a:pt x="36" y="92"/>
                  </a:lnTo>
                  <a:lnTo>
                    <a:pt x="22" y="103"/>
                  </a:lnTo>
                  <a:lnTo>
                    <a:pt x="15" y="110"/>
                  </a:lnTo>
                  <a:lnTo>
                    <a:pt x="8" y="117"/>
                  </a:lnTo>
                  <a:lnTo>
                    <a:pt x="4" y="126"/>
                  </a:lnTo>
                  <a:lnTo>
                    <a:pt x="3" y="137"/>
                  </a:lnTo>
                  <a:lnTo>
                    <a:pt x="0" y="150"/>
                  </a:lnTo>
                  <a:lnTo>
                    <a:pt x="0" y="163"/>
                  </a:lnTo>
                  <a:lnTo>
                    <a:pt x="4" y="185"/>
                  </a:lnTo>
                  <a:lnTo>
                    <a:pt x="12" y="205"/>
                  </a:lnTo>
                  <a:lnTo>
                    <a:pt x="36" y="241"/>
                  </a:lnTo>
                  <a:lnTo>
                    <a:pt x="44" y="249"/>
                  </a:lnTo>
                  <a:lnTo>
                    <a:pt x="58" y="252"/>
                  </a:lnTo>
                  <a:lnTo>
                    <a:pt x="74" y="251"/>
                  </a:lnTo>
                  <a:lnTo>
                    <a:pt x="89" y="246"/>
                  </a:lnTo>
                  <a:lnTo>
                    <a:pt x="117" y="232"/>
                  </a:lnTo>
                  <a:lnTo>
                    <a:pt x="131" y="221"/>
                  </a:lnTo>
                  <a:lnTo>
                    <a:pt x="144" y="211"/>
                  </a:lnTo>
                  <a:lnTo>
                    <a:pt x="144" y="206"/>
                  </a:lnTo>
                  <a:lnTo>
                    <a:pt x="144" y="197"/>
                  </a:lnTo>
                  <a:lnTo>
                    <a:pt x="140" y="190"/>
                  </a:lnTo>
                  <a:lnTo>
                    <a:pt x="164" y="162"/>
                  </a:lnTo>
                  <a:lnTo>
                    <a:pt x="170" y="152"/>
                  </a:lnTo>
                  <a:lnTo>
                    <a:pt x="172" y="134"/>
                  </a:lnTo>
                  <a:lnTo>
                    <a:pt x="184" y="113"/>
                  </a:lnTo>
                  <a:lnTo>
                    <a:pt x="183" y="115"/>
                  </a:lnTo>
                </a:path>
              </a:pathLst>
            </a:custGeom>
            <a:noFill/>
            <a:ln w="1588">
              <a:solidFill>
                <a:srgbClr val="FFD4BF"/>
              </a:solidFill>
              <a:round/>
              <a:headEnd/>
              <a:tailEnd/>
            </a:ln>
          </p:spPr>
          <p:txBody>
            <a:bodyPr/>
            <a:lstStyle/>
            <a:p>
              <a:endParaRPr lang="tr-TR"/>
            </a:p>
          </p:txBody>
        </p:sp>
        <p:sp>
          <p:nvSpPr>
            <p:cNvPr id="65635" name="Freeform 89"/>
            <p:cNvSpPr>
              <a:spLocks/>
            </p:cNvSpPr>
            <p:nvPr/>
          </p:nvSpPr>
          <p:spPr bwMode="auto">
            <a:xfrm>
              <a:off x="5159" y="3030"/>
              <a:ext cx="184" cy="252"/>
            </a:xfrm>
            <a:custGeom>
              <a:avLst/>
              <a:gdLst>
                <a:gd name="T0" fmla="*/ 146 w 184"/>
                <a:gd name="T1" fmla="*/ 0 h 252"/>
                <a:gd name="T2" fmla="*/ 109 w 184"/>
                <a:gd name="T3" fmla="*/ 37 h 252"/>
                <a:gd name="T4" fmla="*/ 78 w 184"/>
                <a:gd name="T5" fmla="*/ 64 h 252"/>
                <a:gd name="T6" fmla="*/ 36 w 184"/>
                <a:gd name="T7" fmla="*/ 92 h 252"/>
                <a:gd name="T8" fmla="*/ 22 w 184"/>
                <a:gd name="T9" fmla="*/ 103 h 252"/>
                <a:gd name="T10" fmla="*/ 15 w 184"/>
                <a:gd name="T11" fmla="*/ 110 h 252"/>
                <a:gd name="T12" fmla="*/ 8 w 184"/>
                <a:gd name="T13" fmla="*/ 117 h 252"/>
                <a:gd name="T14" fmla="*/ 4 w 184"/>
                <a:gd name="T15" fmla="*/ 126 h 252"/>
                <a:gd name="T16" fmla="*/ 3 w 184"/>
                <a:gd name="T17" fmla="*/ 137 h 252"/>
                <a:gd name="T18" fmla="*/ 0 w 184"/>
                <a:gd name="T19" fmla="*/ 150 h 252"/>
                <a:gd name="T20" fmla="*/ 0 w 184"/>
                <a:gd name="T21" fmla="*/ 163 h 252"/>
                <a:gd name="T22" fmla="*/ 4 w 184"/>
                <a:gd name="T23" fmla="*/ 185 h 252"/>
                <a:gd name="T24" fmla="*/ 12 w 184"/>
                <a:gd name="T25" fmla="*/ 205 h 252"/>
                <a:gd name="T26" fmla="*/ 36 w 184"/>
                <a:gd name="T27" fmla="*/ 241 h 252"/>
                <a:gd name="T28" fmla="*/ 44 w 184"/>
                <a:gd name="T29" fmla="*/ 249 h 252"/>
                <a:gd name="T30" fmla="*/ 58 w 184"/>
                <a:gd name="T31" fmla="*/ 252 h 252"/>
                <a:gd name="T32" fmla="*/ 74 w 184"/>
                <a:gd name="T33" fmla="*/ 251 h 252"/>
                <a:gd name="T34" fmla="*/ 89 w 184"/>
                <a:gd name="T35" fmla="*/ 246 h 252"/>
                <a:gd name="T36" fmla="*/ 117 w 184"/>
                <a:gd name="T37" fmla="*/ 232 h 252"/>
                <a:gd name="T38" fmla="*/ 131 w 184"/>
                <a:gd name="T39" fmla="*/ 221 h 252"/>
                <a:gd name="T40" fmla="*/ 144 w 184"/>
                <a:gd name="T41" fmla="*/ 211 h 252"/>
                <a:gd name="T42" fmla="*/ 144 w 184"/>
                <a:gd name="T43" fmla="*/ 206 h 252"/>
                <a:gd name="T44" fmla="*/ 144 w 184"/>
                <a:gd name="T45" fmla="*/ 197 h 252"/>
                <a:gd name="T46" fmla="*/ 140 w 184"/>
                <a:gd name="T47" fmla="*/ 190 h 252"/>
                <a:gd name="T48" fmla="*/ 164 w 184"/>
                <a:gd name="T49" fmla="*/ 162 h 252"/>
                <a:gd name="T50" fmla="*/ 170 w 184"/>
                <a:gd name="T51" fmla="*/ 152 h 252"/>
                <a:gd name="T52" fmla="*/ 172 w 184"/>
                <a:gd name="T53" fmla="*/ 134 h 252"/>
                <a:gd name="T54" fmla="*/ 184 w 184"/>
                <a:gd name="T55" fmla="*/ 113 h 25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84"/>
                <a:gd name="T85" fmla="*/ 0 h 252"/>
                <a:gd name="T86" fmla="*/ 184 w 184"/>
                <a:gd name="T87" fmla="*/ 252 h 25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84" h="252">
                  <a:moveTo>
                    <a:pt x="146" y="0"/>
                  </a:moveTo>
                  <a:lnTo>
                    <a:pt x="109" y="37"/>
                  </a:lnTo>
                  <a:lnTo>
                    <a:pt x="78" y="64"/>
                  </a:lnTo>
                  <a:lnTo>
                    <a:pt x="36" y="92"/>
                  </a:lnTo>
                  <a:lnTo>
                    <a:pt x="22" y="103"/>
                  </a:lnTo>
                  <a:lnTo>
                    <a:pt x="15" y="110"/>
                  </a:lnTo>
                  <a:lnTo>
                    <a:pt x="8" y="117"/>
                  </a:lnTo>
                  <a:lnTo>
                    <a:pt x="4" y="126"/>
                  </a:lnTo>
                  <a:lnTo>
                    <a:pt x="3" y="137"/>
                  </a:lnTo>
                  <a:lnTo>
                    <a:pt x="0" y="150"/>
                  </a:lnTo>
                  <a:lnTo>
                    <a:pt x="0" y="163"/>
                  </a:lnTo>
                  <a:lnTo>
                    <a:pt x="4" y="185"/>
                  </a:lnTo>
                  <a:lnTo>
                    <a:pt x="12" y="205"/>
                  </a:lnTo>
                  <a:lnTo>
                    <a:pt x="36" y="241"/>
                  </a:lnTo>
                  <a:lnTo>
                    <a:pt x="44" y="249"/>
                  </a:lnTo>
                  <a:lnTo>
                    <a:pt x="58" y="252"/>
                  </a:lnTo>
                  <a:lnTo>
                    <a:pt x="74" y="251"/>
                  </a:lnTo>
                  <a:lnTo>
                    <a:pt x="89" y="246"/>
                  </a:lnTo>
                  <a:lnTo>
                    <a:pt x="117" y="232"/>
                  </a:lnTo>
                  <a:lnTo>
                    <a:pt x="131" y="221"/>
                  </a:lnTo>
                  <a:lnTo>
                    <a:pt x="144" y="211"/>
                  </a:lnTo>
                  <a:lnTo>
                    <a:pt x="144" y="206"/>
                  </a:lnTo>
                  <a:lnTo>
                    <a:pt x="144" y="197"/>
                  </a:lnTo>
                  <a:lnTo>
                    <a:pt x="140" y="190"/>
                  </a:lnTo>
                  <a:lnTo>
                    <a:pt x="164" y="162"/>
                  </a:lnTo>
                  <a:lnTo>
                    <a:pt x="170" y="152"/>
                  </a:lnTo>
                  <a:lnTo>
                    <a:pt x="172" y="134"/>
                  </a:lnTo>
                  <a:lnTo>
                    <a:pt x="184" y="113"/>
                  </a:lnTo>
                </a:path>
              </a:pathLst>
            </a:custGeom>
            <a:noFill/>
            <a:ln w="1588">
              <a:solidFill>
                <a:srgbClr val="000000"/>
              </a:solidFill>
              <a:round/>
              <a:headEnd/>
              <a:tailEnd/>
            </a:ln>
          </p:spPr>
          <p:txBody>
            <a:bodyPr/>
            <a:lstStyle/>
            <a:p>
              <a:endParaRPr lang="tr-TR"/>
            </a:p>
          </p:txBody>
        </p:sp>
        <p:sp>
          <p:nvSpPr>
            <p:cNvPr id="65636" name="Freeform 90"/>
            <p:cNvSpPr>
              <a:spLocks/>
            </p:cNvSpPr>
            <p:nvPr/>
          </p:nvSpPr>
          <p:spPr bwMode="auto">
            <a:xfrm>
              <a:off x="5259" y="3220"/>
              <a:ext cx="40" cy="21"/>
            </a:xfrm>
            <a:custGeom>
              <a:avLst/>
              <a:gdLst>
                <a:gd name="T0" fmla="*/ 40 w 40"/>
                <a:gd name="T1" fmla="*/ 0 h 21"/>
                <a:gd name="T2" fmla="*/ 31 w 40"/>
                <a:gd name="T3" fmla="*/ 9 h 21"/>
                <a:gd name="T4" fmla="*/ 22 w 40"/>
                <a:gd name="T5" fmla="*/ 17 h 21"/>
                <a:gd name="T6" fmla="*/ 13 w 40"/>
                <a:gd name="T7" fmla="*/ 21 h 21"/>
                <a:gd name="T8" fmla="*/ 0 w 40"/>
                <a:gd name="T9" fmla="*/ 17 h 21"/>
                <a:gd name="T10" fmla="*/ 0 60000 65536"/>
                <a:gd name="T11" fmla="*/ 0 60000 65536"/>
                <a:gd name="T12" fmla="*/ 0 60000 65536"/>
                <a:gd name="T13" fmla="*/ 0 60000 65536"/>
                <a:gd name="T14" fmla="*/ 0 60000 65536"/>
                <a:gd name="T15" fmla="*/ 0 w 40"/>
                <a:gd name="T16" fmla="*/ 0 h 21"/>
                <a:gd name="T17" fmla="*/ 40 w 40"/>
                <a:gd name="T18" fmla="*/ 21 h 21"/>
              </a:gdLst>
              <a:ahLst/>
              <a:cxnLst>
                <a:cxn ang="T10">
                  <a:pos x="T0" y="T1"/>
                </a:cxn>
                <a:cxn ang="T11">
                  <a:pos x="T2" y="T3"/>
                </a:cxn>
                <a:cxn ang="T12">
                  <a:pos x="T4" y="T5"/>
                </a:cxn>
                <a:cxn ang="T13">
                  <a:pos x="T6" y="T7"/>
                </a:cxn>
                <a:cxn ang="T14">
                  <a:pos x="T8" y="T9"/>
                </a:cxn>
              </a:cxnLst>
              <a:rect l="T15" t="T16" r="T17" b="T18"/>
              <a:pathLst>
                <a:path w="40" h="21">
                  <a:moveTo>
                    <a:pt x="40" y="0"/>
                  </a:moveTo>
                  <a:lnTo>
                    <a:pt x="31" y="9"/>
                  </a:lnTo>
                  <a:lnTo>
                    <a:pt x="22" y="17"/>
                  </a:lnTo>
                  <a:lnTo>
                    <a:pt x="13" y="21"/>
                  </a:lnTo>
                  <a:lnTo>
                    <a:pt x="0" y="17"/>
                  </a:lnTo>
                </a:path>
              </a:pathLst>
            </a:custGeom>
            <a:noFill/>
            <a:ln w="1588">
              <a:solidFill>
                <a:srgbClr val="000000"/>
              </a:solidFill>
              <a:round/>
              <a:headEnd/>
              <a:tailEnd/>
            </a:ln>
          </p:spPr>
          <p:txBody>
            <a:bodyPr/>
            <a:lstStyle/>
            <a:p>
              <a:endParaRPr lang="tr-TR"/>
            </a:p>
          </p:txBody>
        </p:sp>
        <p:sp>
          <p:nvSpPr>
            <p:cNvPr id="65637" name="Freeform 91"/>
            <p:cNvSpPr>
              <a:spLocks/>
            </p:cNvSpPr>
            <p:nvPr/>
          </p:nvSpPr>
          <p:spPr bwMode="auto">
            <a:xfrm>
              <a:off x="5430" y="2581"/>
              <a:ext cx="74" cy="361"/>
            </a:xfrm>
            <a:custGeom>
              <a:avLst/>
              <a:gdLst>
                <a:gd name="T0" fmla="*/ 62 w 74"/>
                <a:gd name="T1" fmla="*/ 0 h 361"/>
                <a:gd name="T2" fmla="*/ 67 w 74"/>
                <a:gd name="T3" fmla="*/ 8 h 361"/>
                <a:gd name="T4" fmla="*/ 68 w 74"/>
                <a:gd name="T5" fmla="*/ 27 h 361"/>
                <a:gd name="T6" fmla="*/ 72 w 74"/>
                <a:gd name="T7" fmla="*/ 62 h 361"/>
                <a:gd name="T8" fmla="*/ 74 w 74"/>
                <a:gd name="T9" fmla="*/ 134 h 361"/>
                <a:gd name="T10" fmla="*/ 28 w 74"/>
                <a:gd name="T11" fmla="*/ 151 h 361"/>
                <a:gd name="T12" fmla="*/ 54 w 74"/>
                <a:gd name="T13" fmla="*/ 209 h 361"/>
                <a:gd name="T14" fmla="*/ 25 w 74"/>
                <a:gd name="T15" fmla="*/ 294 h 361"/>
                <a:gd name="T16" fmla="*/ 11 w 74"/>
                <a:gd name="T17" fmla="*/ 331 h 361"/>
                <a:gd name="T18" fmla="*/ 0 w 74"/>
                <a:gd name="T19" fmla="*/ 361 h 3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4"/>
                <a:gd name="T31" fmla="*/ 0 h 361"/>
                <a:gd name="T32" fmla="*/ 74 w 74"/>
                <a:gd name="T33" fmla="*/ 361 h 36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4" h="361">
                  <a:moveTo>
                    <a:pt x="62" y="0"/>
                  </a:moveTo>
                  <a:lnTo>
                    <a:pt x="67" y="8"/>
                  </a:lnTo>
                  <a:lnTo>
                    <a:pt x="68" y="27"/>
                  </a:lnTo>
                  <a:lnTo>
                    <a:pt x="72" y="62"/>
                  </a:lnTo>
                  <a:lnTo>
                    <a:pt x="74" y="134"/>
                  </a:lnTo>
                  <a:lnTo>
                    <a:pt x="28" y="151"/>
                  </a:lnTo>
                  <a:lnTo>
                    <a:pt x="54" y="209"/>
                  </a:lnTo>
                  <a:lnTo>
                    <a:pt x="25" y="294"/>
                  </a:lnTo>
                  <a:lnTo>
                    <a:pt x="11" y="331"/>
                  </a:lnTo>
                  <a:lnTo>
                    <a:pt x="0" y="361"/>
                  </a:lnTo>
                </a:path>
              </a:pathLst>
            </a:custGeom>
            <a:noFill/>
            <a:ln w="1588">
              <a:solidFill>
                <a:srgbClr val="000000"/>
              </a:solidFill>
              <a:round/>
              <a:headEnd/>
              <a:tailEnd/>
            </a:ln>
          </p:spPr>
          <p:txBody>
            <a:bodyPr/>
            <a:lstStyle/>
            <a:p>
              <a:endParaRPr lang="tr-TR"/>
            </a:p>
          </p:txBody>
        </p:sp>
        <p:sp>
          <p:nvSpPr>
            <p:cNvPr id="65638" name="Freeform 92"/>
            <p:cNvSpPr>
              <a:spLocks/>
            </p:cNvSpPr>
            <p:nvPr/>
          </p:nvSpPr>
          <p:spPr bwMode="auto">
            <a:xfrm>
              <a:off x="5383" y="3199"/>
              <a:ext cx="58" cy="270"/>
            </a:xfrm>
            <a:custGeom>
              <a:avLst/>
              <a:gdLst>
                <a:gd name="T0" fmla="*/ 0 w 58"/>
                <a:gd name="T1" fmla="*/ 0 h 270"/>
                <a:gd name="T2" fmla="*/ 24 w 58"/>
                <a:gd name="T3" fmla="*/ 72 h 270"/>
                <a:gd name="T4" fmla="*/ 34 w 58"/>
                <a:gd name="T5" fmla="*/ 111 h 270"/>
                <a:gd name="T6" fmla="*/ 40 w 58"/>
                <a:gd name="T7" fmla="*/ 150 h 270"/>
                <a:gd name="T8" fmla="*/ 51 w 58"/>
                <a:gd name="T9" fmla="*/ 211 h 270"/>
                <a:gd name="T10" fmla="*/ 58 w 58"/>
                <a:gd name="T11" fmla="*/ 270 h 270"/>
                <a:gd name="T12" fmla="*/ 0 60000 65536"/>
                <a:gd name="T13" fmla="*/ 0 60000 65536"/>
                <a:gd name="T14" fmla="*/ 0 60000 65536"/>
                <a:gd name="T15" fmla="*/ 0 60000 65536"/>
                <a:gd name="T16" fmla="*/ 0 60000 65536"/>
                <a:gd name="T17" fmla="*/ 0 60000 65536"/>
                <a:gd name="T18" fmla="*/ 0 w 58"/>
                <a:gd name="T19" fmla="*/ 0 h 270"/>
                <a:gd name="T20" fmla="*/ 58 w 58"/>
                <a:gd name="T21" fmla="*/ 270 h 270"/>
              </a:gdLst>
              <a:ahLst/>
              <a:cxnLst>
                <a:cxn ang="T12">
                  <a:pos x="T0" y="T1"/>
                </a:cxn>
                <a:cxn ang="T13">
                  <a:pos x="T2" y="T3"/>
                </a:cxn>
                <a:cxn ang="T14">
                  <a:pos x="T4" y="T5"/>
                </a:cxn>
                <a:cxn ang="T15">
                  <a:pos x="T6" y="T7"/>
                </a:cxn>
                <a:cxn ang="T16">
                  <a:pos x="T8" y="T9"/>
                </a:cxn>
                <a:cxn ang="T17">
                  <a:pos x="T10" y="T11"/>
                </a:cxn>
              </a:cxnLst>
              <a:rect l="T18" t="T19" r="T20" b="T21"/>
              <a:pathLst>
                <a:path w="58" h="270">
                  <a:moveTo>
                    <a:pt x="0" y="0"/>
                  </a:moveTo>
                  <a:lnTo>
                    <a:pt x="24" y="72"/>
                  </a:lnTo>
                  <a:lnTo>
                    <a:pt x="34" y="111"/>
                  </a:lnTo>
                  <a:lnTo>
                    <a:pt x="40" y="150"/>
                  </a:lnTo>
                  <a:lnTo>
                    <a:pt x="51" y="211"/>
                  </a:lnTo>
                  <a:lnTo>
                    <a:pt x="58" y="270"/>
                  </a:lnTo>
                </a:path>
              </a:pathLst>
            </a:custGeom>
            <a:noFill/>
            <a:ln w="1588">
              <a:solidFill>
                <a:srgbClr val="000000"/>
              </a:solidFill>
              <a:round/>
              <a:headEnd/>
              <a:tailEnd/>
            </a:ln>
          </p:spPr>
          <p:txBody>
            <a:bodyPr/>
            <a:lstStyle/>
            <a:p>
              <a:endParaRPr lang="tr-TR"/>
            </a:p>
          </p:txBody>
        </p:sp>
        <p:sp>
          <p:nvSpPr>
            <p:cNvPr id="65639" name="Freeform 93"/>
            <p:cNvSpPr>
              <a:spLocks/>
            </p:cNvSpPr>
            <p:nvPr/>
          </p:nvSpPr>
          <p:spPr bwMode="auto">
            <a:xfrm>
              <a:off x="5303" y="2672"/>
              <a:ext cx="386" cy="532"/>
            </a:xfrm>
            <a:custGeom>
              <a:avLst/>
              <a:gdLst>
                <a:gd name="T0" fmla="*/ 213 w 386"/>
                <a:gd name="T1" fmla="*/ 70 h 532"/>
                <a:gd name="T2" fmla="*/ 212 w 386"/>
                <a:gd name="T3" fmla="*/ 147 h 532"/>
                <a:gd name="T4" fmla="*/ 209 w 386"/>
                <a:gd name="T5" fmla="*/ 206 h 532"/>
                <a:gd name="T6" fmla="*/ 210 w 386"/>
                <a:gd name="T7" fmla="*/ 225 h 532"/>
                <a:gd name="T8" fmla="*/ 214 w 386"/>
                <a:gd name="T9" fmla="*/ 250 h 532"/>
                <a:gd name="T10" fmla="*/ 220 w 386"/>
                <a:gd name="T11" fmla="*/ 264 h 532"/>
                <a:gd name="T12" fmla="*/ 226 w 386"/>
                <a:gd name="T13" fmla="*/ 278 h 532"/>
                <a:gd name="T14" fmla="*/ 233 w 386"/>
                <a:gd name="T15" fmla="*/ 295 h 532"/>
                <a:gd name="T16" fmla="*/ 245 w 386"/>
                <a:gd name="T17" fmla="*/ 306 h 532"/>
                <a:gd name="T18" fmla="*/ 262 w 386"/>
                <a:gd name="T19" fmla="*/ 312 h 532"/>
                <a:gd name="T20" fmla="*/ 290 w 386"/>
                <a:gd name="T21" fmla="*/ 316 h 532"/>
                <a:gd name="T22" fmla="*/ 312 w 386"/>
                <a:gd name="T23" fmla="*/ 320 h 532"/>
                <a:gd name="T24" fmla="*/ 323 w 386"/>
                <a:gd name="T25" fmla="*/ 324 h 532"/>
                <a:gd name="T26" fmla="*/ 328 w 386"/>
                <a:gd name="T27" fmla="*/ 329 h 532"/>
                <a:gd name="T28" fmla="*/ 321 w 386"/>
                <a:gd name="T29" fmla="*/ 337 h 532"/>
                <a:gd name="T30" fmla="*/ 304 w 386"/>
                <a:gd name="T31" fmla="*/ 339 h 532"/>
                <a:gd name="T32" fmla="*/ 274 w 386"/>
                <a:gd name="T33" fmla="*/ 352 h 532"/>
                <a:gd name="T34" fmla="*/ 261 w 386"/>
                <a:gd name="T35" fmla="*/ 354 h 532"/>
                <a:gd name="T36" fmla="*/ 248 w 386"/>
                <a:gd name="T37" fmla="*/ 352 h 532"/>
                <a:gd name="T38" fmla="*/ 225 w 386"/>
                <a:gd name="T39" fmla="*/ 330 h 532"/>
                <a:gd name="T40" fmla="*/ 218 w 386"/>
                <a:gd name="T41" fmla="*/ 322 h 532"/>
                <a:gd name="T42" fmla="*/ 209 w 386"/>
                <a:gd name="T43" fmla="*/ 310 h 532"/>
                <a:gd name="T44" fmla="*/ 203 w 386"/>
                <a:gd name="T45" fmla="*/ 296 h 532"/>
                <a:gd name="T46" fmla="*/ 198 w 386"/>
                <a:gd name="T47" fmla="*/ 278 h 532"/>
                <a:gd name="T48" fmla="*/ 191 w 386"/>
                <a:gd name="T49" fmla="*/ 237 h 532"/>
                <a:gd name="T50" fmla="*/ 1 w 386"/>
                <a:gd name="T51" fmla="*/ 328 h 532"/>
                <a:gd name="T52" fmla="*/ 0 w 386"/>
                <a:gd name="T53" fmla="*/ 339 h 532"/>
                <a:gd name="T54" fmla="*/ 1 w 386"/>
                <a:gd name="T55" fmla="*/ 352 h 532"/>
                <a:gd name="T56" fmla="*/ 8 w 386"/>
                <a:gd name="T57" fmla="*/ 382 h 532"/>
                <a:gd name="T58" fmla="*/ 22 w 386"/>
                <a:gd name="T59" fmla="*/ 432 h 532"/>
                <a:gd name="T60" fmla="*/ 45 w 386"/>
                <a:gd name="T61" fmla="*/ 486 h 532"/>
                <a:gd name="T62" fmla="*/ 61 w 386"/>
                <a:gd name="T63" fmla="*/ 513 h 532"/>
                <a:gd name="T64" fmla="*/ 63 w 386"/>
                <a:gd name="T65" fmla="*/ 521 h 532"/>
                <a:gd name="T66" fmla="*/ 66 w 386"/>
                <a:gd name="T67" fmla="*/ 532 h 532"/>
                <a:gd name="T68" fmla="*/ 346 w 386"/>
                <a:gd name="T69" fmla="*/ 386 h 532"/>
                <a:gd name="T70" fmla="*/ 358 w 386"/>
                <a:gd name="T71" fmla="*/ 373 h 532"/>
                <a:gd name="T72" fmla="*/ 365 w 386"/>
                <a:gd name="T73" fmla="*/ 357 h 532"/>
                <a:gd name="T74" fmla="*/ 386 w 386"/>
                <a:gd name="T75" fmla="*/ 0 h 53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86"/>
                <a:gd name="T115" fmla="*/ 0 h 532"/>
                <a:gd name="T116" fmla="*/ 386 w 386"/>
                <a:gd name="T117" fmla="*/ 532 h 53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86" h="532">
                  <a:moveTo>
                    <a:pt x="213" y="70"/>
                  </a:moveTo>
                  <a:lnTo>
                    <a:pt x="212" y="147"/>
                  </a:lnTo>
                  <a:lnTo>
                    <a:pt x="209" y="206"/>
                  </a:lnTo>
                  <a:lnTo>
                    <a:pt x="210" y="225"/>
                  </a:lnTo>
                  <a:lnTo>
                    <a:pt x="214" y="250"/>
                  </a:lnTo>
                  <a:lnTo>
                    <a:pt x="220" y="264"/>
                  </a:lnTo>
                  <a:lnTo>
                    <a:pt x="226" y="278"/>
                  </a:lnTo>
                  <a:lnTo>
                    <a:pt x="233" y="295"/>
                  </a:lnTo>
                  <a:lnTo>
                    <a:pt x="245" y="306"/>
                  </a:lnTo>
                  <a:lnTo>
                    <a:pt x="262" y="312"/>
                  </a:lnTo>
                  <a:lnTo>
                    <a:pt x="290" y="316"/>
                  </a:lnTo>
                  <a:lnTo>
                    <a:pt x="312" y="320"/>
                  </a:lnTo>
                  <a:lnTo>
                    <a:pt x="323" y="324"/>
                  </a:lnTo>
                  <a:lnTo>
                    <a:pt x="328" y="329"/>
                  </a:lnTo>
                  <a:lnTo>
                    <a:pt x="321" y="337"/>
                  </a:lnTo>
                  <a:lnTo>
                    <a:pt x="304" y="339"/>
                  </a:lnTo>
                  <a:lnTo>
                    <a:pt x="274" y="352"/>
                  </a:lnTo>
                  <a:lnTo>
                    <a:pt x="261" y="354"/>
                  </a:lnTo>
                  <a:lnTo>
                    <a:pt x="248" y="352"/>
                  </a:lnTo>
                  <a:lnTo>
                    <a:pt x="225" y="330"/>
                  </a:lnTo>
                  <a:lnTo>
                    <a:pt x="218" y="322"/>
                  </a:lnTo>
                  <a:lnTo>
                    <a:pt x="209" y="310"/>
                  </a:lnTo>
                  <a:lnTo>
                    <a:pt x="203" y="296"/>
                  </a:lnTo>
                  <a:lnTo>
                    <a:pt x="198" y="278"/>
                  </a:lnTo>
                  <a:lnTo>
                    <a:pt x="191" y="237"/>
                  </a:lnTo>
                  <a:lnTo>
                    <a:pt x="1" y="328"/>
                  </a:lnTo>
                  <a:lnTo>
                    <a:pt x="0" y="339"/>
                  </a:lnTo>
                  <a:lnTo>
                    <a:pt x="1" y="352"/>
                  </a:lnTo>
                  <a:lnTo>
                    <a:pt x="8" y="382"/>
                  </a:lnTo>
                  <a:lnTo>
                    <a:pt x="22" y="432"/>
                  </a:lnTo>
                  <a:lnTo>
                    <a:pt x="45" y="486"/>
                  </a:lnTo>
                  <a:lnTo>
                    <a:pt x="61" y="513"/>
                  </a:lnTo>
                  <a:lnTo>
                    <a:pt x="63" y="521"/>
                  </a:lnTo>
                  <a:lnTo>
                    <a:pt x="66" y="532"/>
                  </a:lnTo>
                  <a:lnTo>
                    <a:pt x="346" y="386"/>
                  </a:lnTo>
                  <a:lnTo>
                    <a:pt x="358" y="373"/>
                  </a:lnTo>
                  <a:lnTo>
                    <a:pt x="365" y="357"/>
                  </a:lnTo>
                  <a:lnTo>
                    <a:pt x="386" y="0"/>
                  </a:lnTo>
                </a:path>
              </a:pathLst>
            </a:custGeom>
            <a:noFill/>
            <a:ln w="1588">
              <a:solidFill>
                <a:srgbClr val="000000"/>
              </a:solidFill>
              <a:round/>
              <a:headEnd/>
              <a:tailEnd/>
            </a:ln>
          </p:spPr>
          <p:txBody>
            <a:bodyPr/>
            <a:lstStyle/>
            <a:p>
              <a:endParaRPr lang="tr-TR"/>
            </a:p>
          </p:txBody>
        </p:sp>
        <p:sp>
          <p:nvSpPr>
            <p:cNvPr id="65640" name="Freeform 94"/>
            <p:cNvSpPr>
              <a:spLocks/>
            </p:cNvSpPr>
            <p:nvPr/>
          </p:nvSpPr>
          <p:spPr bwMode="auto">
            <a:xfrm>
              <a:off x="5120" y="2797"/>
              <a:ext cx="183" cy="187"/>
            </a:xfrm>
            <a:custGeom>
              <a:avLst/>
              <a:gdLst>
                <a:gd name="T0" fmla="*/ 0 w 183"/>
                <a:gd name="T1" fmla="*/ 39 h 187"/>
                <a:gd name="T2" fmla="*/ 5 w 183"/>
                <a:gd name="T3" fmla="*/ 57 h 187"/>
                <a:gd name="T4" fmla="*/ 15 w 183"/>
                <a:gd name="T5" fmla="*/ 67 h 187"/>
                <a:gd name="T6" fmla="*/ 24 w 183"/>
                <a:gd name="T7" fmla="*/ 76 h 187"/>
                <a:gd name="T8" fmla="*/ 37 w 183"/>
                <a:gd name="T9" fmla="*/ 80 h 187"/>
                <a:gd name="T10" fmla="*/ 56 w 183"/>
                <a:gd name="T11" fmla="*/ 87 h 187"/>
                <a:gd name="T12" fmla="*/ 78 w 183"/>
                <a:gd name="T13" fmla="*/ 87 h 187"/>
                <a:gd name="T14" fmla="*/ 94 w 183"/>
                <a:gd name="T15" fmla="*/ 80 h 187"/>
                <a:gd name="T16" fmla="*/ 109 w 183"/>
                <a:gd name="T17" fmla="*/ 67 h 187"/>
                <a:gd name="T18" fmla="*/ 129 w 183"/>
                <a:gd name="T19" fmla="*/ 44 h 187"/>
                <a:gd name="T20" fmla="*/ 143 w 183"/>
                <a:gd name="T21" fmla="*/ 0 h 187"/>
                <a:gd name="T22" fmla="*/ 183 w 183"/>
                <a:gd name="T23" fmla="*/ 187 h 18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3"/>
                <a:gd name="T37" fmla="*/ 0 h 187"/>
                <a:gd name="T38" fmla="*/ 183 w 183"/>
                <a:gd name="T39" fmla="*/ 187 h 18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3" h="187">
                  <a:moveTo>
                    <a:pt x="0" y="39"/>
                  </a:moveTo>
                  <a:lnTo>
                    <a:pt x="5" y="57"/>
                  </a:lnTo>
                  <a:lnTo>
                    <a:pt x="15" y="67"/>
                  </a:lnTo>
                  <a:lnTo>
                    <a:pt x="24" y="76"/>
                  </a:lnTo>
                  <a:lnTo>
                    <a:pt x="37" y="80"/>
                  </a:lnTo>
                  <a:lnTo>
                    <a:pt x="56" y="87"/>
                  </a:lnTo>
                  <a:lnTo>
                    <a:pt x="78" y="87"/>
                  </a:lnTo>
                  <a:lnTo>
                    <a:pt x="94" y="80"/>
                  </a:lnTo>
                  <a:lnTo>
                    <a:pt x="109" y="67"/>
                  </a:lnTo>
                  <a:lnTo>
                    <a:pt x="129" y="44"/>
                  </a:lnTo>
                  <a:lnTo>
                    <a:pt x="143" y="0"/>
                  </a:lnTo>
                  <a:lnTo>
                    <a:pt x="183" y="187"/>
                  </a:lnTo>
                </a:path>
              </a:pathLst>
            </a:custGeom>
            <a:noFill/>
            <a:ln w="1588">
              <a:solidFill>
                <a:srgbClr val="000000"/>
              </a:solidFill>
              <a:round/>
              <a:headEnd/>
              <a:tailEnd/>
            </a:ln>
          </p:spPr>
          <p:txBody>
            <a:bodyPr/>
            <a:lstStyle/>
            <a:p>
              <a:endParaRPr lang="tr-TR"/>
            </a:p>
          </p:txBody>
        </p:sp>
        <p:sp>
          <p:nvSpPr>
            <p:cNvPr id="65641" name="Freeform 95"/>
            <p:cNvSpPr>
              <a:spLocks/>
            </p:cNvSpPr>
            <p:nvPr/>
          </p:nvSpPr>
          <p:spPr bwMode="auto">
            <a:xfrm>
              <a:off x="5384" y="3489"/>
              <a:ext cx="499" cy="785"/>
            </a:xfrm>
            <a:custGeom>
              <a:avLst/>
              <a:gdLst>
                <a:gd name="T0" fmla="*/ 1 w 499"/>
                <a:gd name="T1" fmla="*/ 27 h 785"/>
                <a:gd name="T2" fmla="*/ 0 w 499"/>
                <a:gd name="T3" fmla="*/ 27 h 785"/>
                <a:gd name="T4" fmla="*/ 4 w 499"/>
                <a:gd name="T5" fmla="*/ 39 h 785"/>
                <a:gd name="T6" fmla="*/ 16 w 499"/>
                <a:gd name="T7" fmla="*/ 55 h 785"/>
                <a:gd name="T8" fmla="*/ 25 w 499"/>
                <a:gd name="T9" fmla="*/ 66 h 785"/>
                <a:gd name="T10" fmla="*/ 39 w 499"/>
                <a:gd name="T11" fmla="*/ 77 h 785"/>
                <a:gd name="T12" fmla="*/ 103 w 499"/>
                <a:gd name="T13" fmla="*/ 372 h 785"/>
                <a:gd name="T14" fmla="*/ 103 w 499"/>
                <a:gd name="T15" fmla="*/ 392 h 785"/>
                <a:gd name="T16" fmla="*/ 106 w 499"/>
                <a:gd name="T17" fmla="*/ 398 h 785"/>
                <a:gd name="T18" fmla="*/ 119 w 499"/>
                <a:gd name="T19" fmla="*/ 411 h 785"/>
                <a:gd name="T20" fmla="*/ 64 w 499"/>
                <a:gd name="T21" fmla="*/ 676 h 785"/>
                <a:gd name="T22" fmla="*/ 70 w 499"/>
                <a:gd name="T23" fmla="*/ 688 h 785"/>
                <a:gd name="T24" fmla="*/ 80 w 499"/>
                <a:gd name="T25" fmla="*/ 698 h 785"/>
                <a:gd name="T26" fmla="*/ 113 w 499"/>
                <a:gd name="T27" fmla="*/ 708 h 785"/>
                <a:gd name="T28" fmla="*/ 137 w 499"/>
                <a:gd name="T29" fmla="*/ 712 h 785"/>
                <a:gd name="T30" fmla="*/ 128 w 499"/>
                <a:gd name="T31" fmla="*/ 737 h 785"/>
                <a:gd name="T32" fmla="*/ 139 w 499"/>
                <a:gd name="T33" fmla="*/ 754 h 785"/>
                <a:gd name="T34" fmla="*/ 155 w 499"/>
                <a:gd name="T35" fmla="*/ 761 h 785"/>
                <a:gd name="T36" fmla="*/ 186 w 499"/>
                <a:gd name="T37" fmla="*/ 774 h 785"/>
                <a:gd name="T38" fmla="*/ 221 w 499"/>
                <a:gd name="T39" fmla="*/ 782 h 785"/>
                <a:gd name="T40" fmla="*/ 259 w 499"/>
                <a:gd name="T41" fmla="*/ 785 h 785"/>
                <a:gd name="T42" fmla="*/ 277 w 499"/>
                <a:gd name="T43" fmla="*/ 785 h 785"/>
                <a:gd name="T44" fmla="*/ 294 w 499"/>
                <a:gd name="T45" fmla="*/ 778 h 785"/>
                <a:gd name="T46" fmla="*/ 348 w 499"/>
                <a:gd name="T47" fmla="*/ 498 h 785"/>
                <a:gd name="T48" fmla="*/ 358 w 499"/>
                <a:gd name="T49" fmla="*/ 472 h 785"/>
                <a:gd name="T50" fmla="*/ 370 w 499"/>
                <a:gd name="T51" fmla="*/ 460 h 785"/>
                <a:gd name="T52" fmla="*/ 370 w 499"/>
                <a:gd name="T53" fmla="*/ 441 h 785"/>
                <a:gd name="T54" fmla="*/ 362 w 499"/>
                <a:gd name="T55" fmla="*/ 418 h 785"/>
                <a:gd name="T56" fmla="*/ 382 w 499"/>
                <a:gd name="T57" fmla="*/ 345 h 785"/>
                <a:gd name="T58" fmla="*/ 397 w 499"/>
                <a:gd name="T59" fmla="*/ 271 h 785"/>
                <a:gd name="T60" fmla="*/ 427 w 499"/>
                <a:gd name="T61" fmla="*/ 125 h 785"/>
                <a:gd name="T62" fmla="*/ 448 w 499"/>
                <a:gd name="T63" fmla="*/ 102 h 785"/>
                <a:gd name="T64" fmla="*/ 462 w 499"/>
                <a:gd name="T65" fmla="*/ 90 h 785"/>
                <a:gd name="T66" fmla="*/ 484 w 499"/>
                <a:gd name="T67" fmla="*/ 58 h 785"/>
                <a:gd name="T68" fmla="*/ 493 w 499"/>
                <a:gd name="T69" fmla="*/ 24 h 785"/>
                <a:gd name="T70" fmla="*/ 499 w 499"/>
                <a:gd name="T71" fmla="*/ 0 h 78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99"/>
                <a:gd name="T109" fmla="*/ 0 h 785"/>
                <a:gd name="T110" fmla="*/ 499 w 499"/>
                <a:gd name="T111" fmla="*/ 785 h 78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99" h="785">
                  <a:moveTo>
                    <a:pt x="1" y="27"/>
                  </a:moveTo>
                  <a:lnTo>
                    <a:pt x="0" y="27"/>
                  </a:lnTo>
                  <a:lnTo>
                    <a:pt x="4" y="39"/>
                  </a:lnTo>
                  <a:lnTo>
                    <a:pt x="16" y="55"/>
                  </a:lnTo>
                  <a:lnTo>
                    <a:pt x="25" y="66"/>
                  </a:lnTo>
                  <a:lnTo>
                    <a:pt x="39" y="77"/>
                  </a:lnTo>
                  <a:lnTo>
                    <a:pt x="103" y="372"/>
                  </a:lnTo>
                  <a:lnTo>
                    <a:pt x="103" y="392"/>
                  </a:lnTo>
                  <a:lnTo>
                    <a:pt x="106" y="398"/>
                  </a:lnTo>
                  <a:lnTo>
                    <a:pt x="119" y="411"/>
                  </a:lnTo>
                  <a:lnTo>
                    <a:pt x="64" y="676"/>
                  </a:lnTo>
                  <a:lnTo>
                    <a:pt x="70" y="688"/>
                  </a:lnTo>
                  <a:lnTo>
                    <a:pt x="80" y="698"/>
                  </a:lnTo>
                  <a:lnTo>
                    <a:pt x="113" y="708"/>
                  </a:lnTo>
                  <a:lnTo>
                    <a:pt x="137" y="712"/>
                  </a:lnTo>
                  <a:lnTo>
                    <a:pt x="128" y="737"/>
                  </a:lnTo>
                  <a:lnTo>
                    <a:pt x="139" y="754"/>
                  </a:lnTo>
                  <a:lnTo>
                    <a:pt x="155" y="761"/>
                  </a:lnTo>
                  <a:lnTo>
                    <a:pt x="186" y="774"/>
                  </a:lnTo>
                  <a:lnTo>
                    <a:pt x="221" y="782"/>
                  </a:lnTo>
                  <a:lnTo>
                    <a:pt x="259" y="785"/>
                  </a:lnTo>
                  <a:lnTo>
                    <a:pt x="277" y="785"/>
                  </a:lnTo>
                  <a:lnTo>
                    <a:pt x="294" y="778"/>
                  </a:lnTo>
                  <a:lnTo>
                    <a:pt x="348" y="498"/>
                  </a:lnTo>
                  <a:lnTo>
                    <a:pt x="358" y="472"/>
                  </a:lnTo>
                  <a:lnTo>
                    <a:pt x="370" y="460"/>
                  </a:lnTo>
                  <a:lnTo>
                    <a:pt x="370" y="441"/>
                  </a:lnTo>
                  <a:lnTo>
                    <a:pt x="362" y="418"/>
                  </a:lnTo>
                  <a:lnTo>
                    <a:pt x="382" y="345"/>
                  </a:lnTo>
                  <a:lnTo>
                    <a:pt x="397" y="271"/>
                  </a:lnTo>
                  <a:lnTo>
                    <a:pt x="427" y="125"/>
                  </a:lnTo>
                  <a:lnTo>
                    <a:pt x="448" y="102"/>
                  </a:lnTo>
                  <a:lnTo>
                    <a:pt x="462" y="90"/>
                  </a:lnTo>
                  <a:lnTo>
                    <a:pt x="484" y="58"/>
                  </a:lnTo>
                  <a:lnTo>
                    <a:pt x="493" y="24"/>
                  </a:lnTo>
                  <a:lnTo>
                    <a:pt x="499" y="0"/>
                  </a:lnTo>
                </a:path>
              </a:pathLst>
            </a:custGeom>
            <a:noFill/>
            <a:ln w="1588">
              <a:solidFill>
                <a:srgbClr val="000000"/>
              </a:solidFill>
              <a:round/>
              <a:headEnd/>
              <a:tailEnd/>
            </a:ln>
          </p:spPr>
          <p:txBody>
            <a:bodyPr/>
            <a:lstStyle/>
            <a:p>
              <a:endParaRPr lang="tr-TR"/>
            </a:p>
          </p:txBody>
        </p:sp>
        <p:sp>
          <p:nvSpPr>
            <p:cNvPr id="65642" name="Freeform 96"/>
            <p:cNvSpPr>
              <a:spLocks/>
            </p:cNvSpPr>
            <p:nvPr/>
          </p:nvSpPr>
          <p:spPr bwMode="auto">
            <a:xfrm>
              <a:off x="5063" y="4189"/>
              <a:ext cx="415" cy="181"/>
            </a:xfrm>
            <a:custGeom>
              <a:avLst/>
              <a:gdLst>
                <a:gd name="T0" fmla="*/ 406 w 415"/>
                <a:gd name="T1" fmla="*/ 0 h 181"/>
                <a:gd name="T2" fmla="*/ 314 w 415"/>
                <a:gd name="T3" fmla="*/ 41 h 181"/>
                <a:gd name="T4" fmla="*/ 271 w 415"/>
                <a:gd name="T5" fmla="*/ 60 h 181"/>
                <a:gd name="T6" fmla="*/ 234 w 415"/>
                <a:gd name="T7" fmla="*/ 82 h 181"/>
                <a:gd name="T8" fmla="*/ 196 w 415"/>
                <a:gd name="T9" fmla="*/ 74 h 181"/>
                <a:gd name="T10" fmla="*/ 157 w 415"/>
                <a:gd name="T11" fmla="*/ 70 h 181"/>
                <a:gd name="T12" fmla="*/ 105 w 415"/>
                <a:gd name="T13" fmla="*/ 76 h 181"/>
                <a:gd name="T14" fmla="*/ 77 w 415"/>
                <a:gd name="T15" fmla="*/ 83 h 181"/>
                <a:gd name="T16" fmla="*/ 55 w 415"/>
                <a:gd name="T17" fmla="*/ 89 h 181"/>
                <a:gd name="T18" fmla="*/ 21 w 415"/>
                <a:gd name="T19" fmla="*/ 100 h 181"/>
                <a:gd name="T20" fmla="*/ 7 w 415"/>
                <a:gd name="T21" fmla="*/ 111 h 181"/>
                <a:gd name="T22" fmla="*/ 0 w 415"/>
                <a:gd name="T23" fmla="*/ 123 h 181"/>
                <a:gd name="T24" fmla="*/ 2 w 415"/>
                <a:gd name="T25" fmla="*/ 141 h 181"/>
                <a:gd name="T26" fmla="*/ 9 w 415"/>
                <a:gd name="T27" fmla="*/ 150 h 181"/>
                <a:gd name="T28" fmla="*/ 76 w 415"/>
                <a:gd name="T29" fmla="*/ 162 h 181"/>
                <a:gd name="T30" fmla="*/ 142 w 415"/>
                <a:gd name="T31" fmla="*/ 169 h 181"/>
                <a:gd name="T32" fmla="*/ 215 w 415"/>
                <a:gd name="T33" fmla="*/ 177 h 181"/>
                <a:gd name="T34" fmla="*/ 289 w 415"/>
                <a:gd name="T35" fmla="*/ 181 h 181"/>
                <a:gd name="T36" fmla="*/ 321 w 415"/>
                <a:gd name="T37" fmla="*/ 173 h 181"/>
                <a:gd name="T38" fmla="*/ 351 w 415"/>
                <a:gd name="T39" fmla="*/ 164 h 181"/>
                <a:gd name="T40" fmla="*/ 385 w 415"/>
                <a:gd name="T41" fmla="*/ 158 h 181"/>
                <a:gd name="T42" fmla="*/ 415 w 415"/>
                <a:gd name="T43" fmla="*/ 158 h 18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15"/>
                <a:gd name="T67" fmla="*/ 0 h 181"/>
                <a:gd name="T68" fmla="*/ 415 w 415"/>
                <a:gd name="T69" fmla="*/ 181 h 18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15" h="181">
                  <a:moveTo>
                    <a:pt x="406" y="0"/>
                  </a:moveTo>
                  <a:lnTo>
                    <a:pt x="314" y="41"/>
                  </a:lnTo>
                  <a:lnTo>
                    <a:pt x="271" y="60"/>
                  </a:lnTo>
                  <a:lnTo>
                    <a:pt x="234" y="82"/>
                  </a:lnTo>
                  <a:lnTo>
                    <a:pt x="196" y="74"/>
                  </a:lnTo>
                  <a:lnTo>
                    <a:pt x="157" y="70"/>
                  </a:lnTo>
                  <a:lnTo>
                    <a:pt x="105" y="76"/>
                  </a:lnTo>
                  <a:lnTo>
                    <a:pt x="77" y="83"/>
                  </a:lnTo>
                  <a:lnTo>
                    <a:pt x="55" y="89"/>
                  </a:lnTo>
                  <a:lnTo>
                    <a:pt x="21" y="100"/>
                  </a:lnTo>
                  <a:lnTo>
                    <a:pt x="7" y="111"/>
                  </a:lnTo>
                  <a:lnTo>
                    <a:pt x="0" y="123"/>
                  </a:lnTo>
                  <a:lnTo>
                    <a:pt x="2" y="141"/>
                  </a:lnTo>
                  <a:lnTo>
                    <a:pt x="9" y="150"/>
                  </a:lnTo>
                  <a:lnTo>
                    <a:pt x="76" y="162"/>
                  </a:lnTo>
                  <a:lnTo>
                    <a:pt x="142" y="169"/>
                  </a:lnTo>
                  <a:lnTo>
                    <a:pt x="215" y="177"/>
                  </a:lnTo>
                  <a:lnTo>
                    <a:pt x="289" y="181"/>
                  </a:lnTo>
                  <a:lnTo>
                    <a:pt x="321" y="173"/>
                  </a:lnTo>
                  <a:lnTo>
                    <a:pt x="351" y="164"/>
                  </a:lnTo>
                  <a:lnTo>
                    <a:pt x="385" y="158"/>
                  </a:lnTo>
                  <a:lnTo>
                    <a:pt x="415" y="158"/>
                  </a:lnTo>
                </a:path>
              </a:pathLst>
            </a:custGeom>
            <a:noFill/>
            <a:ln w="1588">
              <a:solidFill>
                <a:srgbClr val="000000"/>
              </a:solidFill>
              <a:round/>
              <a:headEnd/>
              <a:tailEnd/>
            </a:ln>
          </p:spPr>
          <p:txBody>
            <a:bodyPr/>
            <a:lstStyle/>
            <a:p>
              <a:endParaRPr lang="tr-TR"/>
            </a:p>
          </p:txBody>
        </p:sp>
        <p:sp>
          <p:nvSpPr>
            <p:cNvPr id="65643" name="Freeform 97"/>
            <p:cNvSpPr>
              <a:spLocks/>
            </p:cNvSpPr>
            <p:nvPr/>
          </p:nvSpPr>
          <p:spPr bwMode="auto">
            <a:xfrm>
              <a:off x="5333" y="4289"/>
              <a:ext cx="328" cy="266"/>
            </a:xfrm>
            <a:custGeom>
              <a:avLst/>
              <a:gdLst>
                <a:gd name="T0" fmla="*/ 227 w 328"/>
                <a:gd name="T1" fmla="*/ 2 h 266"/>
                <a:gd name="T2" fmla="*/ 206 w 328"/>
                <a:gd name="T3" fmla="*/ 5 h 266"/>
                <a:gd name="T4" fmla="*/ 187 w 328"/>
                <a:gd name="T5" fmla="*/ 15 h 266"/>
                <a:gd name="T6" fmla="*/ 165 w 328"/>
                <a:gd name="T7" fmla="*/ 37 h 266"/>
                <a:gd name="T8" fmla="*/ 145 w 328"/>
                <a:gd name="T9" fmla="*/ 60 h 266"/>
                <a:gd name="T10" fmla="*/ 104 w 328"/>
                <a:gd name="T11" fmla="*/ 115 h 266"/>
                <a:gd name="T12" fmla="*/ 55 w 328"/>
                <a:gd name="T13" fmla="*/ 123 h 266"/>
                <a:gd name="T14" fmla="*/ 41 w 328"/>
                <a:gd name="T15" fmla="*/ 130 h 266"/>
                <a:gd name="T16" fmla="*/ 26 w 328"/>
                <a:gd name="T17" fmla="*/ 142 h 266"/>
                <a:gd name="T18" fmla="*/ 4 w 328"/>
                <a:gd name="T19" fmla="*/ 176 h 266"/>
                <a:gd name="T20" fmla="*/ 0 w 328"/>
                <a:gd name="T21" fmla="*/ 195 h 266"/>
                <a:gd name="T22" fmla="*/ 3 w 328"/>
                <a:gd name="T23" fmla="*/ 205 h 266"/>
                <a:gd name="T24" fmla="*/ 9 w 328"/>
                <a:gd name="T25" fmla="*/ 214 h 266"/>
                <a:gd name="T26" fmla="*/ 27 w 328"/>
                <a:gd name="T27" fmla="*/ 230 h 266"/>
                <a:gd name="T28" fmla="*/ 59 w 328"/>
                <a:gd name="T29" fmla="*/ 247 h 266"/>
                <a:gd name="T30" fmla="*/ 93 w 328"/>
                <a:gd name="T31" fmla="*/ 256 h 266"/>
                <a:gd name="T32" fmla="*/ 136 w 328"/>
                <a:gd name="T33" fmla="*/ 264 h 266"/>
                <a:gd name="T34" fmla="*/ 177 w 328"/>
                <a:gd name="T35" fmla="*/ 266 h 266"/>
                <a:gd name="T36" fmla="*/ 213 w 328"/>
                <a:gd name="T37" fmla="*/ 264 h 266"/>
                <a:gd name="T38" fmla="*/ 232 w 328"/>
                <a:gd name="T39" fmla="*/ 259 h 266"/>
                <a:gd name="T40" fmla="*/ 251 w 328"/>
                <a:gd name="T41" fmla="*/ 249 h 266"/>
                <a:gd name="T42" fmla="*/ 267 w 328"/>
                <a:gd name="T43" fmla="*/ 234 h 266"/>
                <a:gd name="T44" fmla="*/ 274 w 328"/>
                <a:gd name="T45" fmla="*/ 225 h 266"/>
                <a:gd name="T46" fmla="*/ 281 w 328"/>
                <a:gd name="T47" fmla="*/ 213 h 266"/>
                <a:gd name="T48" fmla="*/ 295 w 328"/>
                <a:gd name="T49" fmla="*/ 184 h 266"/>
                <a:gd name="T50" fmla="*/ 320 w 328"/>
                <a:gd name="T51" fmla="*/ 126 h 266"/>
                <a:gd name="T52" fmla="*/ 326 w 328"/>
                <a:gd name="T53" fmla="*/ 94 h 266"/>
                <a:gd name="T54" fmla="*/ 328 w 328"/>
                <a:gd name="T55" fmla="*/ 57 h 266"/>
                <a:gd name="T56" fmla="*/ 326 w 328"/>
                <a:gd name="T57" fmla="*/ 30 h 266"/>
                <a:gd name="T58" fmla="*/ 320 w 328"/>
                <a:gd name="T59" fmla="*/ 7 h 266"/>
                <a:gd name="T60" fmla="*/ 311 w 328"/>
                <a:gd name="T61" fmla="*/ 2 h 266"/>
                <a:gd name="T62" fmla="*/ 301 w 328"/>
                <a:gd name="T63" fmla="*/ 0 h 266"/>
                <a:gd name="T64" fmla="*/ 293 w 328"/>
                <a:gd name="T65" fmla="*/ 35 h 266"/>
                <a:gd name="T66" fmla="*/ 281 w 328"/>
                <a:gd name="T67" fmla="*/ 28 h 266"/>
                <a:gd name="T68" fmla="*/ 277 w 328"/>
                <a:gd name="T69" fmla="*/ 19 h 266"/>
                <a:gd name="T70" fmla="*/ 272 w 328"/>
                <a:gd name="T71" fmla="*/ 12 h 266"/>
                <a:gd name="T72" fmla="*/ 249 w 328"/>
                <a:gd name="T73" fmla="*/ 4 h 266"/>
                <a:gd name="T74" fmla="*/ 227 w 328"/>
                <a:gd name="T75" fmla="*/ 2 h 26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8"/>
                <a:gd name="T115" fmla="*/ 0 h 266"/>
                <a:gd name="T116" fmla="*/ 328 w 328"/>
                <a:gd name="T117" fmla="*/ 266 h 26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8" h="266">
                  <a:moveTo>
                    <a:pt x="227" y="2"/>
                  </a:moveTo>
                  <a:lnTo>
                    <a:pt x="206" y="5"/>
                  </a:lnTo>
                  <a:lnTo>
                    <a:pt x="187" y="15"/>
                  </a:lnTo>
                  <a:lnTo>
                    <a:pt x="165" y="37"/>
                  </a:lnTo>
                  <a:lnTo>
                    <a:pt x="145" y="60"/>
                  </a:lnTo>
                  <a:lnTo>
                    <a:pt x="104" y="115"/>
                  </a:lnTo>
                  <a:lnTo>
                    <a:pt x="55" y="123"/>
                  </a:lnTo>
                  <a:lnTo>
                    <a:pt x="41" y="130"/>
                  </a:lnTo>
                  <a:lnTo>
                    <a:pt x="26" y="142"/>
                  </a:lnTo>
                  <a:lnTo>
                    <a:pt x="4" y="176"/>
                  </a:lnTo>
                  <a:lnTo>
                    <a:pt x="0" y="195"/>
                  </a:lnTo>
                  <a:lnTo>
                    <a:pt x="3" y="205"/>
                  </a:lnTo>
                  <a:lnTo>
                    <a:pt x="9" y="214"/>
                  </a:lnTo>
                  <a:lnTo>
                    <a:pt x="27" y="230"/>
                  </a:lnTo>
                  <a:lnTo>
                    <a:pt x="59" y="247"/>
                  </a:lnTo>
                  <a:lnTo>
                    <a:pt x="93" y="256"/>
                  </a:lnTo>
                  <a:lnTo>
                    <a:pt x="136" y="264"/>
                  </a:lnTo>
                  <a:lnTo>
                    <a:pt x="177" y="266"/>
                  </a:lnTo>
                  <a:lnTo>
                    <a:pt x="213" y="264"/>
                  </a:lnTo>
                  <a:lnTo>
                    <a:pt x="232" y="259"/>
                  </a:lnTo>
                  <a:lnTo>
                    <a:pt x="251" y="249"/>
                  </a:lnTo>
                  <a:lnTo>
                    <a:pt x="267" y="234"/>
                  </a:lnTo>
                  <a:lnTo>
                    <a:pt x="274" y="225"/>
                  </a:lnTo>
                  <a:lnTo>
                    <a:pt x="281" y="213"/>
                  </a:lnTo>
                  <a:lnTo>
                    <a:pt x="295" y="184"/>
                  </a:lnTo>
                  <a:lnTo>
                    <a:pt x="320" y="126"/>
                  </a:lnTo>
                  <a:lnTo>
                    <a:pt x="326" y="94"/>
                  </a:lnTo>
                  <a:lnTo>
                    <a:pt x="328" y="57"/>
                  </a:lnTo>
                  <a:lnTo>
                    <a:pt x="326" y="30"/>
                  </a:lnTo>
                  <a:lnTo>
                    <a:pt x="320" y="7"/>
                  </a:lnTo>
                  <a:lnTo>
                    <a:pt x="311" y="2"/>
                  </a:lnTo>
                  <a:lnTo>
                    <a:pt x="301" y="0"/>
                  </a:lnTo>
                  <a:lnTo>
                    <a:pt x="293" y="35"/>
                  </a:lnTo>
                  <a:lnTo>
                    <a:pt x="281" y="28"/>
                  </a:lnTo>
                  <a:lnTo>
                    <a:pt x="277" y="19"/>
                  </a:lnTo>
                  <a:lnTo>
                    <a:pt x="272" y="12"/>
                  </a:lnTo>
                  <a:lnTo>
                    <a:pt x="249" y="4"/>
                  </a:lnTo>
                  <a:lnTo>
                    <a:pt x="227" y="2"/>
                  </a:lnTo>
                </a:path>
              </a:pathLst>
            </a:custGeom>
            <a:noFill/>
            <a:ln w="1588">
              <a:solidFill>
                <a:srgbClr val="000000"/>
              </a:solidFill>
              <a:round/>
              <a:headEnd/>
              <a:tailEnd/>
            </a:ln>
          </p:spPr>
          <p:txBody>
            <a:bodyPr/>
            <a:lstStyle/>
            <a:p>
              <a:endParaRPr lang="tr-TR"/>
            </a:p>
          </p:txBody>
        </p:sp>
      </p:grpSp>
      <p:grpSp>
        <p:nvGrpSpPr>
          <p:cNvPr id="11" name="Group 2"/>
          <p:cNvGrpSpPr>
            <a:grpSpLocks/>
          </p:cNvGrpSpPr>
          <p:nvPr/>
        </p:nvGrpSpPr>
        <p:grpSpPr bwMode="auto">
          <a:xfrm>
            <a:off x="9048329" y="548680"/>
            <a:ext cx="1055687" cy="1754188"/>
            <a:chOff x="5045" y="868"/>
            <a:chExt cx="693" cy="1166"/>
          </a:xfrm>
        </p:grpSpPr>
        <p:sp>
          <p:nvSpPr>
            <p:cNvPr id="65550" name="Freeform 3"/>
            <p:cNvSpPr>
              <a:spLocks/>
            </p:cNvSpPr>
            <p:nvPr/>
          </p:nvSpPr>
          <p:spPr bwMode="auto">
            <a:xfrm>
              <a:off x="5046" y="870"/>
              <a:ext cx="691" cy="1163"/>
            </a:xfrm>
            <a:custGeom>
              <a:avLst/>
              <a:gdLst>
                <a:gd name="T0" fmla="*/ 168 w 691"/>
                <a:gd name="T1" fmla="*/ 1107 h 1163"/>
                <a:gd name="T2" fmla="*/ 181 w 691"/>
                <a:gd name="T3" fmla="*/ 1069 h 1163"/>
                <a:gd name="T4" fmla="*/ 212 w 691"/>
                <a:gd name="T5" fmla="*/ 1025 h 1163"/>
                <a:gd name="T6" fmla="*/ 191 w 691"/>
                <a:gd name="T7" fmla="*/ 952 h 1163"/>
                <a:gd name="T8" fmla="*/ 130 w 691"/>
                <a:gd name="T9" fmla="*/ 931 h 1163"/>
                <a:gd name="T10" fmla="*/ 80 w 691"/>
                <a:gd name="T11" fmla="*/ 907 h 1163"/>
                <a:gd name="T12" fmla="*/ 101 w 691"/>
                <a:gd name="T13" fmla="*/ 855 h 1163"/>
                <a:gd name="T14" fmla="*/ 73 w 691"/>
                <a:gd name="T15" fmla="*/ 839 h 1163"/>
                <a:gd name="T16" fmla="*/ 80 w 691"/>
                <a:gd name="T17" fmla="*/ 780 h 1163"/>
                <a:gd name="T18" fmla="*/ 122 w 691"/>
                <a:gd name="T19" fmla="*/ 745 h 1163"/>
                <a:gd name="T20" fmla="*/ 137 w 691"/>
                <a:gd name="T21" fmla="*/ 702 h 1163"/>
                <a:gd name="T22" fmla="*/ 120 w 691"/>
                <a:gd name="T23" fmla="*/ 683 h 1163"/>
                <a:gd name="T24" fmla="*/ 109 w 691"/>
                <a:gd name="T25" fmla="*/ 663 h 1163"/>
                <a:gd name="T26" fmla="*/ 113 w 691"/>
                <a:gd name="T27" fmla="*/ 637 h 1163"/>
                <a:gd name="T28" fmla="*/ 64 w 691"/>
                <a:gd name="T29" fmla="*/ 612 h 1163"/>
                <a:gd name="T30" fmla="*/ 12 w 691"/>
                <a:gd name="T31" fmla="*/ 567 h 1163"/>
                <a:gd name="T32" fmla="*/ 0 w 691"/>
                <a:gd name="T33" fmla="*/ 512 h 1163"/>
                <a:gd name="T34" fmla="*/ 18 w 691"/>
                <a:gd name="T35" fmla="*/ 427 h 1163"/>
                <a:gd name="T36" fmla="*/ 82 w 691"/>
                <a:gd name="T37" fmla="*/ 361 h 1163"/>
                <a:gd name="T38" fmla="*/ 74 w 691"/>
                <a:gd name="T39" fmla="*/ 301 h 1163"/>
                <a:gd name="T40" fmla="*/ 78 w 691"/>
                <a:gd name="T41" fmla="*/ 235 h 1163"/>
                <a:gd name="T42" fmla="*/ 116 w 691"/>
                <a:gd name="T43" fmla="*/ 160 h 1163"/>
                <a:gd name="T44" fmla="*/ 178 w 691"/>
                <a:gd name="T45" fmla="*/ 128 h 1163"/>
                <a:gd name="T46" fmla="*/ 222 w 691"/>
                <a:gd name="T47" fmla="*/ 62 h 1163"/>
                <a:gd name="T48" fmla="*/ 328 w 691"/>
                <a:gd name="T49" fmla="*/ 10 h 1163"/>
                <a:gd name="T50" fmla="*/ 462 w 691"/>
                <a:gd name="T51" fmla="*/ 7 h 1163"/>
                <a:gd name="T52" fmla="*/ 532 w 691"/>
                <a:gd name="T53" fmla="*/ 58 h 1163"/>
                <a:gd name="T54" fmla="*/ 587 w 691"/>
                <a:gd name="T55" fmla="*/ 139 h 1163"/>
                <a:gd name="T56" fmla="*/ 653 w 691"/>
                <a:gd name="T57" fmla="*/ 226 h 1163"/>
                <a:gd name="T58" fmla="*/ 687 w 691"/>
                <a:gd name="T59" fmla="*/ 367 h 1163"/>
                <a:gd name="T60" fmla="*/ 687 w 691"/>
                <a:gd name="T61" fmla="*/ 498 h 1163"/>
                <a:gd name="T62" fmla="*/ 648 w 691"/>
                <a:gd name="T63" fmla="*/ 593 h 1163"/>
                <a:gd name="T64" fmla="*/ 583 w 691"/>
                <a:gd name="T65" fmla="*/ 664 h 1163"/>
                <a:gd name="T66" fmla="*/ 535 w 691"/>
                <a:gd name="T67" fmla="*/ 696 h 1163"/>
                <a:gd name="T68" fmla="*/ 471 w 691"/>
                <a:gd name="T69" fmla="*/ 705 h 1163"/>
                <a:gd name="T70" fmla="*/ 470 w 691"/>
                <a:gd name="T71" fmla="*/ 767 h 1163"/>
                <a:gd name="T72" fmla="*/ 455 w 691"/>
                <a:gd name="T73" fmla="*/ 827 h 1163"/>
                <a:gd name="T74" fmla="*/ 409 w 691"/>
                <a:gd name="T75" fmla="*/ 847 h 1163"/>
                <a:gd name="T76" fmla="*/ 344 w 691"/>
                <a:gd name="T77" fmla="*/ 830 h 1163"/>
                <a:gd name="T78" fmla="*/ 320 w 691"/>
                <a:gd name="T79" fmla="*/ 869 h 1163"/>
                <a:gd name="T80" fmla="*/ 291 w 691"/>
                <a:gd name="T81" fmla="*/ 901 h 1163"/>
                <a:gd name="T82" fmla="*/ 258 w 691"/>
                <a:gd name="T83" fmla="*/ 914 h 1163"/>
                <a:gd name="T84" fmla="*/ 283 w 691"/>
                <a:gd name="T85" fmla="*/ 950 h 1163"/>
                <a:gd name="T86" fmla="*/ 283 w 691"/>
                <a:gd name="T87" fmla="*/ 1014 h 1163"/>
                <a:gd name="T88" fmla="*/ 238 w 691"/>
                <a:gd name="T89" fmla="*/ 1067 h 1163"/>
                <a:gd name="T90" fmla="*/ 192 w 691"/>
                <a:gd name="T91" fmla="*/ 1100 h 1163"/>
                <a:gd name="T92" fmla="*/ 197 w 691"/>
                <a:gd name="T93" fmla="*/ 1146 h 1163"/>
                <a:gd name="T94" fmla="*/ 197 w 691"/>
                <a:gd name="T95" fmla="*/ 1161 h 116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91"/>
                <a:gd name="T145" fmla="*/ 0 h 1163"/>
                <a:gd name="T146" fmla="*/ 691 w 691"/>
                <a:gd name="T147" fmla="*/ 1163 h 116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91" h="1163">
                  <a:moveTo>
                    <a:pt x="197" y="1161"/>
                  </a:moveTo>
                  <a:lnTo>
                    <a:pt x="173" y="1126"/>
                  </a:lnTo>
                  <a:lnTo>
                    <a:pt x="168" y="1107"/>
                  </a:lnTo>
                  <a:lnTo>
                    <a:pt x="168" y="1089"/>
                  </a:lnTo>
                  <a:lnTo>
                    <a:pt x="173" y="1079"/>
                  </a:lnTo>
                  <a:lnTo>
                    <a:pt x="181" y="1069"/>
                  </a:lnTo>
                  <a:lnTo>
                    <a:pt x="201" y="1056"/>
                  </a:lnTo>
                  <a:lnTo>
                    <a:pt x="207" y="1046"/>
                  </a:lnTo>
                  <a:lnTo>
                    <a:pt x="212" y="1025"/>
                  </a:lnTo>
                  <a:lnTo>
                    <a:pt x="211" y="1007"/>
                  </a:lnTo>
                  <a:lnTo>
                    <a:pt x="204" y="974"/>
                  </a:lnTo>
                  <a:lnTo>
                    <a:pt x="191" y="952"/>
                  </a:lnTo>
                  <a:lnTo>
                    <a:pt x="179" y="941"/>
                  </a:lnTo>
                  <a:lnTo>
                    <a:pt x="159" y="932"/>
                  </a:lnTo>
                  <a:lnTo>
                    <a:pt x="130" y="931"/>
                  </a:lnTo>
                  <a:lnTo>
                    <a:pt x="103" y="929"/>
                  </a:lnTo>
                  <a:lnTo>
                    <a:pt x="87" y="917"/>
                  </a:lnTo>
                  <a:lnTo>
                    <a:pt x="80" y="907"/>
                  </a:lnTo>
                  <a:lnTo>
                    <a:pt x="79" y="883"/>
                  </a:lnTo>
                  <a:lnTo>
                    <a:pt x="88" y="869"/>
                  </a:lnTo>
                  <a:lnTo>
                    <a:pt x="101" y="855"/>
                  </a:lnTo>
                  <a:lnTo>
                    <a:pt x="87" y="852"/>
                  </a:lnTo>
                  <a:lnTo>
                    <a:pt x="79" y="846"/>
                  </a:lnTo>
                  <a:lnTo>
                    <a:pt x="73" y="839"/>
                  </a:lnTo>
                  <a:lnTo>
                    <a:pt x="69" y="822"/>
                  </a:lnTo>
                  <a:lnTo>
                    <a:pt x="72" y="802"/>
                  </a:lnTo>
                  <a:lnTo>
                    <a:pt x="80" y="780"/>
                  </a:lnTo>
                  <a:lnTo>
                    <a:pt x="93" y="765"/>
                  </a:lnTo>
                  <a:lnTo>
                    <a:pt x="107" y="755"/>
                  </a:lnTo>
                  <a:lnTo>
                    <a:pt x="122" y="745"/>
                  </a:lnTo>
                  <a:lnTo>
                    <a:pt x="132" y="734"/>
                  </a:lnTo>
                  <a:lnTo>
                    <a:pt x="136" y="716"/>
                  </a:lnTo>
                  <a:lnTo>
                    <a:pt x="137" y="702"/>
                  </a:lnTo>
                  <a:lnTo>
                    <a:pt x="133" y="687"/>
                  </a:lnTo>
                  <a:lnTo>
                    <a:pt x="122" y="687"/>
                  </a:lnTo>
                  <a:lnTo>
                    <a:pt x="120" y="683"/>
                  </a:lnTo>
                  <a:lnTo>
                    <a:pt x="112" y="682"/>
                  </a:lnTo>
                  <a:lnTo>
                    <a:pt x="109" y="675"/>
                  </a:lnTo>
                  <a:lnTo>
                    <a:pt x="109" y="663"/>
                  </a:lnTo>
                  <a:lnTo>
                    <a:pt x="117" y="652"/>
                  </a:lnTo>
                  <a:lnTo>
                    <a:pt x="130" y="642"/>
                  </a:lnTo>
                  <a:lnTo>
                    <a:pt x="113" y="637"/>
                  </a:lnTo>
                  <a:lnTo>
                    <a:pt x="102" y="630"/>
                  </a:lnTo>
                  <a:lnTo>
                    <a:pt x="78" y="621"/>
                  </a:lnTo>
                  <a:lnTo>
                    <a:pt x="64" y="612"/>
                  </a:lnTo>
                  <a:lnTo>
                    <a:pt x="50" y="607"/>
                  </a:lnTo>
                  <a:lnTo>
                    <a:pt x="24" y="583"/>
                  </a:lnTo>
                  <a:lnTo>
                    <a:pt x="12" y="567"/>
                  </a:lnTo>
                  <a:lnTo>
                    <a:pt x="5" y="547"/>
                  </a:lnTo>
                  <a:lnTo>
                    <a:pt x="2" y="532"/>
                  </a:lnTo>
                  <a:lnTo>
                    <a:pt x="0" y="512"/>
                  </a:lnTo>
                  <a:lnTo>
                    <a:pt x="0" y="491"/>
                  </a:lnTo>
                  <a:lnTo>
                    <a:pt x="3" y="465"/>
                  </a:lnTo>
                  <a:lnTo>
                    <a:pt x="18" y="427"/>
                  </a:lnTo>
                  <a:lnTo>
                    <a:pt x="42" y="390"/>
                  </a:lnTo>
                  <a:lnTo>
                    <a:pt x="61" y="372"/>
                  </a:lnTo>
                  <a:lnTo>
                    <a:pt x="82" y="361"/>
                  </a:lnTo>
                  <a:lnTo>
                    <a:pt x="77" y="332"/>
                  </a:lnTo>
                  <a:lnTo>
                    <a:pt x="73" y="316"/>
                  </a:lnTo>
                  <a:lnTo>
                    <a:pt x="74" y="301"/>
                  </a:lnTo>
                  <a:lnTo>
                    <a:pt x="72" y="281"/>
                  </a:lnTo>
                  <a:lnTo>
                    <a:pt x="72" y="255"/>
                  </a:lnTo>
                  <a:lnTo>
                    <a:pt x="78" y="235"/>
                  </a:lnTo>
                  <a:lnTo>
                    <a:pt x="84" y="216"/>
                  </a:lnTo>
                  <a:lnTo>
                    <a:pt x="102" y="179"/>
                  </a:lnTo>
                  <a:lnTo>
                    <a:pt x="116" y="160"/>
                  </a:lnTo>
                  <a:lnTo>
                    <a:pt x="133" y="147"/>
                  </a:lnTo>
                  <a:lnTo>
                    <a:pt x="153" y="134"/>
                  </a:lnTo>
                  <a:lnTo>
                    <a:pt x="178" y="128"/>
                  </a:lnTo>
                  <a:lnTo>
                    <a:pt x="188" y="101"/>
                  </a:lnTo>
                  <a:lnTo>
                    <a:pt x="206" y="80"/>
                  </a:lnTo>
                  <a:lnTo>
                    <a:pt x="222" y="62"/>
                  </a:lnTo>
                  <a:lnTo>
                    <a:pt x="252" y="42"/>
                  </a:lnTo>
                  <a:lnTo>
                    <a:pt x="286" y="23"/>
                  </a:lnTo>
                  <a:lnTo>
                    <a:pt x="328" y="10"/>
                  </a:lnTo>
                  <a:lnTo>
                    <a:pt x="380" y="0"/>
                  </a:lnTo>
                  <a:lnTo>
                    <a:pt x="434" y="0"/>
                  </a:lnTo>
                  <a:lnTo>
                    <a:pt x="462" y="7"/>
                  </a:lnTo>
                  <a:lnTo>
                    <a:pt x="484" y="18"/>
                  </a:lnTo>
                  <a:lnTo>
                    <a:pt x="509" y="35"/>
                  </a:lnTo>
                  <a:lnTo>
                    <a:pt x="532" y="58"/>
                  </a:lnTo>
                  <a:lnTo>
                    <a:pt x="547" y="90"/>
                  </a:lnTo>
                  <a:lnTo>
                    <a:pt x="561" y="127"/>
                  </a:lnTo>
                  <a:lnTo>
                    <a:pt x="587" y="139"/>
                  </a:lnTo>
                  <a:lnTo>
                    <a:pt x="611" y="166"/>
                  </a:lnTo>
                  <a:lnTo>
                    <a:pt x="640" y="202"/>
                  </a:lnTo>
                  <a:lnTo>
                    <a:pt x="653" y="226"/>
                  </a:lnTo>
                  <a:lnTo>
                    <a:pt x="662" y="253"/>
                  </a:lnTo>
                  <a:lnTo>
                    <a:pt x="678" y="306"/>
                  </a:lnTo>
                  <a:lnTo>
                    <a:pt x="687" y="367"/>
                  </a:lnTo>
                  <a:lnTo>
                    <a:pt x="690" y="413"/>
                  </a:lnTo>
                  <a:lnTo>
                    <a:pt x="691" y="451"/>
                  </a:lnTo>
                  <a:lnTo>
                    <a:pt x="687" y="498"/>
                  </a:lnTo>
                  <a:lnTo>
                    <a:pt x="678" y="533"/>
                  </a:lnTo>
                  <a:lnTo>
                    <a:pt x="666" y="564"/>
                  </a:lnTo>
                  <a:lnTo>
                    <a:pt x="648" y="593"/>
                  </a:lnTo>
                  <a:lnTo>
                    <a:pt x="621" y="612"/>
                  </a:lnTo>
                  <a:lnTo>
                    <a:pt x="596" y="624"/>
                  </a:lnTo>
                  <a:lnTo>
                    <a:pt x="583" y="664"/>
                  </a:lnTo>
                  <a:lnTo>
                    <a:pt x="569" y="683"/>
                  </a:lnTo>
                  <a:lnTo>
                    <a:pt x="550" y="690"/>
                  </a:lnTo>
                  <a:lnTo>
                    <a:pt x="535" y="696"/>
                  </a:lnTo>
                  <a:lnTo>
                    <a:pt x="507" y="699"/>
                  </a:lnTo>
                  <a:lnTo>
                    <a:pt x="484" y="700"/>
                  </a:lnTo>
                  <a:lnTo>
                    <a:pt x="471" y="705"/>
                  </a:lnTo>
                  <a:lnTo>
                    <a:pt x="464" y="716"/>
                  </a:lnTo>
                  <a:lnTo>
                    <a:pt x="464" y="733"/>
                  </a:lnTo>
                  <a:lnTo>
                    <a:pt x="470" y="767"/>
                  </a:lnTo>
                  <a:lnTo>
                    <a:pt x="469" y="793"/>
                  </a:lnTo>
                  <a:lnTo>
                    <a:pt x="465" y="816"/>
                  </a:lnTo>
                  <a:lnTo>
                    <a:pt x="455" y="827"/>
                  </a:lnTo>
                  <a:lnTo>
                    <a:pt x="441" y="839"/>
                  </a:lnTo>
                  <a:lnTo>
                    <a:pt x="427" y="846"/>
                  </a:lnTo>
                  <a:lnTo>
                    <a:pt x="409" y="847"/>
                  </a:lnTo>
                  <a:lnTo>
                    <a:pt x="382" y="849"/>
                  </a:lnTo>
                  <a:lnTo>
                    <a:pt x="354" y="832"/>
                  </a:lnTo>
                  <a:lnTo>
                    <a:pt x="344" y="830"/>
                  </a:lnTo>
                  <a:lnTo>
                    <a:pt x="329" y="835"/>
                  </a:lnTo>
                  <a:lnTo>
                    <a:pt x="322" y="851"/>
                  </a:lnTo>
                  <a:lnTo>
                    <a:pt x="320" y="869"/>
                  </a:lnTo>
                  <a:lnTo>
                    <a:pt x="314" y="884"/>
                  </a:lnTo>
                  <a:lnTo>
                    <a:pt x="302" y="897"/>
                  </a:lnTo>
                  <a:lnTo>
                    <a:pt x="291" y="901"/>
                  </a:lnTo>
                  <a:lnTo>
                    <a:pt x="279" y="898"/>
                  </a:lnTo>
                  <a:lnTo>
                    <a:pt x="265" y="904"/>
                  </a:lnTo>
                  <a:lnTo>
                    <a:pt x="258" y="914"/>
                  </a:lnTo>
                  <a:lnTo>
                    <a:pt x="262" y="929"/>
                  </a:lnTo>
                  <a:lnTo>
                    <a:pt x="273" y="936"/>
                  </a:lnTo>
                  <a:lnTo>
                    <a:pt x="283" y="950"/>
                  </a:lnTo>
                  <a:lnTo>
                    <a:pt x="286" y="974"/>
                  </a:lnTo>
                  <a:lnTo>
                    <a:pt x="287" y="984"/>
                  </a:lnTo>
                  <a:lnTo>
                    <a:pt x="283" y="1014"/>
                  </a:lnTo>
                  <a:lnTo>
                    <a:pt x="270" y="1033"/>
                  </a:lnTo>
                  <a:lnTo>
                    <a:pt x="249" y="1058"/>
                  </a:lnTo>
                  <a:lnTo>
                    <a:pt x="238" y="1067"/>
                  </a:lnTo>
                  <a:lnTo>
                    <a:pt x="226" y="1076"/>
                  </a:lnTo>
                  <a:lnTo>
                    <a:pt x="198" y="1091"/>
                  </a:lnTo>
                  <a:lnTo>
                    <a:pt x="192" y="1100"/>
                  </a:lnTo>
                  <a:lnTo>
                    <a:pt x="192" y="1113"/>
                  </a:lnTo>
                  <a:lnTo>
                    <a:pt x="196" y="1131"/>
                  </a:lnTo>
                  <a:lnTo>
                    <a:pt x="197" y="1146"/>
                  </a:lnTo>
                  <a:lnTo>
                    <a:pt x="201" y="1163"/>
                  </a:lnTo>
                  <a:lnTo>
                    <a:pt x="197" y="1161"/>
                  </a:lnTo>
                  <a:close/>
                </a:path>
              </a:pathLst>
            </a:custGeom>
            <a:solidFill>
              <a:srgbClr val="FFFFFF"/>
            </a:solidFill>
            <a:ln w="9525">
              <a:noFill/>
              <a:round/>
              <a:headEnd/>
              <a:tailEnd/>
            </a:ln>
          </p:spPr>
          <p:txBody>
            <a:bodyPr/>
            <a:lstStyle/>
            <a:p>
              <a:endParaRPr lang="tr-TR"/>
            </a:p>
          </p:txBody>
        </p:sp>
        <p:sp>
          <p:nvSpPr>
            <p:cNvPr id="65551" name="Freeform 4"/>
            <p:cNvSpPr>
              <a:spLocks/>
            </p:cNvSpPr>
            <p:nvPr/>
          </p:nvSpPr>
          <p:spPr bwMode="auto">
            <a:xfrm>
              <a:off x="5046" y="870"/>
              <a:ext cx="691" cy="1163"/>
            </a:xfrm>
            <a:custGeom>
              <a:avLst/>
              <a:gdLst>
                <a:gd name="T0" fmla="*/ 168 w 691"/>
                <a:gd name="T1" fmla="*/ 1107 h 1163"/>
                <a:gd name="T2" fmla="*/ 181 w 691"/>
                <a:gd name="T3" fmla="*/ 1069 h 1163"/>
                <a:gd name="T4" fmla="*/ 212 w 691"/>
                <a:gd name="T5" fmla="*/ 1025 h 1163"/>
                <a:gd name="T6" fmla="*/ 191 w 691"/>
                <a:gd name="T7" fmla="*/ 952 h 1163"/>
                <a:gd name="T8" fmla="*/ 130 w 691"/>
                <a:gd name="T9" fmla="*/ 931 h 1163"/>
                <a:gd name="T10" fmla="*/ 80 w 691"/>
                <a:gd name="T11" fmla="*/ 907 h 1163"/>
                <a:gd name="T12" fmla="*/ 101 w 691"/>
                <a:gd name="T13" fmla="*/ 855 h 1163"/>
                <a:gd name="T14" fmla="*/ 73 w 691"/>
                <a:gd name="T15" fmla="*/ 839 h 1163"/>
                <a:gd name="T16" fmla="*/ 80 w 691"/>
                <a:gd name="T17" fmla="*/ 780 h 1163"/>
                <a:gd name="T18" fmla="*/ 122 w 691"/>
                <a:gd name="T19" fmla="*/ 745 h 1163"/>
                <a:gd name="T20" fmla="*/ 137 w 691"/>
                <a:gd name="T21" fmla="*/ 702 h 1163"/>
                <a:gd name="T22" fmla="*/ 120 w 691"/>
                <a:gd name="T23" fmla="*/ 683 h 1163"/>
                <a:gd name="T24" fmla="*/ 109 w 691"/>
                <a:gd name="T25" fmla="*/ 663 h 1163"/>
                <a:gd name="T26" fmla="*/ 113 w 691"/>
                <a:gd name="T27" fmla="*/ 637 h 1163"/>
                <a:gd name="T28" fmla="*/ 64 w 691"/>
                <a:gd name="T29" fmla="*/ 612 h 1163"/>
                <a:gd name="T30" fmla="*/ 12 w 691"/>
                <a:gd name="T31" fmla="*/ 567 h 1163"/>
                <a:gd name="T32" fmla="*/ 0 w 691"/>
                <a:gd name="T33" fmla="*/ 512 h 1163"/>
                <a:gd name="T34" fmla="*/ 18 w 691"/>
                <a:gd name="T35" fmla="*/ 427 h 1163"/>
                <a:gd name="T36" fmla="*/ 82 w 691"/>
                <a:gd name="T37" fmla="*/ 361 h 1163"/>
                <a:gd name="T38" fmla="*/ 74 w 691"/>
                <a:gd name="T39" fmla="*/ 301 h 1163"/>
                <a:gd name="T40" fmla="*/ 78 w 691"/>
                <a:gd name="T41" fmla="*/ 235 h 1163"/>
                <a:gd name="T42" fmla="*/ 116 w 691"/>
                <a:gd name="T43" fmla="*/ 160 h 1163"/>
                <a:gd name="T44" fmla="*/ 178 w 691"/>
                <a:gd name="T45" fmla="*/ 128 h 1163"/>
                <a:gd name="T46" fmla="*/ 222 w 691"/>
                <a:gd name="T47" fmla="*/ 62 h 1163"/>
                <a:gd name="T48" fmla="*/ 328 w 691"/>
                <a:gd name="T49" fmla="*/ 10 h 1163"/>
                <a:gd name="T50" fmla="*/ 462 w 691"/>
                <a:gd name="T51" fmla="*/ 7 h 1163"/>
                <a:gd name="T52" fmla="*/ 532 w 691"/>
                <a:gd name="T53" fmla="*/ 58 h 1163"/>
                <a:gd name="T54" fmla="*/ 587 w 691"/>
                <a:gd name="T55" fmla="*/ 139 h 1163"/>
                <a:gd name="T56" fmla="*/ 653 w 691"/>
                <a:gd name="T57" fmla="*/ 226 h 1163"/>
                <a:gd name="T58" fmla="*/ 687 w 691"/>
                <a:gd name="T59" fmla="*/ 367 h 1163"/>
                <a:gd name="T60" fmla="*/ 687 w 691"/>
                <a:gd name="T61" fmla="*/ 498 h 1163"/>
                <a:gd name="T62" fmla="*/ 648 w 691"/>
                <a:gd name="T63" fmla="*/ 593 h 1163"/>
                <a:gd name="T64" fmla="*/ 583 w 691"/>
                <a:gd name="T65" fmla="*/ 664 h 1163"/>
                <a:gd name="T66" fmla="*/ 535 w 691"/>
                <a:gd name="T67" fmla="*/ 696 h 1163"/>
                <a:gd name="T68" fmla="*/ 471 w 691"/>
                <a:gd name="T69" fmla="*/ 705 h 1163"/>
                <a:gd name="T70" fmla="*/ 470 w 691"/>
                <a:gd name="T71" fmla="*/ 767 h 1163"/>
                <a:gd name="T72" fmla="*/ 455 w 691"/>
                <a:gd name="T73" fmla="*/ 827 h 1163"/>
                <a:gd name="T74" fmla="*/ 409 w 691"/>
                <a:gd name="T75" fmla="*/ 847 h 1163"/>
                <a:gd name="T76" fmla="*/ 344 w 691"/>
                <a:gd name="T77" fmla="*/ 830 h 1163"/>
                <a:gd name="T78" fmla="*/ 320 w 691"/>
                <a:gd name="T79" fmla="*/ 869 h 1163"/>
                <a:gd name="T80" fmla="*/ 291 w 691"/>
                <a:gd name="T81" fmla="*/ 901 h 1163"/>
                <a:gd name="T82" fmla="*/ 258 w 691"/>
                <a:gd name="T83" fmla="*/ 914 h 1163"/>
                <a:gd name="T84" fmla="*/ 283 w 691"/>
                <a:gd name="T85" fmla="*/ 950 h 1163"/>
                <a:gd name="T86" fmla="*/ 283 w 691"/>
                <a:gd name="T87" fmla="*/ 1014 h 1163"/>
                <a:gd name="T88" fmla="*/ 238 w 691"/>
                <a:gd name="T89" fmla="*/ 1067 h 1163"/>
                <a:gd name="T90" fmla="*/ 192 w 691"/>
                <a:gd name="T91" fmla="*/ 1100 h 1163"/>
                <a:gd name="T92" fmla="*/ 197 w 691"/>
                <a:gd name="T93" fmla="*/ 1146 h 1163"/>
                <a:gd name="T94" fmla="*/ 197 w 691"/>
                <a:gd name="T95" fmla="*/ 1161 h 116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91"/>
                <a:gd name="T145" fmla="*/ 0 h 1163"/>
                <a:gd name="T146" fmla="*/ 691 w 691"/>
                <a:gd name="T147" fmla="*/ 1163 h 116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91" h="1163">
                  <a:moveTo>
                    <a:pt x="197" y="1161"/>
                  </a:moveTo>
                  <a:lnTo>
                    <a:pt x="173" y="1126"/>
                  </a:lnTo>
                  <a:lnTo>
                    <a:pt x="168" y="1107"/>
                  </a:lnTo>
                  <a:lnTo>
                    <a:pt x="168" y="1089"/>
                  </a:lnTo>
                  <a:lnTo>
                    <a:pt x="173" y="1079"/>
                  </a:lnTo>
                  <a:lnTo>
                    <a:pt x="181" y="1069"/>
                  </a:lnTo>
                  <a:lnTo>
                    <a:pt x="201" y="1056"/>
                  </a:lnTo>
                  <a:lnTo>
                    <a:pt x="207" y="1046"/>
                  </a:lnTo>
                  <a:lnTo>
                    <a:pt x="212" y="1025"/>
                  </a:lnTo>
                  <a:lnTo>
                    <a:pt x="211" y="1007"/>
                  </a:lnTo>
                  <a:lnTo>
                    <a:pt x="204" y="974"/>
                  </a:lnTo>
                  <a:lnTo>
                    <a:pt x="191" y="952"/>
                  </a:lnTo>
                  <a:lnTo>
                    <a:pt x="179" y="941"/>
                  </a:lnTo>
                  <a:lnTo>
                    <a:pt x="159" y="932"/>
                  </a:lnTo>
                  <a:lnTo>
                    <a:pt x="130" y="931"/>
                  </a:lnTo>
                  <a:lnTo>
                    <a:pt x="103" y="929"/>
                  </a:lnTo>
                  <a:lnTo>
                    <a:pt x="87" y="917"/>
                  </a:lnTo>
                  <a:lnTo>
                    <a:pt x="80" y="907"/>
                  </a:lnTo>
                  <a:lnTo>
                    <a:pt x="79" y="883"/>
                  </a:lnTo>
                  <a:lnTo>
                    <a:pt x="88" y="869"/>
                  </a:lnTo>
                  <a:lnTo>
                    <a:pt x="101" y="855"/>
                  </a:lnTo>
                  <a:lnTo>
                    <a:pt x="87" y="852"/>
                  </a:lnTo>
                  <a:lnTo>
                    <a:pt x="79" y="846"/>
                  </a:lnTo>
                  <a:lnTo>
                    <a:pt x="73" y="839"/>
                  </a:lnTo>
                  <a:lnTo>
                    <a:pt x="69" y="822"/>
                  </a:lnTo>
                  <a:lnTo>
                    <a:pt x="72" y="802"/>
                  </a:lnTo>
                  <a:lnTo>
                    <a:pt x="80" y="780"/>
                  </a:lnTo>
                  <a:lnTo>
                    <a:pt x="93" y="765"/>
                  </a:lnTo>
                  <a:lnTo>
                    <a:pt x="107" y="755"/>
                  </a:lnTo>
                  <a:lnTo>
                    <a:pt x="122" y="745"/>
                  </a:lnTo>
                  <a:lnTo>
                    <a:pt x="132" y="734"/>
                  </a:lnTo>
                  <a:lnTo>
                    <a:pt x="136" y="716"/>
                  </a:lnTo>
                  <a:lnTo>
                    <a:pt x="137" y="702"/>
                  </a:lnTo>
                  <a:lnTo>
                    <a:pt x="133" y="687"/>
                  </a:lnTo>
                  <a:lnTo>
                    <a:pt x="122" y="687"/>
                  </a:lnTo>
                  <a:lnTo>
                    <a:pt x="120" y="683"/>
                  </a:lnTo>
                  <a:lnTo>
                    <a:pt x="112" y="682"/>
                  </a:lnTo>
                  <a:lnTo>
                    <a:pt x="109" y="675"/>
                  </a:lnTo>
                  <a:lnTo>
                    <a:pt x="109" y="663"/>
                  </a:lnTo>
                  <a:lnTo>
                    <a:pt x="117" y="652"/>
                  </a:lnTo>
                  <a:lnTo>
                    <a:pt x="130" y="642"/>
                  </a:lnTo>
                  <a:lnTo>
                    <a:pt x="113" y="637"/>
                  </a:lnTo>
                  <a:lnTo>
                    <a:pt x="102" y="630"/>
                  </a:lnTo>
                  <a:lnTo>
                    <a:pt x="78" y="621"/>
                  </a:lnTo>
                  <a:lnTo>
                    <a:pt x="64" y="612"/>
                  </a:lnTo>
                  <a:lnTo>
                    <a:pt x="50" y="607"/>
                  </a:lnTo>
                  <a:lnTo>
                    <a:pt x="24" y="583"/>
                  </a:lnTo>
                  <a:lnTo>
                    <a:pt x="12" y="567"/>
                  </a:lnTo>
                  <a:lnTo>
                    <a:pt x="5" y="547"/>
                  </a:lnTo>
                  <a:lnTo>
                    <a:pt x="2" y="532"/>
                  </a:lnTo>
                  <a:lnTo>
                    <a:pt x="0" y="512"/>
                  </a:lnTo>
                  <a:lnTo>
                    <a:pt x="0" y="491"/>
                  </a:lnTo>
                  <a:lnTo>
                    <a:pt x="3" y="465"/>
                  </a:lnTo>
                  <a:lnTo>
                    <a:pt x="18" y="427"/>
                  </a:lnTo>
                  <a:lnTo>
                    <a:pt x="42" y="390"/>
                  </a:lnTo>
                  <a:lnTo>
                    <a:pt x="61" y="372"/>
                  </a:lnTo>
                  <a:lnTo>
                    <a:pt x="82" y="361"/>
                  </a:lnTo>
                  <a:lnTo>
                    <a:pt x="77" y="332"/>
                  </a:lnTo>
                  <a:lnTo>
                    <a:pt x="73" y="316"/>
                  </a:lnTo>
                  <a:lnTo>
                    <a:pt x="74" y="301"/>
                  </a:lnTo>
                  <a:lnTo>
                    <a:pt x="72" y="281"/>
                  </a:lnTo>
                  <a:lnTo>
                    <a:pt x="72" y="255"/>
                  </a:lnTo>
                  <a:lnTo>
                    <a:pt x="78" y="235"/>
                  </a:lnTo>
                  <a:lnTo>
                    <a:pt x="84" y="216"/>
                  </a:lnTo>
                  <a:lnTo>
                    <a:pt x="102" y="179"/>
                  </a:lnTo>
                  <a:lnTo>
                    <a:pt x="116" y="160"/>
                  </a:lnTo>
                  <a:lnTo>
                    <a:pt x="133" y="147"/>
                  </a:lnTo>
                  <a:lnTo>
                    <a:pt x="153" y="134"/>
                  </a:lnTo>
                  <a:lnTo>
                    <a:pt x="178" y="128"/>
                  </a:lnTo>
                  <a:lnTo>
                    <a:pt x="188" y="101"/>
                  </a:lnTo>
                  <a:lnTo>
                    <a:pt x="206" y="80"/>
                  </a:lnTo>
                  <a:lnTo>
                    <a:pt x="222" y="62"/>
                  </a:lnTo>
                  <a:lnTo>
                    <a:pt x="252" y="42"/>
                  </a:lnTo>
                  <a:lnTo>
                    <a:pt x="286" y="23"/>
                  </a:lnTo>
                  <a:lnTo>
                    <a:pt x="328" y="10"/>
                  </a:lnTo>
                  <a:lnTo>
                    <a:pt x="380" y="0"/>
                  </a:lnTo>
                  <a:lnTo>
                    <a:pt x="434" y="0"/>
                  </a:lnTo>
                  <a:lnTo>
                    <a:pt x="462" y="7"/>
                  </a:lnTo>
                  <a:lnTo>
                    <a:pt x="484" y="18"/>
                  </a:lnTo>
                  <a:lnTo>
                    <a:pt x="509" y="35"/>
                  </a:lnTo>
                  <a:lnTo>
                    <a:pt x="532" y="58"/>
                  </a:lnTo>
                  <a:lnTo>
                    <a:pt x="547" y="90"/>
                  </a:lnTo>
                  <a:lnTo>
                    <a:pt x="561" y="127"/>
                  </a:lnTo>
                  <a:lnTo>
                    <a:pt x="587" y="139"/>
                  </a:lnTo>
                  <a:lnTo>
                    <a:pt x="611" y="166"/>
                  </a:lnTo>
                  <a:lnTo>
                    <a:pt x="640" y="202"/>
                  </a:lnTo>
                  <a:lnTo>
                    <a:pt x="653" y="226"/>
                  </a:lnTo>
                  <a:lnTo>
                    <a:pt x="662" y="253"/>
                  </a:lnTo>
                  <a:lnTo>
                    <a:pt x="678" y="306"/>
                  </a:lnTo>
                  <a:lnTo>
                    <a:pt x="687" y="367"/>
                  </a:lnTo>
                  <a:lnTo>
                    <a:pt x="690" y="413"/>
                  </a:lnTo>
                  <a:lnTo>
                    <a:pt x="691" y="451"/>
                  </a:lnTo>
                  <a:lnTo>
                    <a:pt x="687" y="498"/>
                  </a:lnTo>
                  <a:lnTo>
                    <a:pt x="678" y="533"/>
                  </a:lnTo>
                  <a:lnTo>
                    <a:pt x="666" y="564"/>
                  </a:lnTo>
                  <a:lnTo>
                    <a:pt x="648" y="593"/>
                  </a:lnTo>
                  <a:lnTo>
                    <a:pt x="621" y="612"/>
                  </a:lnTo>
                  <a:lnTo>
                    <a:pt x="596" y="624"/>
                  </a:lnTo>
                  <a:lnTo>
                    <a:pt x="583" y="664"/>
                  </a:lnTo>
                  <a:lnTo>
                    <a:pt x="569" y="683"/>
                  </a:lnTo>
                  <a:lnTo>
                    <a:pt x="550" y="690"/>
                  </a:lnTo>
                  <a:lnTo>
                    <a:pt x="535" y="696"/>
                  </a:lnTo>
                  <a:lnTo>
                    <a:pt x="507" y="699"/>
                  </a:lnTo>
                  <a:lnTo>
                    <a:pt x="484" y="700"/>
                  </a:lnTo>
                  <a:lnTo>
                    <a:pt x="471" y="705"/>
                  </a:lnTo>
                  <a:lnTo>
                    <a:pt x="464" y="716"/>
                  </a:lnTo>
                  <a:lnTo>
                    <a:pt x="464" y="733"/>
                  </a:lnTo>
                  <a:lnTo>
                    <a:pt x="470" y="767"/>
                  </a:lnTo>
                  <a:lnTo>
                    <a:pt x="469" y="793"/>
                  </a:lnTo>
                  <a:lnTo>
                    <a:pt x="465" y="816"/>
                  </a:lnTo>
                  <a:lnTo>
                    <a:pt x="455" y="827"/>
                  </a:lnTo>
                  <a:lnTo>
                    <a:pt x="441" y="839"/>
                  </a:lnTo>
                  <a:lnTo>
                    <a:pt x="427" y="846"/>
                  </a:lnTo>
                  <a:lnTo>
                    <a:pt x="409" y="847"/>
                  </a:lnTo>
                  <a:lnTo>
                    <a:pt x="382" y="849"/>
                  </a:lnTo>
                  <a:lnTo>
                    <a:pt x="354" y="832"/>
                  </a:lnTo>
                  <a:lnTo>
                    <a:pt x="344" y="830"/>
                  </a:lnTo>
                  <a:lnTo>
                    <a:pt x="329" y="835"/>
                  </a:lnTo>
                  <a:lnTo>
                    <a:pt x="322" y="851"/>
                  </a:lnTo>
                  <a:lnTo>
                    <a:pt x="320" y="869"/>
                  </a:lnTo>
                  <a:lnTo>
                    <a:pt x="314" y="884"/>
                  </a:lnTo>
                  <a:lnTo>
                    <a:pt x="302" y="897"/>
                  </a:lnTo>
                  <a:lnTo>
                    <a:pt x="291" y="901"/>
                  </a:lnTo>
                  <a:lnTo>
                    <a:pt x="279" y="898"/>
                  </a:lnTo>
                  <a:lnTo>
                    <a:pt x="265" y="904"/>
                  </a:lnTo>
                  <a:lnTo>
                    <a:pt x="258" y="914"/>
                  </a:lnTo>
                  <a:lnTo>
                    <a:pt x="262" y="929"/>
                  </a:lnTo>
                  <a:lnTo>
                    <a:pt x="273" y="936"/>
                  </a:lnTo>
                  <a:lnTo>
                    <a:pt x="283" y="950"/>
                  </a:lnTo>
                  <a:lnTo>
                    <a:pt x="286" y="974"/>
                  </a:lnTo>
                  <a:lnTo>
                    <a:pt x="287" y="984"/>
                  </a:lnTo>
                  <a:lnTo>
                    <a:pt x="283" y="1014"/>
                  </a:lnTo>
                  <a:lnTo>
                    <a:pt x="270" y="1033"/>
                  </a:lnTo>
                  <a:lnTo>
                    <a:pt x="249" y="1058"/>
                  </a:lnTo>
                  <a:lnTo>
                    <a:pt x="238" y="1067"/>
                  </a:lnTo>
                  <a:lnTo>
                    <a:pt x="226" y="1076"/>
                  </a:lnTo>
                  <a:lnTo>
                    <a:pt x="198" y="1091"/>
                  </a:lnTo>
                  <a:lnTo>
                    <a:pt x="192" y="1100"/>
                  </a:lnTo>
                  <a:lnTo>
                    <a:pt x="192" y="1113"/>
                  </a:lnTo>
                  <a:lnTo>
                    <a:pt x="196" y="1131"/>
                  </a:lnTo>
                  <a:lnTo>
                    <a:pt x="197" y="1146"/>
                  </a:lnTo>
                  <a:lnTo>
                    <a:pt x="201" y="1163"/>
                  </a:lnTo>
                  <a:lnTo>
                    <a:pt x="197" y="1161"/>
                  </a:lnTo>
                </a:path>
              </a:pathLst>
            </a:custGeom>
            <a:noFill/>
            <a:ln w="1588">
              <a:solidFill>
                <a:srgbClr val="FFFFFF"/>
              </a:solidFill>
              <a:round/>
              <a:headEnd/>
              <a:tailEnd/>
            </a:ln>
          </p:spPr>
          <p:txBody>
            <a:bodyPr/>
            <a:lstStyle/>
            <a:p>
              <a:endParaRPr lang="tr-TR"/>
            </a:p>
          </p:txBody>
        </p:sp>
        <p:sp>
          <p:nvSpPr>
            <p:cNvPr id="65552" name="Freeform 5"/>
            <p:cNvSpPr>
              <a:spLocks/>
            </p:cNvSpPr>
            <p:nvPr/>
          </p:nvSpPr>
          <p:spPr bwMode="auto">
            <a:xfrm>
              <a:off x="5218" y="976"/>
              <a:ext cx="364" cy="366"/>
            </a:xfrm>
            <a:custGeom>
              <a:avLst/>
              <a:gdLst>
                <a:gd name="T0" fmla="*/ 342 w 364"/>
                <a:gd name="T1" fmla="*/ 181 h 366"/>
                <a:gd name="T2" fmla="*/ 364 w 364"/>
                <a:gd name="T3" fmla="*/ 152 h 366"/>
                <a:gd name="T4" fmla="*/ 337 w 364"/>
                <a:gd name="T5" fmla="*/ 142 h 366"/>
                <a:gd name="T6" fmla="*/ 326 w 364"/>
                <a:gd name="T7" fmla="*/ 117 h 366"/>
                <a:gd name="T8" fmla="*/ 339 w 364"/>
                <a:gd name="T9" fmla="*/ 87 h 366"/>
                <a:gd name="T10" fmla="*/ 305 w 364"/>
                <a:gd name="T11" fmla="*/ 86 h 366"/>
                <a:gd name="T12" fmla="*/ 292 w 364"/>
                <a:gd name="T13" fmla="*/ 73 h 366"/>
                <a:gd name="T14" fmla="*/ 294 w 364"/>
                <a:gd name="T15" fmla="*/ 37 h 366"/>
                <a:gd name="T16" fmla="*/ 262 w 364"/>
                <a:gd name="T17" fmla="*/ 49 h 366"/>
                <a:gd name="T18" fmla="*/ 245 w 364"/>
                <a:gd name="T19" fmla="*/ 40 h 366"/>
                <a:gd name="T20" fmla="*/ 236 w 364"/>
                <a:gd name="T21" fmla="*/ 8 h 366"/>
                <a:gd name="T22" fmla="*/ 208 w 364"/>
                <a:gd name="T23" fmla="*/ 30 h 366"/>
                <a:gd name="T24" fmla="*/ 189 w 364"/>
                <a:gd name="T25" fmla="*/ 28 h 366"/>
                <a:gd name="T26" fmla="*/ 167 w 364"/>
                <a:gd name="T27" fmla="*/ 0 h 366"/>
                <a:gd name="T28" fmla="*/ 151 w 364"/>
                <a:gd name="T29" fmla="*/ 31 h 366"/>
                <a:gd name="T30" fmla="*/ 133 w 364"/>
                <a:gd name="T31" fmla="*/ 35 h 366"/>
                <a:gd name="T32" fmla="*/ 105 w 364"/>
                <a:gd name="T33" fmla="*/ 18 h 366"/>
                <a:gd name="T34" fmla="*/ 98 w 364"/>
                <a:gd name="T35" fmla="*/ 51 h 366"/>
                <a:gd name="T36" fmla="*/ 84 w 364"/>
                <a:gd name="T37" fmla="*/ 63 h 366"/>
                <a:gd name="T38" fmla="*/ 50 w 364"/>
                <a:gd name="T39" fmla="*/ 58 h 366"/>
                <a:gd name="T40" fmla="*/ 57 w 364"/>
                <a:gd name="T41" fmla="*/ 89 h 366"/>
                <a:gd name="T42" fmla="*/ 47 w 364"/>
                <a:gd name="T43" fmla="*/ 106 h 366"/>
                <a:gd name="T44" fmla="*/ 16 w 364"/>
                <a:gd name="T45" fmla="*/ 110 h 366"/>
                <a:gd name="T46" fmla="*/ 31 w 364"/>
                <a:gd name="T47" fmla="*/ 140 h 366"/>
                <a:gd name="T48" fmla="*/ 26 w 364"/>
                <a:gd name="T49" fmla="*/ 158 h 366"/>
                <a:gd name="T50" fmla="*/ 0 w 364"/>
                <a:gd name="T51" fmla="*/ 177 h 366"/>
                <a:gd name="T52" fmla="*/ 24 w 364"/>
                <a:gd name="T53" fmla="*/ 197 h 366"/>
                <a:gd name="T54" fmla="*/ 26 w 364"/>
                <a:gd name="T55" fmla="*/ 217 h 366"/>
                <a:gd name="T56" fmla="*/ 10 w 364"/>
                <a:gd name="T57" fmla="*/ 245 h 366"/>
                <a:gd name="T58" fmla="*/ 39 w 364"/>
                <a:gd name="T59" fmla="*/ 251 h 366"/>
                <a:gd name="T60" fmla="*/ 47 w 364"/>
                <a:gd name="T61" fmla="*/ 268 h 366"/>
                <a:gd name="T62" fmla="*/ 38 w 364"/>
                <a:gd name="T63" fmla="*/ 303 h 366"/>
                <a:gd name="T64" fmla="*/ 71 w 364"/>
                <a:gd name="T65" fmla="*/ 299 h 366"/>
                <a:gd name="T66" fmla="*/ 85 w 364"/>
                <a:gd name="T67" fmla="*/ 311 h 366"/>
                <a:gd name="T68" fmla="*/ 86 w 364"/>
                <a:gd name="T69" fmla="*/ 343 h 366"/>
                <a:gd name="T70" fmla="*/ 118 w 364"/>
                <a:gd name="T71" fmla="*/ 331 h 366"/>
                <a:gd name="T72" fmla="*/ 136 w 364"/>
                <a:gd name="T73" fmla="*/ 340 h 366"/>
                <a:gd name="T74" fmla="*/ 150 w 364"/>
                <a:gd name="T75" fmla="*/ 366 h 366"/>
                <a:gd name="T76" fmla="*/ 172 w 364"/>
                <a:gd name="T77" fmla="*/ 346 h 366"/>
                <a:gd name="T78" fmla="*/ 191 w 364"/>
                <a:gd name="T79" fmla="*/ 346 h 366"/>
                <a:gd name="T80" fmla="*/ 217 w 364"/>
                <a:gd name="T81" fmla="*/ 363 h 366"/>
                <a:gd name="T82" fmla="*/ 228 w 364"/>
                <a:gd name="T83" fmla="*/ 340 h 366"/>
                <a:gd name="T84" fmla="*/ 247 w 364"/>
                <a:gd name="T85" fmla="*/ 331 h 366"/>
                <a:gd name="T86" fmla="*/ 281 w 364"/>
                <a:gd name="T87" fmla="*/ 343 h 366"/>
                <a:gd name="T88" fmla="*/ 279 w 364"/>
                <a:gd name="T89" fmla="*/ 313 h 366"/>
                <a:gd name="T90" fmla="*/ 293 w 364"/>
                <a:gd name="T91" fmla="*/ 301 h 366"/>
                <a:gd name="T92" fmla="*/ 327 w 364"/>
                <a:gd name="T93" fmla="*/ 301 h 366"/>
                <a:gd name="T94" fmla="*/ 318 w 364"/>
                <a:gd name="T95" fmla="*/ 271 h 366"/>
                <a:gd name="T96" fmla="*/ 331 w 364"/>
                <a:gd name="T97" fmla="*/ 250 h 366"/>
                <a:gd name="T98" fmla="*/ 357 w 364"/>
                <a:gd name="T99" fmla="*/ 241 h 366"/>
                <a:gd name="T100" fmla="*/ 340 w 364"/>
                <a:gd name="T101" fmla="*/ 214 h 366"/>
                <a:gd name="T102" fmla="*/ 340 w 364"/>
                <a:gd name="T103" fmla="*/ 198 h 366"/>
                <a:gd name="T104" fmla="*/ 341 w 364"/>
                <a:gd name="T105" fmla="*/ 178 h 366"/>
                <a:gd name="T106" fmla="*/ 341 w 364"/>
                <a:gd name="T107" fmla="*/ 187 h 366"/>
                <a:gd name="T108" fmla="*/ 342 w 364"/>
                <a:gd name="T109" fmla="*/ 181 h 366"/>
                <a:gd name="T110" fmla="*/ 342 w 364"/>
                <a:gd name="T111" fmla="*/ 181 h 36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64"/>
                <a:gd name="T169" fmla="*/ 0 h 366"/>
                <a:gd name="T170" fmla="*/ 364 w 364"/>
                <a:gd name="T171" fmla="*/ 366 h 36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64" h="366">
                  <a:moveTo>
                    <a:pt x="342" y="181"/>
                  </a:moveTo>
                  <a:lnTo>
                    <a:pt x="364" y="152"/>
                  </a:lnTo>
                  <a:lnTo>
                    <a:pt x="337" y="142"/>
                  </a:lnTo>
                  <a:lnTo>
                    <a:pt x="326" y="117"/>
                  </a:lnTo>
                  <a:lnTo>
                    <a:pt x="339" y="87"/>
                  </a:lnTo>
                  <a:lnTo>
                    <a:pt x="305" y="86"/>
                  </a:lnTo>
                  <a:lnTo>
                    <a:pt x="292" y="73"/>
                  </a:lnTo>
                  <a:lnTo>
                    <a:pt x="294" y="37"/>
                  </a:lnTo>
                  <a:lnTo>
                    <a:pt x="262" y="49"/>
                  </a:lnTo>
                  <a:lnTo>
                    <a:pt x="245" y="40"/>
                  </a:lnTo>
                  <a:lnTo>
                    <a:pt x="236" y="8"/>
                  </a:lnTo>
                  <a:lnTo>
                    <a:pt x="208" y="30"/>
                  </a:lnTo>
                  <a:lnTo>
                    <a:pt x="189" y="28"/>
                  </a:lnTo>
                  <a:lnTo>
                    <a:pt x="167" y="0"/>
                  </a:lnTo>
                  <a:lnTo>
                    <a:pt x="151" y="31"/>
                  </a:lnTo>
                  <a:lnTo>
                    <a:pt x="133" y="35"/>
                  </a:lnTo>
                  <a:lnTo>
                    <a:pt x="105" y="18"/>
                  </a:lnTo>
                  <a:lnTo>
                    <a:pt x="98" y="51"/>
                  </a:lnTo>
                  <a:lnTo>
                    <a:pt x="84" y="63"/>
                  </a:lnTo>
                  <a:lnTo>
                    <a:pt x="50" y="58"/>
                  </a:lnTo>
                  <a:lnTo>
                    <a:pt x="57" y="89"/>
                  </a:lnTo>
                  <a:lnTo>
                    <a:pt x="47" y="106"/>
                  </a:lnTo>
                  <a:lnTo>
                    <a:pt x="16" y="110"/>
                  </a:lnTo>
                  <a:lnTo>
                    <a:pt x="31" y="140"/>
                  </a:lnTo>
                  <a:lnTo>
                    <a:pt x="26" y="158"/>
                  </a:lnTo>
                  <a:lnTo>
                    <a:pt x="0" y="177"/>
                  </a:lnTo>
                  <a:lnTo>
                    <a:pt x="24" y="197"/>
                  </a:lnTo>
                  <a:lnTo>
                    <a:pt x="26" y="217"/>
                  </a:lnTo>
                  <a:lnTo>
                    <a:pt x="10" y="245"/>
                  </a:lnTo>
                  <a:lnTo>
                    <a:pt x="39" y="251"/>
                  </a:lnTo>
                  <a:lnTo>
                    <a:pt x="47" y="268"/>
                  </a:lnTo>
                  <a:lnTo>
                    <a:pt x="38" y="303"/>
                  </a:lnTo>
                  <a:lnTo>
                    <a:pt x="71" y="299"/>
                  </a:lnTo>
                  <a:lnTo>
                    <a:pt x="85" y="311"/>
                  </a:lnTo>
                  <a:lnTo>
                    <a:pt x="86" y="343"/>
                  </a:lnTo>
                  <a:lnTo>
                    <a:pt x="118" y="331"/>
                  </a:lnTo>
                  <a:lnTo>
                    <a:pt x="136" y="340"/>
                  </a:lnTo>
                  <a:lnTo>
                    <a:pt x="150" y="366"/>
                  </a:lnTo>
                  <a:lnTo>
                    <a:pt x="172" y="346"/>
                  </a:lnTo>
                  <a:lnTo>
                    <a:pt x="191" y="346"/>
                  </a:lnTo>
                  <a:lnTo>
                    <a:pt x="217" y="363"/>
                  </a:lnTo>
                  <a:lnTo>
                    <a:pt x="228" y="340"/>
                  </a:lnTo>
                  <a:lnTo>
                    <a:pt x="247" y="331"/>
                  </a:lnTo>
                  <a:lnTo>
                    <a:pt x="281" y="343"/>
                  </a:lnTo>
                  <a:lnTo>
                    <a:pt x="279" y="313"/>
                  </a:lnTo>
                  <a:lnTo>
                    <a:pt x="293" y="301"/>
                  </a:lnTo>
                  <a:lnTo>
                    <a:pt x="327" y="301"/>
                  </a:lnTo>
                  <a:lnTo>
                    <a:pt x="318" y="271"/>
                  </a:lnTo>
                  <a:lnTo>
                    <a:pt x="331" y="250"/>
                  </a:lnTo>
                  <a:lnTo>
                    <a:pt x="357" y="241"/>
                  </a:lnTo>
                  <a:lnTo>
                    <a:pt x="340" y="214"/>
                  </a:lnTo>
                  <a:lnTo>
                    <a:pt x="340" y="198"/>
                  </a:lnTo>
                  <a:lnTo>
                    <a:pt x="341" y="178"/>
                  </a:lnTo>
                  <a:lnTo>
                    <a:pt x="341" y="187"/>
                  </a:lnTo>
                  <a:lnTo>
                    <a:pt x="342" y="181"/>
                  </a:lnTo>
                  <a:close/>
                </a:path>
              </a:pathLst>
            </a:custGeom>
            <a:solidFill>
              <a:srgbClr val="B5B5B5"/>
            </a:solidFill>
            <a:ln w="9525">
              <a:noFill/>
              <a:round/>
              <a:headEnd/>
              <a:tailEnd/>
            </a:ln>
          </p:spPr>
          <p:txBody>
            <a:bodyPr/>
            <a:lstStyle/>
            <a:p>
              <a:endParaRPr lang="tr-TR"/>
            </a:p>
          </p:txBody>
        </p:sp>
        <p:sp>
          <p:nvSpPr>
            <p:cNvPr id="65553" name="Freeform 6"/>
            <p:cNvSpPr>
              <a:spLocks/>
            </p:cNvSpPr>
            <p:nvPr/>
          </p:nvSpPr>
          <p:spPr bwMode="auto">
            <a:xfrm>
              <a:off x="5218" y="976"/>
              <a:ext cx="364" cy="366"/>
            </a:xfrm>
            <a:custGeom>
              <a:avLst/>
              <a:gdLst>
                <a:gd name="T0" fmla="*/ 342 w 364"/>
                <a:gd name="T1" fmla="*/ 181 h 366"/>
                <a:gd name="T2" fmla="*/ 364 w 364"/>
                <a:gd name="T3" fmla="*/ 152 h 366"/>
                <a:gd name="T4" fmla="*/ 337 w 364"/>
                <a:gd name="T5" fmla="*/ 142 h 366"/>
                <a:gd name="T6" fmla="*/ 326 w 364"/>
                <a:gd name="T7" fmla="*/ 117 h 366"/>
                <a:gd name="T8" fmla="*/ 339 w 364"/>
                <a:gd name="T9" fmla="*/ 87 h 366"/>
                <a:gd name="T10" fmla="*/ 305 w 364"/>
                <a:gd name="T11" fmla="*/ 86 h 366"/>
                <a:gd name="T12" fmla="*/ 292 w 364"/>
                <a:gd name="T13" fmla="*/ 73 h 366"/>
                <a:gd name="T14" fmla="*/ 294 w 364"/>
                <a:gd name="T15" fmla="*/ 37 h 366"/>
                <a:gd name="T16" fmla="*/ 262 w 364"/>
                <a:gd name="T17" fmla="*/ 49 h 366"/>
                <a:gd name="T18" fmla="*/ 245 w 364"/>
                <a:gd name="T19" fmla="*/ 40 h 366"/>
                <a:gd name="T20" fmla="*/ 236 w 364"/>
                <a:gd name="T21" fmla="*/ 8 h 366"/>
                <a:gd name="T22" fmla="*/ 208 w 364"/>
                <a:gd name="T23" fmla="*/ 30 h 366"/>
                <a:gd name="T24" fmla="*/ 189 w 364"/>
                <a:gd name="T25" fmla="*/ 28 h 366"/>
                <a:gd name="T26" fmla="*/ 167 w 364"/>
                <a:gd name="T27" fmla="*/ 0 h 366"/>
                <a:gd name="T28" fmla="*/ 151 w 364"/>
                <a:gd name="T29" fmla="*/ 31 h 366"/>
                <a:gd name="T30" fmla="*/ 133 w 364"/>
                <a:gd name="T31" fmla="*/ 35 h 366"/>
                <a:gd name="T32" fmla="*/ 105 w 364"/>
                <a:gd name="T33" fmla="*/ 18 h 366"/>
                <a:gd name="T34" fmla="*/ 98 w 364"/>
                <a:gd name="T35" fmla="*/ 51 h 366"/>
                <a:gd name="T36" fmla="*/ 84 w 364"/>
                <a:gd name="T37" fmla="*/ 63 h 366"/>
                <a:gd name="T38" fmla="*/ 50 w 364"/>
                <a:gd name="T39" fmla="*/ 58 h 366"/>
                <a:gd name="T40" fmla="*/ 57 w 364"/>
                <a:gd name="T41" fmla="*/ 89 h 366"/>
                <a:gd name="T42" fmla="*/ 47 w 364"/>
                <a:gd name="T43" fmla="*/ 106 h 366"/>
                <a:gd name="T44" fmla="*/ 16 w 364"/>
                <a:gd name="T45" fmla="*/ 110 h 366"/>
                <a:gd name="T46" fmla="*/ 31 w 364"/>
                <a:gd name="T47" fmla="*/ 140 h 366"/>
                <a:gd name="T48" fmla="*/ 26 w 364"/>
                <a:gd name="T49" fmla="*/ 158 h 366"/>
                <a:gd name="T50" fmla="*/ 0 w 364"/>
                <a:gd name="T51" fmla="*/ 177 h 366"/>
                <a:gd name="T52" fmla="*/ 24 w 364"/>
                <a:gd name="T53" fmla="*/ 197 h 366"/>
                <a:gd name="T54" fmla="*/ 26 w 364"/>
                <a:gd name="T55" fmla="*/ 217 h 366"/>
                <a:gd name="T56" fmla="*/ 10 w 364"/>
                <a:gd name="T57" fmla="*/ 245 h 366"/>
                <a:gd name="T58" fmla="*/ 39 w 364"/>
                <a:gd name="T59" fmla="*/ 251 h 366"/>
                <a:gd name="T60" fmla="*/ 47 w 364"/>
                <a:gd name="T61" fmla="*/ 268 h 366"/>
                <a:gd name="T62" fmla="*/ 38 w 364"/>
                <a:gd name="T63" fmla="*/ 303 h 366"/>
                <a:gd name="T64" fmla="*/ 71 w 364"/>
                <a:gd name="T65" fmla="*/ 299 h 366"/>
                <a:gd name="T66" fmla="*/ 85 w 364"/>
                <a:gd name="T67" fmla="*/ 311 h 366"/>
                <a:gd name="T68" fmla="*/ 86 w 364"/>
                <a:gd name="T69" fmla="*/ 343 h 366"/>
                <a:gd name="T70" fmla="*/ 118 w 364"/>
                <a:gd name="T71" fmla="*/ 331 h 366"/>
                <a:gd name="T72" fmla="*/ 136 w 364"/>
                <a:gd name="T73" fmla="*/ 340 h 366"/>
                <a:gd name="T74" fmla="*/ 150 w 364"/>
                <a:gd name="T75" fmla="*/ 366 h 366"/>
                <a:gd name="T76" fmla="*/ 172 w 364"/>
                <a:gd name="T77" fmla="*/ 346 h 366"/>
                <a:gd name="T78" fmla="*/ 191 w 364"/>
                <a:gd name="T79" fmla="*/ 346 h 366"/>
                <a:gd name="T80" fmla="*/ 217 w 364"/>
                <a:gd name="T81" fmla="*/ 363 h 366"/>
                <a:gd name="T82" fmla="*/ 228 w 364"/>
                <a:gd name="T83" fmla="*/ 340 h 366"/>
                <a:gd name="T84" fmla="*/ 247 w 364"/>
                <a:gd name="T85" fmla="*/ 331 h 366"/>
                <a:gd name="T86" fmla="*/ 281 w 364"/>
                <a:gd name="T87" fmla="*/ 343 h 366"/>
                <a:gd name="T88" fmla="*/ 279 w 364"/>
                <a:gd name="T89" fmla="*/ 313 h 366"/>
                <a:gd name="T90" fmla="*/ 293 w 364"/>
                <a:gd name="T91" fmla="*/ 301 h 366"/>
                <a:gd name="T92" fmla="*/ 327 w 364"/>
                <a:gd name="T93" fmla="*/ 301 h 366"/>
                <a:gd name="T94" fmla="*/ 318 w 364"/>
                <a:gd name="T95" fmla="*/ 271 h 366"/>
                <a:gd name="T96" fmla="*/ 331 w 364"/>
                <a:gd name="T97" fmla="*/ 250 h 366"/>
                <a:gd name="T98" fmla="*/ 357 w 364"/>
                <a:gd name="T99" fmla="*/ 241 h 366"/>
                <a:gd name="T100" fmla="*/ 340 w 364"/>
                <a:gd name="T101" fmla="*/ 214 h 366"/>
                <a:gd name="T102" fmla="*/ 340 w 364"/>
                <a:gd name="T103" fmla="*/ 198 h 366"/>
                <a:gd name="T104" fmla="*/ 341 w 364"/>
                <a:gd name="T105" fmla="*/ 178 h 366"/>
                <a:gd name="T106" fmla="*/ 341 w 364"/>
                <a:gd name="T107" fmla="*/ 187 h 366"/>
                <a:gd name="T108" fmla="*/ 342 w 364"/>
                <a:gd name="T109" fmla="*/ 181 h 366"/>
                <a:gd name="T110" fmla="*/ 342 w 364"/>
                <a:gd name="T111" fmla="*/ 181 h 36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64"/>
                <a:gd name="T169" fmla="*/ 0 h 366"/>
                <a:gd name="T170" fmla="*/ 364 w 364"/>
                <a:gd name="T171" fmla="*/ 366 h 36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64" h="366">
                  <a:moveTo>
                    <a:pt x="342" y="181"/>
                  </a:moveTo>
                  <a:lnTo>
                    <a:pt x="364" y="152"/>
                  </a:lnTo>
                  <a:lnTo>
                    <a:pt x="337" y="142"/>
                  </a:lnTo>
                  <a:lnTo>
                    <a:pt x="326" y="117"/>
                  </a:lnTo>
                  <a:lnTo>
                    <a:pt x="339" y="87"/>
                  </a:lnTo>
                  <a:lnTo>
                    <a:pt x="305" y="86"/>
                  </a:lnTo>
                  <a:lnTo>
                    <a:pt x="292" y="73"/>
                  </a:lnTo>
                  <a:lnTo>
                    <a:pt x="294" y="37"/>
                  </a:lnTo>
                  <a:lnTo>
                    <a:pt x="262" y="49"/>
                  </a:lnTo>
                  <a:lnTo>
                    <a:pt x="245" y="40"/>
                  </a:lnTo>
                  <a:lnTo>
                    <a:pt x="236" y="8"/>
                  </a:lnTo>
                  <a:lnTo>
                    <a:pt x="208" y="30"/>
                  </a:lnTo>
                  <a:lnTo>
                    <a:pt x="189" y="28"/>
                  </a:lnTo>
                  <a:lnTo>
                    <a:pt x="167" y="0"/>
                  </a:lnTo>
                  <a:lnTo>
                    <a:pt x="151" y="31"/>
                  </a:lnTo>
                  <a:lnTo>
                    <a:pt x="133" y="35"/>
                  </a:lnTo>
                  <a:lnTo>
                    <a:pt x="105" y="18"/>
                  </a:lnTo>
                  <a:lnTo>
                    <a:pt x="98" y="51"/>
                  </a:lnTo>
                  <a:lnTo>
                    <a:pt x="84" y="63"/>
                  </a:lnTo>
                  <a:lnTo>
                    <a:pt x="50" y="58"/>
                  </a:lnTo>
                  <a:lnTo>
                    <a:pt x="57" y="89"/>
                  </a:lnTo>
                  <a:lnTo>
                    <a:pt x="47" y="106"/>
                  </a:lnTo>
                  <a:lnTo>
                    <a:pt x="16" y="110"/>
                  </a:lnTo>
                  <a:lnTo>
                    <a:pt x="31" y="140"/>
                  </a:lnTo>
                  <a:lnTo>
                    <a:pt x="26" y="158"/>
                  </a:lnTo>
                  <a:lnTo>
                    <a:pt x="0" y="177"/>
                  </a:lnTo>
                  <a:lnTo>
                    <a:pt x="24" y="197"/>
                  </a:lnTo>
                  <a:lnTo>
                    <a:pt x="26" y="217"/>
                  </a:lnTo>
                  <a:lnTo>
                    <a:pt x="10" y="245"/>
                  </a:lnTo>
                  <a:lnTo>
                    <a:pt x="39" y="251"/>
                  </a:lnTo>
                  <a:lnTo>
                    <a:pt x="47" y="268"/>
                  </a:lnTo>
                  <a:lnTo>
                    <a:pt x="38" y="303"/>
                  </a:lnTo>
                  <a:lnTo>
                    <a:pt x="71" y="299"/>
                  </a:lnTo>
                  <a:lnTo>
                    <a:pt x="85" y="311"/>
                  </a:lnTo>
                  <a:lnTo>
                    <a:pt x="86" y="343"/>
                  </a:lnTo>
                  <a:lnTo>
                    <a:pt x="118" y="331"/>
                  </a:lnTo>
                  <a:lnTo>
                    <a:pt x="136" y="340"/>
                  </a:lnTo>
                  <a:lnTo>
                    <a:pt x="150" y="366"/>
                  </a:lnTo>
                  <a:lnTo>
                    <a:pt x="172" y="346"/>
                  </a:lnTo>
                  <a:lnTo>
                    <a:pt x="191" y="346"/>
                  </a:lnTo>
                  <a:lnTo>
                    <a:pt x="217" y="363"/>
                  </a:lnTo>
                  <a:lnTo>
                    <a:pt x="228" y="340"/>
                  </a:lnTo>
                  <a:lnTo>
                    <a:pt x="247" y="331"/>
                  </a:lnTo>
                  <a:lnTo>
                    <a:pt x="281" y="343"/>
                  </a:lnTo>
                  <a:lnTo>
                    <a:pt x="279" y="313"/>
                  </a:lnTo>
                  <a:lnTo>
                    <a:pt x="293" y="301"/>
                  </a:lnTo>
                  <a:lnTo>
                    <a:pt x="327" y="301"/>
                  </a:lnTo>
                  <a:lnTo>
                    <a:pt x="318" y="271"/>
                  </a:lnTo>
                  <a:lnTo>
                    <a:pt x="331" y="250"/>
                  </a:lnTo>
                  <a:lnTo>
                    <a:pt x="357" y="241"/>
                  </a:lnTo>
                  <a:lnTo>
                    <a:pt x="340" y="214"/>
                  </a:lnTo>
                  <a:lnTo>
                    <a:pt x="340" y="198"/>
                  </a:lnTo>
                  <a:lnTo>
                    <a:pt x="341" y="178"/>
                  </a:lnTo>
                  <a:lnTo>
                    <a:pt x="341" y="187"/>
                  </a:lnTo>
                  <a:lnTo>
                    <a:pt x="342" y="181"/>
                  </a:lnTo>
                </a:path>
              </a:pathLst>
            </a:custGeom>
            <a:noFill/>
            <a:ln w="1588">
              <a:solidFill>
                <a:srgbClr val="B5B5B5"/>
              </a:solidFill>
              <a:round/>
              <a:headEnd/>
              <a:tailEnd/>
            </a:ln>
          </p:spPr>
          <p:txBody>
            <a:bodyPr/>
            <a:lstStyle/>
            <a:p>
              <a:endParaRPr lang="tr-TR"/>
            </a:p>
          </p:txBody>
        </p:sp>
        <p:sp>
          <p:nvSpPr>
            <p:cNvPr id="65554" name="Freeform 7"/>
            <p:cNvSpPr>
              <a:spLocks/>
            </p:cNvSpPr>
            <p:nvPr/>
          </p:nvSpPr>
          <p:spPr bwMode="auto">
            <a:xfrm>
              <a:off x="5363" y="1133"/>
              <a:ext cx="63" cy="65"/>
            </a:xfrm>
            <a:custGeom>
              <a:avLst/>
              <a:gdLst>
                <a:gd name="T0" fmla="*/ 63 w 63"/>
                <a:gd name="T1" fmla="*/ 28 h 65"/>
                <a:gd name="T2" fmla="*/ 61 w 63"/>
                <a:gd name="T3" fmla="*/ 20 h 65"/>
                <a:gd name="T4" fmla="*/ 58 w 63"/>
                <a:gd name="T5" fmla="*/ 14 h 65"/>
                <a:gd name="T6" fmla="*/ 51 w 63"/>
                <a:gd name="T7" fmla="*/ 6 h 65"/>
                <a:gd name="T8" fmla="*/ 44 w 63"/>
                <a:gd name="T9" fmla="*/ 1 h 65"/>
                <a:gd name="T10" fmla="*/ 37 w 63"/>
                <a:gd name="T11" fmla="*/ 0 h 65"/>
                <a:gd name="T12" fmla="*/ 29 w 63"/>
                <a:gd name="T13" fmla="*/ 0 h 65"/>
                <a:gd name="T14" fmla="*/ 19 w 63"/>
                <a:gd name="T15" fmla="*/ 1 h 65"/>
                <a:gd name="T16" fmla="*/ 11 w 63"/>
                <a:gd name="T17" fmla="*/ 6 h 65"/>
                <a:gd name="T18" fmla="*/ 6 w 63"/>
                <a:gd name="T19" fmla="*/ 13 h 65"/>
                <a:gd name="T20" fmla="*/ 1 w 63"/>
                <a:gd name="T21" fmla="*/ 19 h 65"/>
                <a:gd name="T22" fmla="*/ 0 w 63"/>
                <a:gd name="T23" fmla="*/ 28 h 65"/>
                <a:gd name="T24" fmla="*/ 0 w 63"/>
                <a:gd name="T25" fmla="*/ 35 h 65"/>
                <a:gd name="T26" fmla="*/ 2 w 63"/>
                <a:gd name="T27" fmla="*/ 45 h 65"/>
                <a:gd name="T28" fmla="*/ 6 w 63"/>
                <a:gd name="T29" fmla="*/ 53 h 65"/>
                <a:gd name="T30" fmla="*/ 12 w 63"/>
                <a:gd name="T31" fmla="*/ 58 h 65"/>
                <a:gd name="T32" fmla="*/ 20 w 63"/>
                <a:gd name="T33" fmla="*/ 62 h 65"/>
                <a:gd name="T34" fmla="*/ 30 w 63"/>
                <a:gd name="T35" fmla="*/ 65 h 65"/>
                <a:gd name="T36" fmla="*/ 37 w 63"/>
                <a:gd name="T37" fmla="*/ 62 h 65"/>
                <a:gd name="T38" fmla="*/ 45 w 63"/>
                <a:gd name="T39" fmla="*/ 61 h 65"/>
                <a:gd name="T40" fmla="*/ 53 w 63"/>
                <a:gd name="T41" fmla="*/ 56 h 65"/>
                <a:gd name="T42" fmla="*/ 58 w 63"/>
                <a:gd name="T43" fmla="*/ 49 h 65"/>
                <a:gd name="T44" fmla="*/ 61 w 63"/>
                <a:gd name="T45" fmla="*/ 41 h 65"/>
                <a:gd name="T46" fmla="*/ 63 w 63"/>
                <a:gd name="T47" fmla="*/ 33 h 65"/>
                <a:gd name="T48" fmla="*/ 63 w 63"/>
                <a:gd name="T49" fmla="*/ 28 h 65"/>
                <a:gd name="T50" fmla="*/ 63 w 63"/>
                <a:gd name="T51" fmla="*/ 28 h 65"/>
                <a:gd name="T52" fmla="*/ 63 w 63"/>
                <a:gd name="T53" fmla="*/ 28 h 6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3"/>
                <a:gd name="T82" fmla="*/ 0 h 65"/>
                <a:gd name="T83" fmla="*/ 63 w 63"/>
                <a:gd name="T84" fmla="*/ 65 h 6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3" h="65">
                  <a:moveTo>
                    <a:pt x="63" y="28"/>
                  </a:moveTo>
                  <a:lnTo>
                    <a:pt x="61" y="20"/>
                  </a:lnTo>
                  <a:lnTo>
                    <a:pt x="58" y="14"/>
                  </a:lnTo>
                  <a:lnTo>
                    <a:pt x="51" y="6"/>
                  </a:lnTo>
                  <a:lnTo>
                    <a:pt x="44" y="1"/>
                  </a:lnTo>
                  <a:lnTo>
                    <a:pt x="37" y="0"/>
                  </a:lnTo>
                  <a:lnTo>
                    <a:pt x="29" y="0"/>
                  </a:lnTo>
                  <a:lnTo>
                    <a:pt x="19" y="1"/>
                  </a:lnTo>
                  <a:lnTo>
                    <a:pt x="11" y="6"/>
                  </a:lnTo>
                  <a:lnTo>
                    <a:pt x="6" y="13"/>
                  </a:lnTo>
                  <a:lnTo>
                    <a:pt x="1" y="19"/>
                  </a:lnTo>
                  <a:lnTo>
                    <a:pt x="0" y="28"/>
                  </a:lnTo>
                  <a:lnTo>
                    <a:pt x="0" y="35"/>
                  </a:lnTo>
                  <a:lnTo>
                    <a:pt x="2" y="45"/>
                  </a:lnTo>
                  <a:lnTo>
                    <a:pt x="6" y="53"/>
                  </a:lnTo>
                  <a:lnTo>
                    <a:pt x="12" y="58"/>
                  </a:lnTo>
                  <a:lnTo>
                    <a:pt x="20" y="62"/>
                  </a:lnTo>
                  <a:lnTo>
                    <a:pt x="30" y="65"/>
                  </a:lnTo>
                  <a:lnTo>
                    <a:pt x="37" y="62"/>
                  </a:lnTo>
                  <a:lnTo>
                    <a:pt x="45" y="61"/>
                  </a:lnTo>
                  <a:lnTo>
                    <a:pt x="53" y="56"/>
                  </a:lnTo>
                  <a:lnTo>
                    <a:pt x="58" y="49"/>
                  </a:lnTo>
                  <a:lnTo>
                    <a:pt x="61" y="41"/>
                  </a:lnTo>
                  <a:lnTo>
                    <a:pt x="63" y="33"/>
                  </a:lnTo>
                  <a:lnTo>
                    <a:pt x="63" y="28"/>
                  </a:lnTo>
                  <a:close/>
                </a:path>
              </a:pathLst>
            </a:custGeom>
            <a:solidFill>
              <a:srgbClr val="FFFFFF"/>
            </a:solidFill>
            <a:ln w="9525">
              <a:noFill/>
              <a:round/>
              <a:headEnd/>
              <a:tailEnd/>
            </a:ln>
          </p:spPr>
          <p:txBody>
            <a:bodyPr/>
            <a:lstStyle/>
            <a:p>
              <a:endParaRPr lang="tr-TR"/>
            </a:p>
          </p:txBody>
        </p:sp>
        <p:sp>
          <p:nvSpPr>
            <p:cNvPr id="65555" name="Freeform 8"/>
            <p:cNvSpPr>
              <a:spLocks/>
            </p:cNvSpPr>
            <p:nvPr/>
          </p:nvSpPr>
          <p:spPr bwMode="auto">
            <a:xfrm>
              <a:off x="5363" y="1133"/>
              <a:ext cx="63" cy="65"/>
            </a:xfrm>
            <a:custGeom>
              <a:avLst/>
              <a:gdLst>
                <a:gd name="T0" fmla="*/ 63 w 63"/>
                <a:gd name="T1" fmla="*/ 28 h 65"/>
                <a:gd name="T2" fmla="*/ 61 w 63"/>
                <a:gd name="T3" fmla="*/ 20 h 65"/>
                <a:gd name="T4" fmla="*/ 58 w 63"/>
                <a:gd name="T5" fmla="*/ 14 h 65"/>
                <a:gd name="T6" fmla="*/ 51 w 63"/>
                <a:gd name="T7" fmla="*/ 6 h 65"/>
                <a:gd name="T8" fmla="*/ 44 w 63"/>
                <a:gd name="T9" fmla="*/ 1 h 65"/>
                <a:gd name="T10" fmla="*/ 37 w 63"/>
                <a:gd name="T11" fmla="*/ 0 h 65"/>
                <a:gd name="T12" fmla="*/ 29 w 63"/>
                <a:gd name="T13" fmla="*/ 0 h 65"/>
                <a:gd name="T14" fmla="*/ 19 w 63"/>
                <a:gd name="T15" fmla="*/ 1 h 65"/>
                <a:gd name="T16" fmla="*/ 11 w 63"/>
                <a:gd name="T17" fmla="*/ 6 h 65"/>
                <a:gd name="T18" fmla="*/ 6 w 63"/>
                <a:gd name="T19" fmla="*/ 13 h 65"/>
                <a:gd name="T20" fmla="*/ 1 w 63"/>
                <a:gd name="T21" fmla="*/ 19 h 65"/>
                <a:gd name="T22" fmla="*/ 0 w 63"/>
                <a:gd name="T23" fmla="*/ 28 h 65"/>
                <a:gd name="T24" fmla="*/ 0 w 63"/>
                <a:gd name="T25" fmla="*/ 35 h 65"/>
                <a:gd name="T26" fmla="*/ 2 w 63"/>
                <a:gd name="T27" fmla="*/ 45 h 65"/>
                <a:gd name="T28" fmla="*/ 6 w 63"/>
                <a:gd name="T29" fmla="*/ 53 h 65"/>
                <a:gd name="T30" fmla="*/ 12 w 63"/>
                <a:gd name="T31" fmla="*/ 58 h 65"/>
                <a:gd name="T32" fmla="*/ 20 w 63"/>
                <a:gd name="T33" fmla="*/ 62 h 65"/>
                <a:gd name="T34" fmla="*/ 30 w 63"/>
                <a:gd name="T35" fmla="*/ 65 h 65"/>
                <a:gd name="T36" fmla="*/ 37 w 63"/>
                <a:gd name="T37" fmla="*/ 62 h 65"/>
                <a:gd name="T38" fmla="*/ 45 w 63"/>
                <a:gd name="T39" fmla="*/ 61 h 65"/>
                <a:gd name="T40" fmla="*/ 53 w 63"/>
                <a:gd name="T41" fmla="*/ 56 h 65"/>
                <a:gd name="T42" fmla="*/ 58 w 63"/>
                <a:gd name="T43" fmla="*/ 49 h 65"/>
                <a:gd name="T44" fmla="*/ 61 w 63"/>
                <a:gd name="T45" fmla="*/ 41 h 65"/>
                <a:gd name="T46" fmla="*/ 63 w 63"/>
                <a:gd name="T47" fmla="*/ 33 h 65"/>
                <a:gd name="T48" fmla="*/ 63 w 63"/>
                <a:gd name="T49" fmla="*/ 28 h 65"/>
                <a:gd name="T50" fmla="*/ 63 w 63"/>
                <a:gd name="T51" fmla="*/ 28 h 6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3"/>
                <a:gd name="T79" fmla="*/ 0 h 65"/>
                <a:gd name="T80" fmla="*/ 63 w 63"/>
                <a:gd name="T81" fmla="*/ 65 h 6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3" h="65">
                  <a:moveTo>
                    <a:pt x="63" y="28"/>
                  </a:moveTo>
                  <a:lnTo>
                    <a:pt x="61" y="20"/>
                  </a:lnTo>
                  <a:lnTo>
                    <a:pt x="58" y="14"/>
                  </a:lnTo>
                  <a:lnTo>
                    <a:pt x="51" y="6"/>
                  </a:lnTo>
                  <a:lnTo>
                    <a:pt x="44" y="1"/>
                  </a:lnTo>
                  <a:lnTo>
                    <a:pt x="37" y="0"/>
                  </a:lnTo>
                  <a:lnTo>
                    <a:pt x="29" y="0"/>
                  </a:lnTo>
                  <a:lnTo>
                    <a:pt x="19" y="1"/>
                  </a:lnTo>
                  <a:lnTo>
                    <a:pt x="11" y="6"/>
                  </a:lnTo>
                  <a:lnTo>
                    <a:pt x="6" y="13"/>
                  </a:lnTo>
                  <a:lnTo>
                    <a:pt x="1" y="19"/>
                  </a:lnTo>
                  <a:lnTo>
                    <a:pt x="0" y="28"/>
                  </a:lnTo>
                  <a:lnTo>
                    <a:pt x="0" y="35"/>
                  </a:lnTo>
                  <a:lnTo>
                    <a:pt x="2" y="45"/>
                  </a:lnTo>
                  <a:lnTo>
                    <a:pt x="6" y="53"/>
                  </a:lnTo>
                  <a:lnTo>
                    <a:pt x="12" y="58"/>
                  </a:lnTo>
                  <a:lnTo>
                    <a:pt x="20" y="62"/>
                  </a:lnTo>
                  <a:lnTo>
                    <a:pt x="30" y="65"/>
                  </a:lnTo>
                  <a:lnTo>
                    <a:pt x="37" y="62"/>
                  </a:lnTo>
                  <a:lnTo>
                    <a:pt x="45" y="61"/>
                  </a:lnTo>
                  <a:lnTo>
                    <a:pt x="53" y="56"/>
                  </a:lnTo>
                  <a:lnTo>
                    <a:pt x="58" y="49"/>
                  </a:lnTo>
                  <a:lnTo>
                    <a:pt x="61" y="41"/>
                  </a:lnTo>
                  <a:lnTo>
                    <a:pt x="63" y="33"/>
                  </a:lnTo>
                  <a:lnTo>
                    <a:pt x="63" y="28"/>
                  </a:lnTo>
                </a:path>
              </a:pathLst>
            </a:custGeom>
            <a:noFill/>
            <a:ln w="1588">
              <a:solidFill>
                <a:srgbClr val="FFFFFF"/>
              </a:solidFill>
              <a:round/>
              <a:headEnd/>
              <a:tailEnd/>
            </a:ln>
          </p:spPr>
          <p:txBody>
            <a:bodyPr/>
            <a:lstStyle/>
            <a:p>
              <a:endParaRPr lang="tr-TR"/>
            </a:p>
          </p:txBody>
        </p:sp>
        <p:sp>
          <p:nvSpPr>
            <p:cNvPr id="65556" name="Freeform 9"/>
            <p:cNvSpPr>
              <a:spLocks/>
            </p:cNvSpPr>
            <p:nvPr/>
          </p:nvSpPr>
          <p:spPr bwMode="auto">
            <a:xfrm>
              <a:off x="5309" y="1194"/>
              <a:ext cx="60" cy="63"/>
            </a:xfrm>
            <a:custGeom>
              <a:avLst/>
              <a:gdLst>
                <a:gd name="T0" fmla="*/ 45 w 60"/>
                <a:gd name="T1" fmla="*/ 14 h 63"/>
                <a:gd name="T2" fmla="*/ 51 w 60"/>
                <a:gd name="T3" fmla="*/ 20 h 63"/>
                <a:gd name="T4" fmla="*/ 60 w 60"/>
                <a:gd name="T5" fmla="*/ 23 h 63"/>
                <a:gd name="T6" fmla="*/ 38 w 60"/>
                <a:gd name="T7" fmla="*/ 63 h 63"/>
                <a:gd name="T8" fmla="*/ 30 w 60"/>
                <a:gd name="T9" fmla="*/ 63 h 63"/>
                <a:gd name="T10" fmla="*/ 22 w 60"/>
                <a:gd name="T11" fmla="*/ 59 h 63"/>
                <a:gd name="T12" fmla="*/ 15 w 60"/>
                <a:gd name="T13" fmla="*/ 57 h 63"/>
                <a:gd name="T14" fmla="*/ 9 w 60"/>
                <a:gd name="T15" fmla="*/ 50 h 63"/>
                <a:gd name="T16" fmla="*/ 5 w 60"/>
                <a:gd name="T17" fmla="*/ 44 h 63"/>
                <a:gd name="T18" fmla="*/ 3 w 60"/>
                <a:gd name="T19" fmla="*/ 38 h 63"/>
                <a:gd name="T20" fmla="*/ 0 w 60"/>
                <a:gd name="T21" fmla="*/ 30 h 63"/>
                <a:gd name="T22" fmla="*/ 0 w 60"/>
                <a:gd name="T23" fmla="*/ 23 h 63"/>
                <a:gd name="T24" fmla="*/ 39 w 60"/>
                <a:gd name="T25" fmla="*/ 0 h 63"/>
                <a:gd name="T26" fmla="*/ 41 w 60"/>
                <a:gd name="T27" fmla="*/ 8 h 63"/>
                <a:gd name="T28" fmla="*/ 45 w 60"/>
                <a:gd name="T29" fmla="*/ 14 h 63"/>
                <a:gd name="T30" fmla="*/ 45 w 60"/>
                <a:gd name="T31" fmla="*/ 14 h 6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0"/>
                <a:gd name="T49" fmla="*/ 0 h 63"/>
                <a:gd name="T50" fmla="*/ 60 w 60"/>
                <a:gd name="T51" fmla="*/ 63 h 6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0" h="63">
                  <a:moveTo>
                    <a:pt x="45" y="14"/>
                  </a:moveTo>
                  <a:lnTo>
                    <a:pt x="51" y="20"/>
                  </a:lnTo>
                  <a:lnTo>
                    <a:pt x="60" y="23"/>
                  </a:lnTo>
                  <a:lnTo>
                    <a:pt x="38" y="63"/>
                  </a:lnTo>
                  <a:lnTo>
                    <a:pt x="30" y="63"/>
                  </a:lnTo>
                  <a:lnTo>
                    <a:pt x="22" y="59"/>
                  </a:lnTo>
                  <a:lnTo>
                    <a:pt x="15" y="57"/>
                  </a:lnTo>
                  <a:lnTo>
                    <a:pt x="9" y="50"/>
                  </a:lnTo>
                  <a:lnTo>
                    <a:pt x="5" y="44"/>
                  </a:lnTo>
                  <a:lnTo>
                    <a:pt x="3" y="38"/>
                  </a:lnTo>
                  <a:lnTo>
                    <a:pt x="0" y="30"/>
                  </a:lnTo>
                  <a:lnTo>
                    <a:pt x="0" y="23"/>
                  </a:lnTo>
                  <a:lnTo>
                    <a:pt x="39" y="0"/>
                  </a:lnTo>
                  <a:lnTo>
                    <a:pt x="41" y="8"/>
                  </a:lnTo>
                  <a:lnTo>
                    <a:pt x="45" y="14"/>
                  </a:lnTo>
                  <a:close/>
                </a:path>
              </a:pathLst>
            </a:custGeom>
            <a:solidFill>
              <a:srgbClr val="FFFFFF"/>
            </a:solidFill>
            <a:ln w="9525">
              <a:noFill/>
              <a:round/>
              <a:headEnd/>
              <a:tailEnd/>
            </a:ln>
          </p:spPr>
          <p:txBody>
            <a:bodyPr/>
            <a:lstStyle/>
            <a:p>
              <a:endParaRPr lang="tr-TR"/>
            </a:p>
          </p:txBody>
        </p:sp>
        <p:sp>
          <p:nvSpPr>
            <p:cNvPr id="65557" name="Freeform 10"/>
            <p:cNvSpPr>
              <a:spLocks/>
            </p:cNvSpPr>
            <p:nvPr/>
          </p:nvSpPr>
          <p:spPr bwMode="auto">
            <a:xfrm>
              <a:off x="5309" y="1194"/>
              <a:ext cx="60" cy="63"/>
            </a:xfrm>
            <a:custGeom>
              <a:avLst/>
              <a:gdLst>
                <a:gd name="T0" fmla="*/ 45 w 60"/>
                <a:gd name="T1" fmla="*/ 14 h 63"/>
                <a:gd name="T2" fmla="*/ 51 w 60"/>
                <a:gd name="T3" fmla="*/ 20 h 63"/>
                <a:gd name="T4" fmla="*/ 60 w 60"/>
                <a:gd name="T5" fmla="*/ 23 h 63"/>
                <a:gd name="T6" fmla="*/ 38 w 60"/>
                <a:gd name="T7" fmla="*/ 63 h 63"/>
                <a:gd name="T8" fmla="*/ 30 w 60"/>
                <a:gd name="T9" fmla="*/ 63 h 63"/>
                <a:gd name="T10" fmla="*/ 22 w 60"/>
                <a:gd name="T11" fmla="*/ 59 h 63"/>
                <a:gd name="T12" fmla="*/ 15 w 60"/>
                <a:gd name="T13" fmla="*/ 57 h 63"/>
                <a:gd name="T14" fmla="*/ 9 w 60"/>
                <a:gd name="T15" fmla="*/ 50 h 63"/>
                <a:gd name="T16" fmla="*/ 5 w 60"/>
                <a:gd name="T17" fmla="*/ 44 h 63"/>
                <a:gd name="T18" fmla="*/ 3 w 60"/>
                <a:gd name="T19" fmla="*/ 38 h 63"/>
                <a:gd name="T20" fmla="*/ 0 w 60"/>
                <a:gd name="T21" fmla="*/ 30 h 63"/>
                <a:gd name="T22" fmla="*/ 0 w 60"/>
                <a:gd name="T23" fmla="*/ 23 h 63"/>
                <a:gd name="T24" fmla="*/ 39 w 60"/>
                <a:gd name="T25" fmla="*/ 0 h 63"/>
                <a:gd name="T26" fmla="*/ 41 w 60"/>
                <a:gd name="T27" fmla="*/ 8 h 63"/>
                <a:gd name="T28" fmla="*/ 45 w 60"/>
                <a:gd name="T29" fmla="*/ 14 h 63"/>
                <a:gd name="T30" fmla="*/ 45 w 60"/>
                <a:gd name="T31" fmla="*/ 14 h 6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0"/>
                <a:gd name="T49" fmla="*/ 0 h 63"/>
                <a:gd name="T50" fmla="*/ 60 w 60"/>
                <a:gd name="T51" fmla="*/ 63 h 6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0" h="63">
                  <a:moveTo>
                    <a:pt x="45" y="14"/>
                  </a:moveTo>
                  <a:lnTo>
                    <a:pt x="51" y="20"/>
                  </a:lnTo>
                  <a:lnTo>
                    <a:pt x="60" y="23"/>
                  </a:lnTo>
                  <a:lnTo>
                    <a:pt x="38" y="63"/>
                  </a:lnTo>
                  <a:lnTo>
                    <a:pt x="30" y="63"/>
                  </a:lnTo>
                  <a:lnTo>
                    <a:pt x="22" y="59"/>
                  </a:lnTo>
                  <a:lnTo>
                    <a:pt x="15" y="57"/>
                  </a:lnTo>
                  <a:lnTo>
                    <a:pt x="9" y="50"/>
                  </a:lnTo>
                  <a:lnTo>
                    <a:pt x="5" y="44"/>
                  </a:lnTo>
                  <a:lnTo>
                    <a:pt x="3" y="38"/>
                  </a:lnTo>
                  <a:lnTo>
                    <a:pt x="0" y="30"/>
                  </a:lnTo>
                  <a:lnTo>
                    <a:pt x="0" y="23"/>
                  </a:lnTo>
                  <a:lnTo>
                    <a:pt x="39" y="0"/>
                  </a:lnTo>
                  <a:lnTo>
                    <a:pt x="41" y="8"/>
                  </a:lnTo>
                  <a:lnTo>
                    <a:pt x="45" y="14"/>
                  </a:lnTo>
                </a:path>
              </a:pathLst>
            </a:custGeom>
            <a:noFill/>
            <a:ln w="1588">
              <a:solidFill>
                <a:srgbClr val="FFFFFF"/>
              </a:solidFill>
              <a:round/>
              <a:headEnd/>
              <a:tailEnd/>
            </a:ln>
          </p:spPr>
          <p:txBody>
            <a:bodyPr/>
            <a:lstStyle/>
            <a:p>
              <a:endParaRPr lang="tr-TR"/>
            </a:p>
          </p:txBody>
        </p:sp>
        <p:sp>
          <p:nvSpPr>
            <p:cNvPr id="65558" name="Freeform 11"/>
            <p:cNvSpPr>
              <a:spLocks/>
            </p:cNvSpPr>
            <p:nvPr/>
          </p:nvSpPr>
          <p:spPr bwMode="auto">
            <a:xfrm>
              <a:off x="5307" y="1068"/>
              <a:ext cx="65" cy="65"/>
            </a:xfrm>
            <a:custGeom>
              <a:avLst/>
              <a:gdLst>
                <a:gd name="T0" fmla="*/ 49 w 65"/>
                <a:gd name="T1" fmla="*/ 48 h 65"/>
                <a:gd name="T2" fmla="*/ 43 w 65"/>
                <a:gd name="T3" fmla="*/ 56 h 65"/>
                <a:gd name="T4" fmla="*/ 41 w 65"/>
                <a:gd name="T5" fmla="*/ 65 h 65"/>
                <a:gd name="T6" fmla="*/ 0 w 65"/>
                <a:gd name="T7" fmla="*/ 42 h 65"/>
                <a:gd name="T8" fmla="*/ 1 w 65"/>
                <a:gd name="T9" fmla="*/ 33 h 65"/>
                <a:gd name="T10" fmla="*/ 4 w 65"/>
                <a:gd name="T11" fmla="*/ 25 h 65"/>
                <a:gd name="T12" fmla="*/ 7 w 65"/>
                <a:gd name="T13" fmla="*/ 19 h 65"/>
                <a:gd name="T14" fmla="*/ 12 w 65"/>
                <a:gd name="T15" fmla="*/ 14 h 65"/>
                <a:gd name="T16" fmla="*/ 17 w 65"/>
                <a:gd name="T17" fmla="*/ 9 h 65"/>
                <a:gd name="T18" fmla="*/ 21 w 65"/>
                <a:gd name="T19" fmla="*/ 8 h 65"/>
                <a:gd name="T20" fmla="*/ 31 w 65"/>
                <a:gd name="T21" fmla="*/ 1 h 65"/>
                <a:gd name="T22" fmla="*/ 41 w 65"/>
                <a:gd name="T23" fmla="*/ 0 h 65"/>
                <a:gd name="T24" fmla="*/ 65 w 65"/>
                <a:gd name="T25" fmla="*/ 44 h 65"/>
                <a:gd name="T26" fmla="*/ 56 w 65"/>
                <a:gd name="T27" fmla="*/ 46 h 65"/>
                <a:gd name="T28" fmla="*/ 49 w 65"/>
                <a:gd name="T29" fmla="*/ 48 h 65"/>
                <a:gd name="T30" fmla="*/ 49 w 65"/>
                <a:gd name="T31" fmla="*/ 48 h 6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5"/>
                <a:gd name="T49" fmla="*/ 0 h 65"/>
                <a:gd name="T50" fmla="*/ 65 w 65"/>
                <a:gd name="T51" fmla="*/ 65 h 6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5" h="65">
                  <a:moveTo>
                    <a:pt x="49" y="48"/>
                  </a:moveTo>
                  <a:lnTo>
                    <a:pt x="43" y="56"/>
                  </a:lnTo>
                  <a:lnTo>
                    <a:pt x="41" y="65"/>
                  </a:lnTo>
                  <a:lnTo>
                    <a:pt x="0" y="42"/>
                  </a:lnTo>
                  <a:lnTo>
                    <a:pt x="1" y="33"/>
                  </a:lnTo>
                  <a:lnTo>
                    <a:pt x="4" y="25"/>
                  </a:lnTo>
                  <a:lnTo>
                    <a:pt x="7" y="19"/>
                  </a:lnTo>
                  <a:lnTo>
                    <a:pt x="12" y="14"/>
                  </a:lnTo>
                  <a:lnTo>
                    <a:pt x="17" y="9"/>
                  </a:lnTo>
                  <a:lnTo>
                    <a:pt x="21" y="8"/>
                  </a:lnTo>
                  <a:lnTo>
                    <a:pt x="31" y="1"/>
                  </a:lnTo>
                  <a:lnTo>
                    <a:pt x="41" y="0"/>
                  </a:lnTo>
                  <a:lnTo>
                    <a:pt x="65" y="44"/>
                  </a:lnTo>
                  <a:lnTo>
                    <a:pt x="56" y="46"/>
                  </a:lnTo>
                  <a:lnTo>
                    <a:pt x="49" y="48"/>
                  </a:lnTo>
                  <a:close/>
                </a:path>
              </a:pathLst>
            </a:custGeom>
            <a:solidFill>
              <a:srgbClr val="FFFFFF"/>
            </a:solidFill>
            <a:ln w="9525">
              <a:noFill/>
              <a:round/>
              <a:headEnd/>
              <a:tailEnd/>
            </a:ln>
          </p:spPr>
          <p:txBody>
            <a:bodyPr/>
            <a:lstStyle/>
            <a:p>
              <a:endParaRPr lang="tr-TR"/>
            </a:p>
          </p:txBody>
        </p:sp>
        <p:sp>
          <p:nvSpPr>
            <p:cNvPr id="65559" name="Freeform 12"/>
            <p:cNvSpPr>
              <a:spLocks/>
            </p:cNvSpPr>
            <p:nvPr/>
          </p:nvSpPr>
          <p:spPr bwMode="auto">
            <a:xfrm>
              <a:off x="5307" y="1068"/>
              <a:ext cx="65" cy="65"/>
            </a:xfrm>
            <a:custGeom>
              <a:avLst/>
              <a:gdLst>
                <a:gd name="T0" fmla="*/ 49 w 65"/>
                <a:gd name="T1" fmla="*/ 48 h 65"/>
                <a:gd name="T2" fmla="*/ 43 w 65"/>
                <a:gd name="T3" fmla="*/ 56 h 65"/>
                <a:gd name="T4" fmla="*/ 41 w 65"/>
                <a:gd name="T5" fmla="*/ 65 h 65"/>
                <a:gd name="T6" fmla="*/ 0 w 65"/>
                <a:gd name="T7" fmla="*/ 42 h 65"/>
                <a:gd name="T8" fmla="*/ 1 w 65"/>
                <a:gd name="T9" fmla="*/ 33 h 65"/>
                <a:gd name="T10" fmla="*/ 4 w 65"/>
                <a:gd name="T11" fmla="*/ 25 h 65"/>
                <a:gd name="T12" fmla="*/ 7 w 65"/>
                <a:gd name="T13" fmla="*/ 19 h 65"/>
                <a:gd name="T14" fmla="*/ 12 w 65"/>
                <a:gd name="T15" fmla="*/ 14 h 65"/>
                <a:gd name="T16" fmla="*/ 17 w 65"/>
                <a:gd name="T17" fmla="*/ 9 h 65"/>
                <a:gd name="T18" fmla="*/ 21 w 65"/>
                <a:gd name="T19" fmla="*/ 8 h 65"/>
                <a:gd name="T20" fmla="*/ 31 w 65"/>
                <a:gd name="T21" fmla="*/ 1 h 65"/>
                <a:gd name="T22" fmla="*/ 41 w 65"/>
                <a:gd name="T23" fmla="*/ 0 h 65"/>
                <a:gd name="T24" fmla="*/ 65 w 65"/>
                <a:gd name="T25" fmla="*/ 44 h 65"/>
                <a:gd name="T26" fmla="*/ 56 w 65"/>
                <a:gd name="T27" fmla="*/ 46 h 65"/>
                <a:gd name="T28" fmla="*/ 49 w 65"/>
                <a:gd name="T29" fmla="*/ 48 h 65"/>
                <a:gd name="T30" fmla="*/ 49 w 65"/>
                <a:gd name="T31" fmla="*/ 48 h 6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5"/>
                <a:gd name="T49" fmla="*/ 0 h 65"/>
                <a:gd name="T50" fmla="*/ 65 w 65"/>
                <a:gd name="T51" fmla="*/ 65 h 6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5" h="65">
                  <a:moveTo>
                    <a:pt x="49" y="48"/>
                  </a:moveTo>
                  <a:lnTo>
                    <a:pt x="43" y="56"/>
                  </a:lnTo>
                  <a:lnTo>
                    <a:pt x="41" y="65"/>
                  </a:lnTo>
                  <a:lnTo>
                    <a:pt x="0" y="42"/>
                  </a:lnTo>
                  <a:lnTo>
                    <a:pt x="1" y="33"/>
                  </a:lnTo>
                  <a:lnTo>
                    <a:pt x="4" y="25"/>
                  </a:lnTo>
                  <a:lnTo>
                    <a:pt x="7" y="19"/>
                  </a:lnTo>
                  <a:lnTo>
                    <a:pt x="12" y="14"/>
                  </a:lnTo>
                  <a:lnTo>
                    <a:pt x="17" y="9"/>
                  </a:lnTo>
                  <a:lnTo>
                    <a:pt x="21" y="8"/>
                  </a:lnTo>
                  <a:lnTo>
                    <a:pt x="31" y="1"/>
                  </a:lnTo>
                  <a:lnTo>
                    <a:pt x="41" y="0"/>
                  </a:lnTo>
                  <a:lnTo>
                    <a:pt x="65" y="44"/>
                  </a:lnTo>
                  <a:lnTo>
                    <a:pt x="56" y="46"/>
                  </a:lnTo>
                  <a:lnTo>
                    <a:pt x="49" y="48"/>
                  </a:lnTo>
                </a:path>
              </a:pathLst>
            </a:custGeom>
            <a:noFill/>
            <a:ln w="1588">
              <a:solidFill>
                <a:srgbClr val="FFFFFF"/>
              </a:solidFill>
              <a:round/>
              <a:headEnd/>
              <a:tailEnd/>
            </a:ln>
          </p:spPr>
          <p:txBody>
            <a:bodyPr/>
            <a:lstStyle/>
            <a:p>
              <a:endParaRPr lang="tr-TR"/>
            </a:p>
          </p:txBody>
        </p:sp>
        <p:sp>
          <p:nvSpPr>
            <p:cNvPr id="65560" name="Freeform 13"/>
            <p:cNvSpPr>
              <a:spLocks/>
            </p:cNvSpPr>
            <p:nvPr/>
          </p:nvSpPr>
          <p:spPr bwMode="auto">
            <a:xfrm>
              <a:off x="5426" y="1077"/>
              <a:ext cx="64" cy="65"/>
            </a:xfrm>
            <a:custGeom>
              <a:avLst/>
              <a:gdLst>
                <a:gd name="T0" fmla="*/ 16 w 64"/>
                <a:gd name="T1" fmla="*/ 51 h 65"/>
                <a:gd name="T2" fmla="*/ 9 w 64"/>
                <a:gd name="T3" fmla="*/ 44 h 65"/>
                <a:gd name="T4" fmla="*/ 0 w 64"/>
                <a:gd name="T5" fmla="*/ 42 h 65"/>
                <a:gd name="T6" fmla="*/ 23 w 64"/>
                <a:gd name="T7" fmla="*/ 0 h 65"/>
                <a:gd name="T8" fmla="*/ 32 w 64"/>
                <a:gd name="T9" fmla="*/ 1 h 65"/>
                <a:gd name="T10" fmla="*/ 40 w 64"/>
                <a:gd name="T11" fmla="*/ 5 h 65"/>
                <a:gd name="T12" fmla="*/ 47 w 64"/>
                <a:gd name="T13" fmla="*/ 7 h 65"/>
                <a:gd name="T14" fmla="*/ 52 w 64"/>
                <a:gd name="T15" fmla="*/ 11 h 65"/>
                <a:gd name="T16" fmla="*/ 56 w 64"/>
                <a:gd name="T17" fmla="*/ 16 h 65"/>
                <a:gd name="T18" fmla="*/ 58 w 64"/>
                <a:gd name="T19" fmla="*/ 21 h 65"/>
                <a:gd name="T20" fmla="*/ 63 w 64"/>
                <a:gd name="T21" fmla="*/ 31 h 65"/>
                <a:gd name="T22" fmla="*/ 64 w 64"/>
                <a:gd name="T23" fmla="*/ 41 h 65"/>
                <a:gd name="T24" fmla="*/ 20 w 64"/>
                <a:gd name="T25" fmla="*/ 65 h 65"/>
                <a:gd name="T26" fmla="*/ 19 w 64"/>
                <a:gd name="T27" fmla="*/ 57 h 65"/>
                <a:gd name="T28" fmla="*/ 17 w 64"/>
                <a:gd name="T29" fmla="*/ 51 h 65"/>
                <a:gd name="T30" fmla="*/ 17 w 64"/>
                <a:gd name="T31" fmla="*/ 51 h 65"/>
                <a:gd name="T32" fmla="*/ 16 w 64"/>
                <a:gd name="T33" fmla="*/ 51 h 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4"/>
                <a:gd name="T52" fmla="*/ 0 h 65"/>
                <a:gd name="T53" fmla="*/ 64 w 64"/>
                <a:gd name="T54" fmla="*/ 65 h 6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4" h="65">
                  <a:moveTo>
                    <a:pt x="16" y="51"/>
                  </a:moveTo>
                  <a:lnTo>
                    <a:pt x="9" y="44"/>
                  </a:lnTo>
                  <a:lnTo>
                    <a:pt x="0" y="42"/>
                  </a:lnTo>
                  <a:lnTo>
                    <a:pt x="23" y="0"/>
                  </a:lnTo>
                  <a:lnTo>
                    <a:pt x="32" y="1"/>
                  </a:lnTo>
                  <a:lnTo>
                    <a:pt x="40" y="5"/>
                  </a:lnTo>
                  <a:lnTo>
                    <a:pt x="47" y="7"/>
                  </a:lnTo>
                  <a:lnTo>
                    <a:pt x="52" y="11"/>
                  </a:lnTo>
                  <a:lnTo>
                    <a:pt x="56" y="16"/>
                  </a:lnTo>
                  <a:lnTo>
                    <a:pt x="58" y="21"/>
                  </a:lnTo>
                  <a:lnTo>
                    <a:pt x="63" y="31"/>
                  </a:lnTo>
                  <a:lnTo>
                    <a:pt x="64" y="41"/>
                  </a:lnTo>
                  <a:lnTo>
                    <a:pt x="20" y="65"/>
                  </a:lnTo>
                  <a:lnTo>
                    <a:pt x="19" y="57"/>
                  </a:lnTo>
                  <a:lnTo>
                    <a:pt x="17" y="51"/>
                  </a:lnTo>
                  <a:lnTo>
                    <a:pt x="16" y="51"/>
                  </a:lnTo>
                  <a:close/>
                </a:path>
              </a:pathLst>
            </a:custGeom>
            <a:solidFill>
              <a:srgbClr val="FFFFFF"/>
            </a:solidFill>
            <a:ln w="9525">
              <a:noFill/>
              <a:round/>
              <a:headEnd/>
              <a:tailEnd/>
            </a:ln>
          </p:spPr>
          <p:txBody>
            <a:bodyPr/>
            <a:lstStyle/>
            <a:p>
              <a:endParaRPr lang="tr-TR"/>
            </a:p>
          </p:txBody>
        </p:sp>
        <p:sp>
          <p:nvSpPr>
            <p:cNvPr id="65561" name="Freeform 14"/>
            <p:cNvSpPr>
              <a:spLocks/>
            </p:cNvSpPr>
            <p:nvPr/>
          </p:nvSpPr>
          <p:spPr bwMode="auto">
            <a:xfrm>
              <a:off x="5426" y="1077"/>
              <a:ext cx="64" cy="65"/>
            </a:xfrm>
            <a:custGeom>
              <a:avLst/>
              <a:gdLst>
                <a:gd name="T0" fmla="*/ 16 w 64"/>
                <a:gd name="T1" fmla="*/ 51 h 65"/>
                <a:gd name="T2" fmla="*/ 9 w 64"/>
                <a:gd name="T3" fmla="*/ 44 h 65"/>
                <a:gd name="T4" fmla="*/ 0 w 64"/>
                <a:gd name="T5" fmla="*/ 42 h 65"/>
                <a:gd name="T6" fmla="*/ 23 w 64"/>
                <a:gd name="T7" fmla="*/ 0 h 65"/>
                <a:gd name="T8" fmla="*/ 32 w 64"/>
                <a:gd name="T9" fmla="*/ 1 h 65"/>
                <a:gd name="T10" fmla="*/ 40 w 64"/>
                <a:gd name="T11" fmla="*/ 5 h 65"/>
                <a:gd name="T12" fmla="*/ 47 w 64"/>
                <a:gd name="T13" fmla="*/ 7 h 65"/>
                <a:gd name="T14" fmla="*/ 52 w 64"/>
                <a:gd name="T15" fmla="*/ 11 h 65"/>
                <a:gd name="T16" fmla="*/ 56 w 64"/>
                <a:gd name="T17" fmla="*/ 16 h 65"/>
                <a:gd name="T18" fmla="*/ 58 w 64"/>
                <a:gd name="T19" fmla="*/ 21 h 65"/>
                <a:gd name="T20" fmla="*/ 63 w 64"/>
                <a:gd name="T21" fmla="*/ 31 h 65"/>
                <a:gd name="T22" fmla="*/ 64 w 64"/>
                <a:gd name="T23" fmla="*/ 41 h 65"/>
                <a:gd name="T24" fmla="*/ 20 w 64"/>
                <a:gd name="T25" fmla="*/ 65 h 65"/>
                <a:gd name="T26" fmla="*/ 19 w 64"/>
                <a:gd name="T27" fmla="*/ 57 h 65"/>
                <a:gd name="T28" fmla="*/ 17 w 64"/>
                <a:gd name="T29" fmla="*/ 51 h 65"/>
                <a:gd name="T30" fmla="*/ 17 w 64"/>
                <a:gd name="T31" fmla="*/ 51 h 6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4"/>
                <a:gd name="T49" fmla="*/ 0 h 65"/>
                <a:gd name="T50" fmla="*/ 64 w 64"/>
                <a:gd name="T51" fmla="*/ 65 h 6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4" h="65">
                  <a:moveTo>
                    <a:pt x="16" y="51"/>
                  </a:moveTo>
                  <a:lnTo>
                    <a:pt x="9" y="44"/>
                  </a:lnTo>
                  <a:lnTo>
                    <a:pt x="0" y="42"/>
                  </a:lnTo>
                  <a:lnTo>
                    <a:pt x="23" y="0"/>
                  </a:lnTo>
                  <a:lnTo>
                    <a:pt x="32" y="1"/>
                  </a:lnTo>
                  <a:lnTo>
                    <a:pt x="40" y="5"/>
                  </a:lnTo>
                  <a:lnTo>
                    <a:pt x="47" y="7"/>
                  </a:lnTo>
                  <a:lnTo>
                    <a:pt x="52" y="11"/>
                  </a:lnTo>
                  <a:lnTo>
                    <a:pt x="56" y="16"/>
                  </a:lnTo>
                  <a:lnTo>
                    <a:pt x="58" y="21"/>
                  </a:lnTo>
                  <a:lnTo>
                    <a:pt x="63" y="31"/>
                  </a:lnTo>
                  <a:lnTo>
                    <a:pt x="64" y="41"/>
                  </a:lnTo>
                  <a:lnTo>
                    <a:pt x="20" y="65"/>
                  </a:lnTo>
                  <a:lnTo>
                    <a:pt x="19" y="57"/>
                  </a:lnTo>
                  <a:lnTo>
                    <a:pt x="17" y="51"/>
                  </a:lnTo>
                </a:path>
              </a:pathLst>
            </a:custGeom>
            <a:noFill/>
            <a:ln w="1588">
              <a:solidFill>
                <a:srgbClr val="FFFFFF"/>
              </a:solidFill>
              <a:round/>
              <a:headEnd/>
              <a:tailEnd/>
            </a:ln>
          </p:spPr>
          <p:txBody>
            <a:bodyPr/>
            <a:lstStyle/>
            <a:p>
              <a:endParaRPr lang="tr-TR"/>
            </a:p>
          </p:txBody>
        </p:sp>
        <p:sp>
          <p:nvSpPr>
            <p:cNvPr id="65562" name="Freeform 15"/>
            <p:cNvSpPr>
              <a:spLocks/>
            </p:cNvSpPr>
            <p:nvPr/>
          </p:nvSpPr>
          <p:spPr bwMode="auto">
            <a:xfrm>
              <a:off x="5426" y="1196"/>
              <a:ext cx="64" cy="65"/>
            </a:xfrm>
            <a:custGeom>
              <a:avLst/>
              <a:gdLst>
                <a:gd name="T0" fmla="*/ 15 w 64"/>
                <a:gd name="T1" fmla="*/ 15 h 65"/>
                <a:gd name="T2" fmla="*/ 22 w 64"/>
                <a:gd name="T3" fmla="*/ 9 h 65"/>
                <a:gd name="T4" fmla="*/ 24 w 64"/>
                <a:gd name="T5" fmla="*/ 0 h 65"/>
                <a:gd name="T6" fmla="*/ 64 w 64"/>
                <a:gd name="T7" fmla="*/ 23 h 65"/>
                <a:gd name="T8" fmla="*/ 63 w 64"/>
                <a:gd name="T9" fmla="*/ 31 h 65"/>
                <a:gd name="T10" fmla="*/ 61 w 64"/>
                <a:gd name="T11" fmla="*/ 40 h 65"/>
                <a:gd name="T12" fmla="*/ 58 w 64"/>
                <a:gd name="T13" fmla="*/ 46 h 65"/>
                <a:gd name="T14" fmla="*/ 53 w 64"/>
                <a:gd name="T15" fmla="*/ 51 h 65"/>
                <a:gd name="T16" fmla="*/ 48 w 64"/>
                <a:gd name="T17" fmla="*/ 55 h 65"/>
                <a:gd name="T18" fmla="*/ 44 w 64"/>
                <a:gd name="T19" fmla="*/ 59 h 65"/>
                <a:gd name="T20" fmla="*/ 33 w 64"/>
                <a:gd name="T21" fmla="*/ 62 h 65"/>
                <a:gd name="T22" fmla="*/ 24 w 64"/>
                <a:gd name="T23" fmla="*/ 65 h 65"/>
                <a:gd name="T24" fmla="*/ 0 w 64"/>
                <a:gd name="T25" fmla="*/ 21 h 65"/>
                <a:gd name="T26" fmla="*/ 9 w 64"/>
                <a:gd name="T27" fmla="*/ 20 h 65"/>
                <a:gd name="T28" fmla="*/ 15 w 64"/>
                <a:gd name="T29" fmla="*/ 16 h 65"/>
                <a:gd name="T30" fmla="*/ 15 w 64"/>
                <a:gd name="T31" fmla="*/ 16 h 65"/>
                <a:gd name="T32" fmla="*/ 15 w 64"/>
                <a:gd name="T33" fmla="*/ 15 h 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4"/>
                <a:gd name="T52" fmla="*/ 0 h 65"/>
                <a:gd name="T53" fmla="*/ 64 w 64"/>
                <a:gd name="T54" fmla="*/ 65 h 6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4" h="65">
                  <a:moveTo>
                    <a:pt x="15" y="15"/>
                  </a:moveTo>
                  <a:lnTo>
                    <a:pt x="22" y="9"/>
                  </a:lnTo>
                  <a:lnTo>
                    <a:pt x="24" y="0"/>
                  </a:lnTo>
                  <a:lnTo>
                    <a:pt x="64" y="23"/>
                  </a:lnTo>
                  <a:lnTo>
                    <a:pt x="63" y="31"/>
                  </a:lnTo>
                  <a:lnTo>
                    <a:pt x="61" y="40"/>
                  </a:lnTo>
                  <a:lnTo>
                    <a:pt x="58" y="46"/>
                  </a:lnTo>
                  <a:lnTo>
                    <a:pt x="53" y="51"/>
                  </a:lnTo>
                  <a:lnTo>
                    <a:pt x="48" y="55"/>
                  </a:lnTo>
                  <a:lnTo>
                    <a:pt x="44" y="59"/>
                  </a:lnTo>
                  <a:lnTo>
                    <a:pt x="33" y="62"/>
                  </a:lnTo>
                  <a:lnTo>
                    <a:pt x="24" y="65"/>
                  </a:lnTo>
                  <a:lnTo>
                    <a:pt x="0" y="21"/>
                  </a:lnTo>
                  <a:lnTo>
                    <a:pt x="9" y="20"/>
                  </a:lnTo>
                  <a:lnTo>
                    <a:pt x="15" y="16"/>
                  </a:lnTo>
                  <a:lnTo>
                    <a:pt x="15" y="15"/>
                  </a:lnTo>
                  <a:close/>
                </a:path>
              </a:pathLst>
            </a:custGeom>
            <a:solidFill>
              <a:srgbClr val="FFFFFF"/>
            </a:solidFill>
            <a:ln w="9525">
              <a:noFill/>
              <a:round/>
              <a:headEnd/>
              <a:tailEnd/>
            </a:ln>
          </p:spPr>
          <p:txBody>
            <a:bodyPr/>
            <a:lstStyle/>
            <a:p>
              <a:endParaRPr lang="tr-TR"/>
            </a:p>
          </p:txBody>
        </p:sp>
        <p:sp>
          <p:nvSpPr>
            <p:cNvPr id="65563" name="Freeform 16"/>
            <p:cNvSpPr>
              <a:spLocks/>
            </p:cNvSpPr>
            <p:nvPr/>
          </p:nvSpPr>
          <p:spPr bwMode="auto">
            <a:xfrm>
              <a:off x="5426" y="1196"/>
              <a:ext cx="64" cy="65"/>
            </a:xfrm>
            <a:custGeom>
              <a:avLst/>
              <a:gdLst>
                <a:gd name="T0" fmla="*/ 15 w 64"/>
                <a:gd name="T1" fmla="*/ 15 h 65"/>
                <a:gd name="T2" fmla="*/ 22 w 64"/>
                <a:gd name="T3" fmla="*/ 9 h 65"/>
                <a:gd name="T4" fmla="*/ 24 w 64"/>
                <a:gd name="T5" fmla="*/ 0 h 65"/>
                <a:gd name="T6" fmla="*/ 64 w 64"/>
                <a:gd name="T7" fmla="*/ 23 h 65"/>
                <a:gd name="T8" fmla="*/ 63 w 64"/>
                <a:gd name="T9" fmla="*/ 31 h 65"/>
                <a:gd name="T10" fmla="*/ 61 w 64"/>
                <a:gd name="T11" fmla="*/ 40 h 65"/>
                <a:gd name="T12" fmla="*/ 58 w 64"/>
                <a:gd name="T13" fmla="*/ 46 h 65"/>
                <a:gd name="T14" fmla="*/ 53 w 64"/>
                <a:gd name="T15" fmla="*/ 51 h 65"/>
                <a:gd name="T16" fmla="*/ 48 w 64"/>
                <a:gd name="T17" fmla="*/ 55 h 65"/>
                <a:gd name="T18" fmla="*/ 44 w 64"/>
                <a:gd name="T19" fmla="*/ 59 h 65"/>
                <a:gd name="T20" fmla="*/ 33 w 64"/>
                <a:gd name="T21" fmla="*/ 62 h 65"/>
                <a:gd name="T22" fmla="*/ 24 w 64"/>
                <a:gd name="T23" fmla="*/ 65 h 65"/>
                <a:gd name="T24" fmla="*/ 0 w 64"/>
                <a:gd name="T25" fmla="*/ 21 h 65"/>
                <a:gd name="T26" fmla="*/ 9 w 64"/>
                <a:gd name="T27" fmla="*/ 20 h 65"/>
                <a:gd name="T28" fmla="*/ 15 w 64"/>
                <a:gd name="T29" fmla="*/ 16 h 65"/>
                <a:gd name="T30" fmla="*/ 15 w 64"/>
                <a:gd name="T31" fmla="*/ 16 h 6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4"/>
                <a:gd name="T49" fmla="*/ 0 h 65"/>
                <a:gd name="T50" fmla="*/ 64 w 64"/>
                <a:gd name="T51" fmla="*/ 65 h 6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4" h="65">
                  <a:moveTo>
                    <a:pt x="15" y="15"/>
                  </a:moveTo>
                  <a:lnTo>
                    <a:pt x="22" y="9"/>
                  </a:lnTo>
                  <a:lnTo>
                    <a:pt x="24" y="0"/>
                  </a:lnTo>
                  <a:lnTo>
                    <a:pt x="64" y="23"/>
                  </a:lnTo>
                  <a:lnTo>
                    <a:pt x="63" y="31"/>
                  </a:lnTo>
                  <a:lnTo>
                    <a:pt x="61" y="40"/>
                  </a:lnTo>
                  <a:lnTo>
                    <a:pt x="58" y="46"/>
                  </a:lnTo>
                  <a:lnTo>
                    <a:pt x="53" y="51"/>
                  </a:lnTo>
                  <a:lnTo>
                    <a:pt x="48" y="55"/>
                  </a:lnTo>
                  <a:lnTo>
                    <a:pt x="44" y="59"/>
                  </a:lnTo>
                  <a:lnTo>
                    <a:pt x="33" y="62"/>
                  </a:lnTo>
                  <a:lnTo>
                    <a:pt x="24" y="65"/>
                  </a:lnTo>
                  <a:lnTo>
                    <a:pt x="0" y="21"/>
                  </a:lnTo>
                  <a:lnTo>
                    <a:pt x="9" y="20"/>
                  </a:lnTo>
                  <a:lnTo>
                    <a:pt x="15" y="16"/>
                  </a:lnTo>
                </a:path>
              </a:pathLst>
            </a:custGeom>
            <a:noFill/>
            <a:ln w="1588">
              <a:solidFill>
                <a:srgbClr val="FFFFFF"/>
              </a:solidFill>
              <a:round/>
              <a:headEnd/>
              <a:tailEnd/>
            </a:ln>
          </p:spPr>
          <p:txBody>
            <a:bodyPr/>
            <a:lstStyle/>
            <a:p>
              <a:endParaRPr lang="tr-TR"/>
            </a:p>
          </p:txBody>
        </p:sp>
        <p:sp>
          <p:nvSpPr>
            <p:cNvPr id="65564" name="Freeform 17"/>
            <p:cNvSpPr>
              <a:spLocks/>
            </p:cNvSpPr>
            <p:nvPr/>
          </p:nvSpPr>
          <p:spPr bwMode="auto">
            <a:xfrm>
              <a:off x="5074" y="1180"/>
              <a:ext cx="201" cy="295"/>
            </a:xfrm>
            <a:custGeom>
              <a:avLst/>
              <a:gdLst>
                <a:gd name="T0" fmla="*/ 52 w 201"/>
                <a:gd name="T1" fmla="*/ 280 h 295"/>
                <a:gd name="T2" fmla="*/ 44 w 201"/>
                <a:gd name="T3" fmla="*/ 272 h 295"/>
                <a:gd name="T4" fmla="*/ 37 w 201"/>
                <a:gd name="T5" fmla="*/ 264 h 295"/>
                <a:gd name="T6" fmla="*/ 29 w 201"/>
                <a:gd name="T7" fmla="*/ 261 h 295"/>
                <a:gd name="T8" fmla="*/ 17 w 201"/>
                <a:gd name="T9" fmla="*/ 248 h 295"/>
                <a:gd name="T10" fmla="*/ 8 w 201"/>
                <a:gd name="T11" fmla="*/ 231 h 295"/>
                <a:gd name="T12" fmla="*/ 4 w 201"/>
                <a:gd name="T13" fmla="*/ 220 h 295"/>
                <a:gd name="T14" fmla="*/ 1 w 201"/>
                <a:gd name="T15" fmla="*/ 206 h 295"/>
                <a:gd name="T16" fmla="*/ 0 w 201"/>
                <a:gd name="T17" fmla="*/ 189 h 295"/>
                <a:gd name="T18" fmla="*/ 0 w 201"/>
                <a:gd name="T19" fmla="*/ 174 h 295"/>
                <a:gd name="T20" fmla="*/ 4 w 201"/>
                <a:gd name="T21" fmla="*/ 152 h 295"/>
                <a:gd name="T22" fmla="*/ 12 w 201"/>
                <a:gd name="T23" fmla="*/ 125 h 295"/>
                <a:gd name="T24" fmla="*/ 25 w 201"/>
                <a:gd name="T25" fmla="*/ 104 h 295"/>
                <a:gd name="T26" fmla="*/ 37 w 201"/>
                <a:gd name="T27" fmla="*/ 93 h 295"/>
                <a:gd name="T28" fmla="*/ 51 w 201"/>
                <a:gd name="T29" fmla="*/ 82 h 295"/>
                <a:gd name="T30" fmla="*/ 79 w 201"/>
                <a:gd name="T31" fmla="*/ 68 h 295"/>
                <a:gd name="T32" fmla="*/ 76 w 201"/>
                <a:gd name="T33" fmla="*/ 62 h 295"/>
                <a:gd name="T34" fmla="*/ 74 w 201"/>
                <a:gd name="T35" fmla="*/ 57 h 295"/>
                <a:gd name="T36" fmla="*/ 73 w 201"/>
                <a:gd name="T37" fmla="*/ 34 h 295"/>
                <a:gd name="T38" fmla="*/ 74 w 201"/>
                <a:gd name="T39" fmla="*/ 6 h 295"/>
                <a:gd name="T40" fmla="*/ 76 w 201"/>
                <a:gd name="T41" fmla="*/ 1 h 295"/>
                <a:gd name="T42" fmla="*/ 79 w 201"/>
                <a:gd name="T43" fmla="*/ 0 h 295"/>
                <a:gd name="T44" fmla="*/ 89 w 201"/>
                <a:gd name="T45" fmla="*/ 25 h 295"/>
                <a:gd name="T46" fmla="*/ 105 w 201"/>
                <a:gd name="T47" fmla="*/ 29 h 295"/>
                <a:gd name="T48" fmla="*/ 131 w 201"/>
                <a:gd name="T49" fmla="*/ 23 h 295"/>
                <a:gd name="T50" fmla="*/ 131 w 201"/>
                <a:gd name="T51" fmla="*/ 47 h 295"/>
                <a:gd name="T52" fmla="*/ 144 w 201"/>
                <a:gd name="T53" fmla="*/ 58 h 295"/>
                <a:gd name="T54" fmla="*/ 169 w 201"/>
                <a:gd name="T55" fmla="*/ 58 h 295"/>
                <a:gd name="T56" fmla="*/ 160 w 201"/>
                <a:gd name="T57" fmla="*/ 85 h 295"/>
                <a:gd name="T58" fmla="*/ 168 w 201"/>
                <a:gd name="T59" fmla="*/ 100 h 295"/>
                <a:gd name="T60" fmla="*/ 194 w 201"/>
                <a:gd name="T61" fmla="*/ 109 h 295"/>
                <a:gd name="T62" fmla="*/ 176 w 201"/>
                <a:gd name="T63" fmla="*/ 131 h 295"/>
                <a:gd name="T64" fmla="*/ 178 w 201"/>
                <a:gd name="T65" fmla="*/ 148 h 295"/>
                <a:gd name="T66" fmla="*/ 201 w 201"/>
                <a:gd name="T67" fmla="*/ 165 h 295"/>
                <a:gd name="T68" fmla="*/ 174 w 201"/>
                <a:gd name="T69" fmla="*/ 179 h 295"/>
                <a:gd name="T70" fmla="*/ 169 w 201"/>
                <a:gd name="T71" fmla="*/ 194 h 295"/>
                <a:gd name="T72" fmla="*/ 184 w 201"/>
                <a:gd name="T73" fmla="*/ 221 h 295"/>
                <a:gd name="T74" fmla="*/ 155 w 201"/>
                <a:gd name="T75" fmla="*/ 223 h 295"/>
                <a:gd name="T76" fmla="*/ 145 w 201"/>
                <a:gd name="T77" fmla="*/ 235 h 295"/>
                <a:gd name="T78" fmla="*/ 151 w 201"/>
                <a:gd name="T79" fmla="*/ 267 h 295"/>
                <a:gd name="T80" fmla="*/ 124 w 201"/>
                <a:gd name="T81" fmla="*/ 258 h 295"/>
                <a:gd name="T82" fmla="*/ 111 w 201"/>
                <a:gd name="T83" fmla="*/ 268 h 295"/>
                <a:gd name="T84" fmla="*/ 105 w 201"/>
                <a:gd name="T85" fmla="*/ 295 h 295"/>
                <a:gd name="T86" fmla="*/ 79 w 201"/>
                <a:gd name="T87" fmla="*/ 281 h 295"/>
                <a:gd name="T88" fmla="*/ 59 w 201"/>
                <a:gd name="T89" fmla="*/ 285 h 295"/>
                <a:gd name="T90" fmla="*/ 52 w 201"/>
                <a:gd name="T91" fmla="*/ 281 h 295"/>
                <a:gd name="T92" fmla="*/ 52 w 201"/>
                <a:gd name="T93" fmla="*/ 281 h 295"/>
                <a:gd name="T94" fmla="*/ 52 w 201"/>
                <a:gd name="T95" fmla="*/ 280 h 29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01"/>
                <a:gd name="T145" fmla="*/ 0 h 295"/>
                <a:gd name="T146" fmla="*/ 201 w 201"/>
                <a:gd name="T147" fmla="*/ 295 h 29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01" h="295">
                  <a:moveTo>
                    <a:pt x="52" y="280"/>
                  </a:moveTo>
                  <a:lnTo>
                    <a:pt x="44" y="272"/>
                  </a:lnTo>
                  <a:lnTo>
                    <a:pt x="37" y="264"/>
                  </a:lnTo>
                  <a:lnTo>
                    <a:pt x="29" y="261"/>
                  </a:lnTo>
                  <a:lnTo>
                    <a:pt x="17" y="248"/>
                  </a:lnTo>
                  <a:lnTo>
                    <a:pt x="8" y="231"/>
                  </a:lnTo>
                  <a:lnTo>
                    <a:pt x="4" y="220"/>
                  </a:lnTo>
                  <a:lnTo>
                    <a:pt x="1" y="206"/>
                  </a:lnTo>
                  <a:lnTo>
                    <a:pt x="0" y="189"/>
                  </a:lnTo>
                  <a:lnTo>
                    <a:pt x="0" y="174"/>
                  </a:lnTo>
                  <a:lnTo>
                    <a:pt x="4" y="152"/>
                  </a:lnTo>
                  <a:lnTo>
                    <a:pt x="12" y="125"/>
                  </a:lnTo>
                  <a:lnTo>
                    <a:pt x="25" y="104"/>
                  </a:lnTo>
                  <a:lnTo>
                    <a:pt x="37" y="93"/>
                  </a:lnTo>
                  <a:lnTo>
                    <a:pt x="51" y="82"/>
                  </a:lnTo>
                  <a:lnTo>
                    <a:pt x="79" y="68"/>
                  </a:lnTo>
                  <a:lnTo>
                    <a:pt x="76" y="62"/>
                  </a:lnTo>
                  <a:lnTo>
                    <a:pt x="74" y="57"/>
                  </a:lnTo>
                  <a:lnTo>
                    <a:pt x="73" y="34"/>
                  </a:lnTo>
                  <a:lnTo>
                    <a:pt x="74" y="6"/>
                  </a:lnTo>
                  <a:lnTo>
                    <a:pt x="76" y="1"/>
                  </a:lnTo>
                  <a:lnTo>
                    <a:pt x="79" y="0"/>
                  </a:lnTo>
                  <a:lnTo>
                    <a:pt x="89" y="25"/>
                  </a:lnTo>
                  <a:lnTo>
                    <a:pt x="105" y="29"/>
                  </a:lnTo>
                  <a:lnTo>
                    <a:pt x="131" y="23"/>
                  </a:lnTo>
                  <a:lnTo>
                    <a:pt x="131" y="47"/>
                  </a:lnTo>
                  <a:lnTo>
                    <a:pt x="144" y="58"/>
                  </a:lnTo>
                  <a:lnTo>
                    <a:pt x="169" y="58"/>
                  </a:lnTo>
                  <a:lnTo>
                    <a:pt x="160" y="85"/>
                  </a:lnTo>
                  <a:lnTo>
                    <a:pt x="168" y="100"/>
                  </a:lnTo>
                  <a:lnTo>
                    <a:pt x="194" y="109"/>
                  </a:lnTo>
                  <a:lnTo>
                    <a:pt x="176" y="131"/>
                  </a:lnTo>
                  <a:lnTo>
                    <a:pt x="178" y="148"/>
                  </a:lnTo>
                  <a:lnTo>
                    <a:pt x="201" y="165"/>
                  </a:lnTo>
                  <a:lnTo>
                    <a:pt x="174" y="179"/>
                  </a:lnTo>
                  <a:lnTo>
                    <a:pt x="169" y="194"/>
                  </a:lnTo>
                  <a:lnTo>
                    <a:pt x="184" y="221"/>
                  </a:lnTo>
                  <a:lnTo>
                    <a:pt x="155" y="223"/>
                  </a:lnTo>
                  <a:lnTo>
                    <a:pt x="145" y="235"/>
                  </a:lnTo>
                  <a:lnTo>
                    <a:pt x="151" y="267"/>
                  </a:lnTo>
                  <a:lnTo>
                    <a:pt x="124" y="258"/>
                  </a:lnTo>
                  <a:lnTo>
                    <a:pt x="111" y="268"/>
                  </a:lnTo>
                  <a:lnTo>
                    <a:pt x="105" y="295"/>
                  </a:lnTo>
                  <a:lnTo>
                    <a:pt x="79" y="281"/>
                  </a:lnTo>
                  <a:lnTo>
                    <a:pt x="59" y="285"/>
                  </a:lnTo>
                  <a:lnTo>
                    <a:pt x="52" y="281"/>
                  </a:lnTo>
                  <a:lnTo>
                    <a:pt x="52" y="280"/>
                  </a:lnTo>
                  <a:close/>
                </a:path>
              </a:pathLst>
            </a:custGeom>
            <a:solidFill>
              <a:srgbClr val="B5B5B5"/>
            </a:solidFill>
            <a:ln w="9525">
              <a:noFill/>
              <a:round/>
              <a:headEnd/>
              <a:tailEnd/>
            </a:ln>
          </p:spPr>
          <p:txBody>
            <a:bodyPr/>
            <a:lstStyle/>
            <a:p>
              <a:endParaRPr lang="tr-TR"/>
            </a:p>
          </p:txBody>
        </p:sp>
        <p:sp>
          <p:nvSpPr>
            <p:cNvPr id="65565" name="Freeform 18"/>
            <p:cNvSpPr>
              <a:spLocks/>
            </p:cNvSpPr>
            <p:nvPr/>
          </p:nvSpPr>
          <p:spPr bwMode="auto">
            <a:xfrm>
              <a:off x="5074" y="1180"/>
              <a:ext cx="201" cy="295"/>
            </a:xfrm>
            <a:custGeom>
              <a:avLst/>
              <a:gdLst>
                <a:gd name="T0" fmla="*/ 52 w 201"/>
                <a:gd name="T1" fmla="*/ 280 h 295"/>
                <a:gd name="T2" fmla="*/ 44 w 201"/>
                <a:gd name="T3" fmla="*/ 272 h 295"/>
                <a:gd name="T4" fmla="*/ 37 w 201"/>
                <a:gd name="T5" fmla="*/ 264 h 295"/>
                <a:gd name="T6" fmla="*/ 29 w 201"/>
                <a:gd name="T7" fmla="*/ 261 h 295"/>
                <a:gd name="T8" fmla="*/ 17 w 201"/>
                <a:gd name="T9" fmla="*/ 248 h 295"/>
                <a:gd name="T10" fmla="*/ 8 w 201"/>
                <a:gd name="T11" fmla="*/ 231 h 295"/>
                <a:gd name="T12" fmla="*/ 4 w 201"/>
                <a:gd name="T13" fmla="*/ 220 h 295"/>
                <a:gd name="T14" fmla="*/ 1 w 201"/>
                <a:gd name="T15" fmla="*/ 206 h 295"/>
                <a:gd name="T16" fmla="*/ 0 w 201"/>
                <a:gd name="T17" fmla="*/ 189 h 295"/>
                <a:gd name="T18" fmla="*/ 0 w 201"/>
                <a:gd name="T19" fmla="*/ 174 h 295"/>
                <a:gd name="T20" fmla="*/ 4 w 201"/>
                <a:gd name="T21" fmla="*/ 152 h 295"/>
                <a:gd name="T22" fmla="*/ 12 w 201"/>
                <a:gd name="T23" fmla="*/ 125 h 295"/>
                <a:gd name="T24" fmla="*/ 25 w 201"/>
                <a:gd name="T25" fmla="*/ 104 h 295"/>
                <a:gd name="T26" fmla="*/ 37 w 201"/>
                <a:gd name="T27" fmla="*/ 93 h 295"/>
                <a:gd name="T28" fmla="*/ 51 w 201"/>
                <a:gd name="T29" fmla="*/ 82 h 295"/>
                <a:gd name="T30" fmla="*/ 79 w 201"/>
                <a:gd name="T31" fmla="*/ 68 h 295"/>
                <a:gd name="T32" fmla="*/ 76 w 201"/>
                <a:gd name="T33" fmla="*/ 62 h 295"/>
                <a:gd name="T34" fmla="*/ 74 w 201"/>
                <a:gd name="T35" fmla="*/ 57 h 295"/>
                <a:gd name="T36" fmla="*/ 73 w 201"/>
                <a:gd name="T37" fmla="*/ 34 h 295"/>
                <a:gd name="T38" fmla="*/ 74 w 201"/>
                <a:gd name="T39" fmla="*/ 6 h 295"/>
                <a:gd name="T40" fmla="*/ 76 w 201"/>
                <a:gd name="T41" fmla="*/ 1 h 295"/>
                <a:gd name="T42" fmla="*/ 79 w 201"/>
                <a:gd name="T43" fmla="*/ 0 h 295"/>
                <a:gd name="T44" fmla="*/ 89 w 201"/>
                <a:gd name="T45" fmla="*/ 25 h 295"/>
                <a:gd name="T46" fmla="*/ 105 w 201"/>
                <a:gd name="T47" fmla="*/ 29 h 295"/>
                <a:gd name="T48" fmla="*/ 131 w 201"/>
                <a:gd name="T49" fmla="*/ 23 h 295"/>
                <a:gd name="T50" fmla="*/ 131 w 201"/>
                <a:gd name="T51" fmla="*/ 47 h 295"/>
                <a:gd name="T52" fmla="*/ 144 w 201"/>
                <a:gd name="T53" fmla="*/ 58 h 295"/>
                <a:gd name="T54" fmla="*/ 169 w 201"/>
                <a:gd name="T55" fmla="*/ 58 h 295"/>
                <a:gd name="T56" fmla="*/ 160 w 201"/>
                <a:gd name="T57" fmla="*/ 85 h 295"/>
                <a:gd name="T58" fmla="*/ 168 w 201"/>
                <a:gd name="T59" fmla="*/ 100 h 295"/>
                <a:gd name="T60" fmla="*/ 194 w 201"/>
                <a:gd name="T61" fmla="*/ 109 h 295"/>
                <a:gd name="T62" fmla="*/ 176 w 201"/>
                <a:gd name="T63" fmla="*/ 131 h 295"/>
                <a:gd name="T64" fmla="*/ 178 w 201"/>
                <a:gd name="T65" fmla="*/ 148 h 295"/>
                <a:gd name="T66" fmla="*/ 201 w 201"/>
                <a:gd name="T67" fmla="*/ 165 h 295"/>
                <a:gd name="T68" fmla="*/ 174 w 201"/>
                <a:gd name="T69" fmla="*/ 179 h 295"/>
                <a:gd name="T70" fmla="*/ 169 w 201"/>
                <a:gd name="T71" fmla="*/ 194 h 295"/>
                <a:gd name="T72" fmla="*/ 184 w 201"/>
                <a:gd name="T73" fmla="*/ 221 h 295"/>
                <a:gd name="T74" fmla="*/ 155 w 201"/>
                <a:gd name="T75" fmla="*/ 223 h 295"/>
                <a:gd name="T76" fmla="*/ 145 w 201"/>
                <a:gd name="T77" fmla="*/ 235 h 295"/>
                <a:gd name="T78" fmla="*/ 151 w 201"/>
                <a:gd name="T79" fmla="*/ 267 h 295"/>
                <a:gd name="T80" fmla="*/ 124 w 201"/>
                <a:gd name="T81" fmla="*/ 258 h 295"/>
                <a:gd name="T82" fmla="*/ 111 w 201"/>
                <a:gd name="T83" fmla="*/ 268 h 295"/>
                <a:gd name="T84" fmla="*/ 105 w 201"/>
                <a:gd name="T85" fmla="*/ 295 h 295"/>
                <a:gd name="T86" fmla="*/ 79 w 201"/>
                <a:gd name="T87" fmla="*/ 281 h 295"/>
                <a:gd name="T88" fmla="*/ 59 w 201"/>
                <a:gd name="T89" fmla="*/ 285 h 295"/>
                <a:gd name="T90" fmla="*/ 52 w 201"/>
                <a:gd name="T91" fmla="*/ 281 h 295"/>
                <a:gd name="T92" fmla="*/ 52 w 201"/>
                <a:gd name="T93" fmla="*/ 281 h 29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01"/>
                <a:gd name="T142" fmla="*/ 0 h 295"/>
                <a:gd name="T143" fmla="*/ 201 w 201"/>
                <a:gd name="T144" fmla="*/ 295 h 29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01" h="295">
                  <a:moveTo>
                    <a:pt x="52" y="280"/>
                  </a:moveTo>
                  <a:lnTo>
                    <a:pt x="44" y="272"/>
                  </a:lnTo>
                  <a:lnTo>
                    <a:pt x="37" y="264"/>
                  </a:lnTo>
                  <a:lnTo>
                    <a:pt x="29" y="261"/>
                  </a:lnTo>
                  <a:lnTo>
                    <a:pt x="17" y="248"/>
                  </a:lnTo>
                  <a:lnTo>
                    <a:pt x="8" y="231"/>
                  </a:lnTo>
                  <a:lnTo>
                    <a:pt x="4" y="220"/>
                  </a:lnTo>
                  <a:lnTo>
                    <a:pt x="1" y="206"/>
                  </a:lnTo>
                  <a:lnTo>
                    <a:pt x="0" y="189"/>
                  </a:lnTo>
                  <a:lnTo>
                    <a:pt x="0" y="174"/>
                  </a:lnTo>
                  <a:lnTo>
                    <a:pt x="4" y="152"/>
                  </a:lnTo>
                  <a:lnTo>
                    <a:pt x="12" y="125"/>
                  </a:lnTo>
                  <a:lnTo>
                    <a:pt x="25" y="104"/>
                  </a:lnTo>
                  <a:lnTo>
                    <a:pt x="37" y="93"/>
                  </a:lnTo>
                  <a:lnTo>
                    <a:pt x="51" y="82"/>
                  </a:lnTo>
                  <a:lnTo>
                    <a:pt x="79" y="68"/>
                  </a:lnTo>
                  <a:lnTo>
                    <a:pt x="76" y="62"/>
                  </a:lnTo>
                  <a:lnTo>
                    <a:pt x="74" y="57"/>
                  </a:lnTo>
                  <a:lnTo>
                    <a:pt x="73" y="34"/>
                  </a:lnTo>
                  <a:lnTo>
                    <a:pt x="74" y="6"/>
                  </a:lnTo>
                  <a:lnTo>
                    <a:pt x="76" y="1"/>
                  </a:lnTo>
                  <a:lnTo>
                    <a:pt x="79" y="0"/>
                  </a:lnTo>
                  <a:lnTo>
                    <a:pt x="89" y="25"/>
                  </a:lnTo>
                  <a:lnTo>
                    <a:pt x="105" y="29"/>
                  </a:lnTo>
                  <a:lnTo>
                    <a:pt x="131" y="23"/>
                  </a:lnTo>
                  <a:lnTo>
                    <a:pt x="131" y="47"/>
                  </a:lnTo>
                  <a:lnTo>
                    <a:pt x="144" y="58"/>
                  </a:lnTo>
                  <a:lnTo>
                    <a:pt x="169" y="58"/>
                  </a:lnTo>
                  <a:lnTo>
                    <a:pt x="160" y="85"/>
                  </a:lnTo>
                  <a:lnTo>
                    <a:pt x="168" y="100"/>
                  </a:lnTo>
                  <a:lnTo>
                    <a:pt x="194" y="109"/>
                  </a:lnTo>
                  <a:lnTo>
                    <a:pt x="176" y="131"/>
                  </a:lnTo>
                  <a:lnTo>
                    <a:pt x="178" y="148"/>
                  </a:lnTo>
                  <a:lnTo>
                    <a:pt x="201" y="165"/>
                  </a:lnTo>
                  <a:lnTo>
                    <a:pt x="174" y="179"/>
                  </a:lnTo>
                  <a:lnTo>
                    <a:pt x="169" y="194"/>
                  </a:lnTo>
                  <a:lnTo>
                    <a:pt x="184" y="221"/>
                  </a:lnTo>
                  <a:lnTo>
                    <a:pt x="155" y="223"/>
                  </a:lnTo>
                  <a:lnTo>
                    <a:pt x="145" y="235"/>
                  </a:lnTo>
                  <a:lnTo>
                    <a:pt x="151" y="267"/>
                  </a:lnTo>
                  <a:lnTo>
                    <a:pt x="124" y="258"/>
                  </a:lnTo>
                  <a:lnTo>
                    <a:pt x="111" y="268"/>
                  </a:lnTo>
                  <a:lnTo>
                    <a:pt x="105" y="295"/>
                  </a:lnTo>
                  <a:lnTo>
                    <a:pt x="79" y="281"/>
                  </a:lnTo>
                  <a:lnTo>
                    <a:pt x="59" y="285"/>
                  </a:lnTo>
                  <a:lnTo>
                    <a:pt x="52" y="281"/>
                  </a:lnTo>
                </a:path>
              </a:pathLst>
            </a:custGeom>
            <a:noFill/>
            <a:ln w="1588">
              <a:solidFill>
                <a:srgbClr val="B5B5B5"/>
              </a:solidFill>
              <a:round/>
              <a:headEnd/>
              <a:tailEnd/>
            </a:ln>
          </p:spPr>
          <p:txBody>
            <a:bodyPr/>
            <a:lstStyle/>
            <a:p>
              <a:endParaRPr lang="tr-TR"/>
            </a:p>
          </p:txBody>
        </p:sp>
        <p:sp>
          <p:nvSpPr>
            <p:cNvPr id="65566" name="Freeform 19"/>
            <p:cNvSpPr>
              <a:spLocks/>
            </p:cNvSpPr>
            <p:nvPr/>
          </p:nvSpPr>
          <p:spPr bwMode="auto">
            <a:xfrm>
              <a:off x="5087" y="1247"/>
              <a:ext cx="122" cy="174"/>
            </a:xfrm>
            <a:custGeom>
              <a:avLst/>
              <a:gdLst>
                <a:gd name="T0" fmla="*/ 0 w 122"/>
                <a:gd name="T1" fmla="*/ 169 h 174"/>
                <a:gd name="T2" fmla="*/ 5 w 122"/>
                <a:gd name="T3" fmla="*/ 170 h 174"/>
                <a:gd name="T4" fmla="*/ 13 w 122"/>
                <a:gd name="T5" fmla="*/ 173 h 174"/>
                <a:gd name="T6" fmla="*/ 22 w 122"/>
                <a:gd name="T7" fmla="*/ 174 h 174"/>
                <a:gd name="T8" fmla="*/ 29 w 122"/>
                <a:gd name="T9" fmla="*/ 174 h 174"/>
                <a:gd name="T10" fmla="*/ 37 w 122"/>
                <a:gd name="T11" fmla="*/ 174 h 174"/>
                <a:gd name="T12" fmla="*/ 43 w 122"/>
                <a:gd name="T13" fmla="*/ 174 h 174"/>
                <a:gd name="T14" fmla="*/ 51 w 122"/>
                <a:gd name="T15" fmla="*/ 173 h 174"/>
                <a:gd name="T16" fmla="*/ 57 w 122"/>
                <a:gd name="T17" fmla="*/ 170 h 174"/>
                <a:gd name="T18" fmla="*/ 63 w 122"/>
                <a:gd name="T19" fmla="*/ 168 h 174"/>
                <a:gd name="T20" fmla="*/ 71 w 122"/>
                <a:gd name="T21" fmla="*/ 165 h 174"/>
                <a:gd name="T22" fmla="*/ 77 w 122"/>
                <a:gd name="T23" fmla="*/ 161 h 174"/>
                <a:gd name="T24" fmla="*/ 82 w 122"/>
                <a:gd name="T25" fmla="*/ 158 h 174"/>
                <a:gd name="T26" fmla="*/ 90 w 122"/>
                <a:gd name="T27" fmla="*/ 154 h 174"/>
                <a:gd name="T28" fmla="*/ 95 w 122"/>
                <a:gd name="T29" fmla="*/ 149 h 174"/>
                <a:gd name="T30" fmla="*/ 100 w 122"/>
                <a:gd name="T31" fmla="*/ 144 h 174"/>
                <a:gd name="T32" fmla="*/ 104 w 122"/>
                <a:gd name="T33" fmla="*/ 137 h 174"/>
                <a:gd name="T34" fmla="*/ 109 w 122"/>
                <a:gd name="T35" fmla="*/ 131 h 174"/>
                <a:gd name="T36" fmla="*/ 113 w 122"/>
                <a:gd name="T37" fmla="*/ 124 h 174"/>
                <a:gd name="T38" fmla="*/ 116 w 122"/>
                <a:gd name="T39" fmla="*/ 117 h 174"/>
                <a:gd name="T40" fmla="*/ 118 w 122"/>
                <a:gd name="T41" fmla="*/ 111 h 174"/>
                <a:gd name="T42" fmla="*/ 121 w 122"/>
                <a:gd name="T43" fmla="*/ 104 h 174"/>
                <a:gd name="T44" fmla="*/ 122 w 122"/>
                <a:gd name="T45" fmla="*/ 97 h 174"/>
                <a:gd name="T46" fmla="*/ 122 w 122"/>
                <a:gd name="T47" fmla="*/ 89 h 174"/>
                <a:gd name="T48" fmla="*/ 122 w 122"/>
                <a:gd name="T49" fmla="*/ 83 h 174"/>
                <a:gd name="T50" fmla="*/ 122 w 122"/>
                <a:gd name="T51" fmla="*/ 75 h 174"/>
                <a:gd name="T52" fmla="*/ 122 w 122"/>
                <a:gd name="T53" fmla="*/ 69 h 174"/>
                <a:gd name="T54" fmla="*/ 121 w 122"/>
                <a:gd name="T55" fmla="*/ 60 h 174"/>
                <a:gd name="T56" fmla="*/ 118 w 122"/>
                <a:gd name="T57" fmla="*/ 54 h 174"/>
                <a:gd name="T58" fmla="*/ 116 w 122"/>
                <a:gd name="T59" fmla="*/ 46 h 174"/>
                <a:gd name="T60" fmla="*/ 112 w 122"/>
                <a:gd name="T61" fmla="*/ 40 h 174"/>
                <a:gd name="T62" fmla="*/ 109 w 122"/>
                <a:gd name="T63" fmla="*/ 33 h 174"/>
                <a:gd name="T64" fmla="*/ 105 w 122"/>
                <a:gd name="T65" fmla="*/ 27 h 174"/>
                <a:gd name="T66" fmla="*/ 100 w 122"/>
                <a:gd name="T67" fmla="*/ 22 h 174"/>
                <a:gd name="T68" fmla="*/ 95 w 122"/>
                <a:gd name="T69" fmla="*/ 17 h 174"/>
                <a:gd name="T70" fmla="*/ 90 w 122"/>
                <a:gd name="T71" fmla="*/ 11 h 174"/>
                <a:gd name="T72" fmla="*/ 84 w 122"/>
                <a:gd name="T73" fmla="*/ 8 h 174"/>
                <a:gd name="T74" fmla="*/ 77 w 122"/>
                <a:gd name="T75" fmla="*/ 4 h 174"/>
                <a:gd name="T76" fmla="*/ 71 w 122"/>
                <a:gd name="T77" fmla="*/ 0 h 174"/>
                <a:gd name="T78" fmla="*/ 66 w 122"/>
                <a:gd name="T79" fmla="*/ 0 h 17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2"/>
                <a:gd name="T121" fmla="*/ 0 h 174"/>
                <a:gd name="T122" fmla="*/ 122 w 122"/>
                <a:gd name="T123" fmla="*/ 174 h 17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2" h="174">
                  <a:moveTo>
                    <a:pt x="0" y="169"/>
                  </a:moveTo>
                  <a:lnTo>
                    <a:pt x="5" y="170"/>
                  </a:lnTo>
                  <a:lnTo>
                    <a:pt x="13" y="173"/>
                  </a:lnTo>
                  <a:lnTo>
                    <a:pt x="22" y="174"/>
                  </a:lnTo>
                  <a:lnTo>
                    <a:pt x="29" y="174"/>
                  </a:lnTo>
                  <a:lnTo>
                    <a:pt x="37" y="174"/>
                  </a:lnTo>
                  <a:lnTo>
                    <a:pt x="43" y="174"/>
                  </a:lnTo>
                  <a:lnTo>
                    <a:pt x="51" y="173"/>
                  </a:lnTo>
                  <a:lnTo>
                    <a:pt x="57" y="170"/>
                  </a:lnTo>
                  <a:lnTo>
                    <a:pt x="63" y="168"/>
                  </a:lnTo>
                  <a:lnTo>
                    <a:pt x="71" y="165"/>
                  </a:lnTo>
                  <a:lnTo>
                    <a:pt x="77" y="161"/>
                  </a:lnTo>
                  <a:lnTo>
                    <a:pt x="82" y="158"/>
                  </a:lnTo>
                  <a:lnTo>
                    <a:pt x="90" y="154"/>
                  </a:lnTo>
                  <a:lnTo>
                    <a:pt x="95" y="149"/>
                  </a:lnTo>
                  <a:lnTo>
                    <a:pt x="100" y="144"/>
                  </a:lnTo>
                  <a:lnTo>
                    <a:pt x="104" y="137"/>
                  </a:lnTo>
                  <a:lnTo>
                    <a:pt x="109" y="131"/>
                  </a:lnTo>
                  <a:lnTo>
                    <a:pt x="113" y="124"/>
                  </a:lnTo>
                  <a:lnTo>
                    <a:pt x="116" y="117"/>
                  </a:lnTo>
                  <a:lnTo>
                    <a:pt x="118" y="111"/>
                  </a:lnTo>
                  <a:lnTo>
                    <a:pt x="121" y="104"/>
                  </a:lnTo>
                  <a:lnTo>
                    <a:pt x="122" y="97"/>
                  </a:lnTo>
                  <a:lnTo>
                    <a:pt x="122" y="89"/>
                  </a:lnTo>
                  <a:lnTo>
                    <a:pt x="122" y="83"/>
                  </a:lnTo>
                  <a:lnTo>
                    <a:pt x="122" y="75"/>
                  </a:lnTo>
                  <a:lnTo>
                    <a:pt x="122" y="69"/>
                  </a:lnTo>
                  <a:lnTo>
                    <a:pt x="121" y="60"/>
                  </a:lnTo>
                  <a:lnTo>
                    <a:pt x="118" y="54"/>
                  </a:lnTo>
                  <a:lnTo>
                    <a:pt x="116" y="46"/>
                  </a:lnTo>
                  <a:lnTo>
                    <a:pt x="112" y="40"/>
                  </a:lnTo>
                  <a:lnTo>
                    <a:pt x="109" y="33"/>
                  </a:lnTo>
                  <a:lnTo>
                    <a:pt x="105" y="27"/>
                  </a:lnTo>
                  <a:lnTo>
                    <a:pt x="100" y="22"/>
                  </a:lnTo>
                  <a:lnTo>
                    <a:pt x="95" y="17"/>
                  </a:lnTo>
                  <a:lnTo>
                    <a:pt x="90" y="11"/>
                  </a:lnTo>
                  <a:lnTo>
                    <a:pt x="84" y="8"/>
                  </a:lnTo>
                  <a:lnTo>
                    <a:pt x="77" y="4"/>
                  </a:lnTo>
                  <a:lnTo>
                    <a:pt x="71" y="0"/>
                  </a:lnTo>
                  <a:lnTo>
                    <a:pt x="66" y="0"/>
                  </a:lnTo>
                </a:path>
              </a:pathLst>
            </a:custGeom>
            <a:noFill/>
            <a:ln w="1588">
              <a:solidFill>
                <a:srgbClr val="000000"/>
              </a:solidFill>
              <a:round/>
              <a:headEnd/>
              <a:tailEnd/>
            </a:ln>
          </p:spPr>
          <p:txBody>
            <a:bodyPr/>
            <a:lstStyle/>
            <a:p>
              <a:endParaRPr lang="tr-TR"/>
            </a:p>
          </p:txBody>
        </p:sp>
        <p:sp>
          <p:nvSpPr>
            <p:cNvPr id="65567" name="Freeform 20"/>
            <p:cNvSpPr>
              <a:spLocks/>
            </p:cNvSpPr>
            <p:nvPr/>
          </p:nvSpPr>
          <p:spPr bwMode="auto">
            <a:xfrm>
              <a:off x="5133" y="1180"/>
              <a:ext cx="142" cy="295"/>
            </a:xfrm>
            <a:custGeom>
              <a:avLst/>
              <a:gdLst>
                <a:gd name="T0" fmla="*/ 17 w 142"/>
                <a:gd name="T1" fmla="*/ 0 h 295"/>
                <a:gd name="T2" fmla="*/ 20 w 142"/>
                <a:gd name="T3" fmla="*/ 0 h 295"/>
                <a:gd name="T4" fmla="*/ 30 w 142"/>
                <a:gd name="T5" fmla="*/ 24 h 295"/>
                <a:gd name="T6" fmla="*/ 46 w 142"/>
                <a:gd name="T7" fmla="*/ 29 h 295"/>
                <a:gd name="T8" fmla="*/ 72 w 142"/>
                <a:gd name="T9" fmla="*/ 22 h 295"/>
                <a:gd name="T10" fmla="*/ 72 w 142"/>
                <a:gd name="T11" fmla="*/ 46 h 295"/>
                <a:gd name="T12" fmla="*/ 85 w 142"/>
                <a:gd name="T13" fmla="*/ 58 h 295"/>
                <a:gd name="T14" fmla="*/ 110 w 142"/>
                <a:gd name="T15" fmla="*/ 57 h 295"/>
                <a:gd name="T16" fmla="*/ 101 w 142"/>
                <a:gd name="T17" fmla="*/ 84 h 295"/>
                <a:gd name="T18" fmla="*/ 109 w 142"/>
                <a:gd name="T19" fmla="*/ 99 h 295"/>
                <a:gd name="T20" fmla="*/ 135 w 142"/>
                <a:gd name="T21" fmla="*/ 108 h 295"/>
                <a:gd name="T22" fmla="*/ 117 w 142"/>
                <a:gd name="T23" fmla="*/ 131 h 295"/>
                <a:gd name="T24" fmla="*/ 119 w 142"/>
                <a:gd name="T25" fmla="*/ 147 h 295"/>
                <a:gd name="T26" fmla="*/ 142 w 142"/>
                <a:gd name="T27" fmla="*/ 164 h 295"/>
                <a:gd name="T28" fmla="*/ 115 w 142"/>
                <a:gd name="T29" fmla="*/ 178 h 295"/>
                <a:gd name="T30" fmla="*/ 110 w 142"/>
                <a:gd name="T31" fmla="*/ 193 h 295"/>
                <a:gd name="T32" fmla="*/ 125 w 142"/>
                <a:gd name="T33" fmla="*/ 221 h 295"/>
                <a:gd name="T34" fmla="*/ 96 w 142"/>
                <a:gd name="T35" fmla="*/ 222 h 295"/>
                <a:gd name="T36" fmla="*/ 86 w 142"/>
                <a:gd name="T37" fmla="*/ 235 h 295"/>
                <a:gd name="T38" fmla="*/ 92 w 142"/>
                <a:gd name="T39" fmla="*/ 267 h 295"/>
                <a:gd name="T40" fmla="*/ 65 w 142"/>
                <a:gd name="T41" fmla="*/ 258 h 295"/>
                <a:gd name="T42" fmla="*/ 52 w 142"/>
                <a:gd name="T43" fmla="*/ 267 h 295"/>
                <a:gd name="T44" fmla="*/ 46 w 142"/>
                <a:gd name="T45" fmla="*/ 295 h 295"/>
                <a:gd name="T46" fmla="*/ 20 w 142"/>
                <a:gd name="T47" fmla="*/ 279 h 295"/>
                <a:gd name="T48" fmla="*/ 0 w 142"/>
                <a:gd name="T49" fmla="*/ 283 h 29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2"/>
                <a:gd name="T76" fmla="*/ 0 h 295"/>
                <a:gd name="T77" fmla="*/ 142 w 142"/>
                <a:gd name="T78" fmla="*/ 295 h 29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2" h="295">
                  <a:moveTo>
                    <a:pt x="17" y="0"/>
                  </a:moveTo>
                  <a:lnTo>
                    <a:pt x="20" y="0"/>
                  </a:lnTo>
                  <a:lnTo>
                    <a:pt x="30" y="24"/>
                  </a:lnTo>
                  <a:lnTo>
                    <a:pt x="46" y="29"/>
                  </a:lnTo>
                  <a:lnTo>
                    <a:pt x="72" y="22"/>
                  </a:lnTo>
                  <a:lnTo>
                    <a:pt x="72" y="46"/>
                  </a:lnTo>
                  <a:lnTo>
                    <a:pt x="85" y="58"/>
                  </a:lnTo>
                  <a:lnTo>
                    <a:pt x="110" y="57"/>
                  </a:lnTo>
                  <a:lnTo>
                    <a:pt x="101" y="84"/>
                  </a:lnTo>
                  <a:lnTo>
                    <a:pt x="109" y="99"/>
                  </a:lnTo>
                  <a:lnTo>
                    <a:pt x="135" y="108"/>
                  </a:lnTo>
                  <a:lnTo>
                    <a:pt x="117" y="131"/>
                  </a:lnTo>
                  <a:lnTo>
                    <a:pt x="119" y="147"/>
                  </a:lnTo>
                  <a:lnTo>
                    <a:pt x="142" y="164"/>
                  </a:lnTo>
                  <a:lnTo>
                    <a:pt x="115" y="178"/>
                  </a:lnTo>
                  <a:lnTo>
                    <a:pt x="110" y="193"/>
                  </a:lnTo>
                  <a:lnTo>
                    <a:pt x="125" y="221"/>
                  </a:lnTo>
                  <a:lnTo>
                    <a:pt x="96" y="222"/>
                  </a:lnTo>
                  <a:lnTo>
                    <a:pt x="86" y="235"/>
                  </a:lnTo>
                  <a:lnTo>
                    <a:pt x="92" y="267"/>
                  </a:lnTo>
                  <a:lnTo>
                    <a:pt x="65" y="258"/>
                  </a:lnTo>
                  <a:lnTo>
                    <a:pt x="52" y="267"/>
                  </a:lnTo>
                  <a:lnTo>
                    <a:pt x="46" y="295"/>
                  </a:lnTo>
                  <a:lnTo>
                    <a:pt x="20" y="279"/>
                  </a:lnTo>
                  <a:lnTo>
                    <a:pt x="0" y="283"/>
                  </a:lnTo>
                </a:path>
              </a:pathLst>
            </a:custGeom>
            <a:noFill/>
            <a:ln w="1588">
              <a:solidFill>
                <a:srgbClr val="000000"/>
              </a:solidFill>
              <a:round/>
              <a:headEnd/>
              <a:tailEnd/>
            </a:ln>
          </p:spPr>
          <p:txBody>
            <a:bodyPr/>
            <a:lstStyle/>
            <a:p>
              <a:endParaRPr lang="tr-TR"/>
            </a:p>
          </p:txBody>
        </p:sp>
        <p:sp>
          <p:nvSpPr>
            <p:cNvPr id="65568" name="Freeform 21"/>
            <p:cNvSpPr>
              <a:spLocks/>
            </p:cNvSpPr>
            <p:nvPr/>
          </p:nvSpPr>
          <p:spPr bwMode="auto">
            <a:xfrm>
              <a:off x="5219" y="975"/>
              <a:ext cx="363" cy="366"/>
            </a:xfrm>
            <a:custGeom>
              <a:avLst/>
              <a:gdLst>
                <a:gd name="T0" fmla="*/ 341 w 363"/>
                <a:gd name="T1" fmla="*/ 180 h 366"/>
                <a:gd name="T2" fmla="*/ 363 w 363"/>
                <a:gd name="T3" fmla="*/ 153 h 366"/>
                <a:gd name="T4" fmla="*/ 336 w 363"/>
                <a:gd name="T5" fmla="*/ 141 h 366"/>
                <a:gd name="T6" fmla="*/ 325 w 363"/>
                <a:gd name="T7" fmla="*/ 117 h 366"/>
                <a:gd name="T8" fmla="*/ 339 w 363"/>
                <a:gd name="T9" fmla="*/ 87 h 366"/>
                <a:gd name="T10" fmla="*/ 305 w 363"/>
                <a:gd name="T11" fmla="*/ 85 h 366"/>
                <a:gd name="T12" fmla="*/ 292 w 363"/>
                <a:gd name="T13" fmla="*/ 73 h 366"/>
                <a:gd name="T14" fmla="*/ 294 w 363"/>
                <a:gd name="T15" fmla="*/ 37 h 366"/>
                <a:gd name="T16" fmla="*/ 261 w 363"/>
                <a:gd name="T17" fmla="*/ 48 h 366"/>
                <a:gd name="T18" fmla="*/ 245 w 363"/>
                <a:gd name="T19" fmla="*/ 39 h 366"/>
                <a:gd name="T20" fmla="*/ 235 w 363"/>
                <a:gd name="T21" fmla="*/ 8 h 366"/>
                <a:gd name="T22" fmla="*/ 208 w 363"/>
                <a:gd name="T23" fmla="*/ 29 h 366"/>
                <a:gd name="T24" fmla="*/ 189 w 363"/>
                <a:gd name="T25" fmla="*/ 28 h 366"/>
                <a:gd name="T26" fmla="*/ 168 w 363"/>
                <a:gd name="T27" fmla="*/ 0 h 366"/>
                <a:gd name="T28" fmla="*/ 151 w 363"/>
                <a:gd name="T29" fmla="*/ 31 h 366"/>
                <a:gd name="T30" fmla="*/ 133 w 363"/>
                <a:gd name="T31" fmla="*/ 36 h 366"/>
                <a:gd name="T32" fmla="*/ 104 w 363"/>
                <a:gd name="T33" fmla="*/ 18 h 366"/>
                <a:gd name="T34" fmla="*/ 99 w 363"/>
                <a:gd name="T35" fmla="*/ 51 h 366"/>
                <a:gd name="T36" fmla="*/ 83 w 363"/>
                <a:gd name="T37" fmla="*/ 62 h 366"/>
                <a:gd name="T38" fmla="*/ 51 w 363"/>
                <a:gd name="T39" fmla="*/ 58 h 366"/>
                <a:gd name="T40" fmla="*/ 57 w 363"/>
                <a:gd name="T41" fmla="*/ 89 h 366"/>
                <a:gd name="T42" fmla="*/ 46 w 363"/>
                <a:gd name="T43" fmla="*/ 106 h 366"/>
                <a:gd name="T44" fmla="*/ 17 w 363"/>
                <a:gd name="T45" fmla="*/ 108 h 366"/>
                <a:gd name="T46" fmla="*/ 31 w 363"/>
                <a:gd name="T47" fmla="*/ 140 h 366"/>
                <a:gd name="T48" fmla="*/ 25 w 363"/>
                <a:gd name="T49" fmla="*/ 158 h 366"/>
                <a:gd name="T50" fmla="*/ 0 w 363"/>
                <a:gd name="T51" fmla="*/ 177 h 366"/>
                <a:gd name="T52" fmla="*/ 24 w 363"/>
                <a:gd name="T53" fmla="*/ 198 h 366"/>
                <a:gd name="T54" fmla="*/ 25 w 363"/>
                <a:gd name="T55" fmla="*/ 216 h 366"/>
                <a:gd name="T56" fmla="*/ 9 w 363"/>
                <a:gd name="T57" fmla="*/ 244 h 366"/>
                <a:gd name="T58" fmla="*/ 39 w 363"/>
                <a:gd name="T59" fmla="*/ 251 h 366"/>
                <a:gd name="T60" fmla="*/ 47 w 363"/>
                <a:gd name="T61" fmla="*/ 269 h 366"/>
                <a:gd name="T62" fmla="*/ 38 w 363"/>
                <a:gd name="T63" fmla="*/ 303 h 366"/>
                <a:gd name="T64" fmla="*/ 70 w 363"/>
                <a:gd name="T65" fmla="*/ 299 h 366"/>
                <a:gd name="T66" fmla="*/ 84 w 363"/>
                <a:gd name="T67" fmla="*/ 310 h 366"/>
                <a:gd name="T68" fmla="*/ 87 w 363"/>
                <a:gd name="T69" fmla="*/ 343 h 366"/>
                <a:gd name="T70" fmla="*/ 117 w 363"/>
                <a:gd name="T71" fmla="*/ 331 h 366"/>
                <a:gd name="T72" fmla="*/ 136 w 363"/>
                <a:gd name="T73" fmla="*/ 338 h 366"/>
                <a:gd name="T74" fmla="*/ 149 w 363"/>
                <a:gd name="T75" fmla="*/ 366 h 366"/>
                <a:gd name="T76" fmla="*/ 173 w 363"/>
                <a:gd name="T77" fmla="*/ 344 h 366"/>
                <a:gd name="T78" fmla="*/ 190 w 363"/>
                <a:gd name="T79" fmla="*/ 344 h 366"/>
                <a:gd name="T80" fmla="*/ 216 w 363"/>
                <a:gd name="T81" fmla="*/ 362 h 366"/>
                <a:gd name="T82" fmla="*/ 227 w 363"/>
                <a:gd name="T83" fmla="*/ 338 h 366"/>
                <a:gd name="T84" fmla="*/ 246 w 363"/>
                <a:gd name="T85" fmla="*/ 332 h 366"/>
                <a:gd name="T86" fmla="*/ 282 w 363"/>
                <a:gd name="T87" fmla="*/ 343 h 366"/>
                <a:gd name="T88" fmla="*/ 278 w 363"/>
                <a:gd name="T89" fmla="*/ 312 h 366"/>
                <a:gd name="T90" fmla="*/ 293 w 363"/>
                <a:gd name="T91" fmla="*/ 299 h 366"/>
                <a:gd name="T92" fmla="*/ 326 w 363"/>
                <a:gd name="T93" fmla="*/ 299 h 366"/>
                <a:gd name="T94" fmla="*/ 317 w 363"/>
                <a:gd name="T95" fmla="*/ 271 h 366"/>
                <a:gd name="T96" fmla="*/ 330 w 363"/>
                <a:gd name="T97" fmla="*/ 249 h 366"/>
                <a:gd name="T98" fmla="*/ 356 w 363"/>
                <a:gd name="T99" fmla="*/ 241 h 366"/>
                <a:gd name="T100" fmla="*/ 340 w 363"/>
                <a:gd name="T101" fmla="*/ 214 h 366"/>
                <a:gd name="T102" fmla="*/ 340 w 363"/>
                <a:gd name="T103" fmla="*/ 198 h 366"/>
                <a:gd name="T104" fmla="*/ 341 w 363"/>
                <a:gd name="T105" fmla="*/ 178 h 366"/>
                <a:gd name="T106" fmla="*/ 341 w 363"/>
                <a:gd name="T107" fmla="*/ 187 h 366"/>
                <a:gd name="T108" fmla="*/ 341 w 363"/>
                <a:gd name="T109" fmla="*/ 181 h 36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63"/>
                <a:gd name="T166" fmla="*/ 0 h 366"/>
                <a:gd name="T167" fmla="*/ 363 w 363"/>
                <a:gd name="T168" fmla="*/ 366 h 36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63" h="366">
                  <a:moveTo>
                    <a:pt x="341" y="180"/>
                  </a:moveTo>
                  <a:lnTo>
                    <a:pt x="363" y="153"/>
                  </a:lnTo>
                  <a:lnTo>
                    <a:pt x="336" y="141"/>
                  </a:lnTo>
                  <a:lnTo>
                    <a:pt x="325" y="117"/>
                  </a:lnTo>
                  <a:lnTo>
                    <a:pt x="339" y="87"/>
                  </a:lnTo>
                  <a:lnTo>
                    <a:pt x="305" y="85"/>
                  </a:lnTo>
                  <a:lnTo>
                    <a:pt x="292" y="73"/>
                  </a:lnTo>
                  <a:lnTo>
                    <a:pt x="294" y="37"/>
                  </a:lnTo>
                  <a:lnTo>
                    <a:pt x="261" y="48"/>
                  </a:lnTo>
                  <a:lnTo>
                    <a:pt x="245" y="39"/>
                  </a:lnTo>
                  <a:lnTo>
                    <a:pt x="235" y="8"/>
                  </a:lnTo>
                  <a:lnTo>
                    <a:pt x="208" y="29"/>
                  </a:lnTo>
                  <a:lnTo>
                    <a:pt x="189" y="28"/>
                  </a:lnTo>
                  <a:lnTo>
                    <a:pt x="168" y="0"/>
                  </a:lnTo>
                  <a:lnTo>
                    <a:pt x="151" y="31"/>
                  </a:lnTo>
                  <a:lnTo>
                    <a:pt x="133" y="36"/>
                  </a:lnTo>
                  <a:lnTo>
                    <a:pt x="104" y="18"/>
                  </a:lnTo>
                  <a:lnTo>
                    <a:pt x="99" y="51"/>
                  </a:lnTo>
                  <a:lnTo>
                    <a:pt x="83" y="62"/>
                  </a:lnTo>
                  <a:lnTo>
                    <a:pt x="51" y="58"/>
                  </a:lnTo>
                  <a:lnTo>
                    <a:pt x="57" y="89"/>
                  </a:lnTo>
                  <a:lnTo>
                    <a:pt x="46" y="106"/>
                  </a:lnTo>
                  <a:lnTo>
                    <a:pt x="17" y="108"/>
                  </a:lnTo>
                  <a:lnTo>
                    <a:pt x="31" y="140"/>
                  </a:lnTo>
                  <a:lnTo>
                    <a:pt x="25" y="158"/>
                  </a:lnTo>
                  <a:lnTo>
                    <a:pt x="0" y="177"/>
                  </a:lnTo>
                  <a:lnTo>
                    <a:pt x="24" y="198"/>
                  </a:lnTo>
                  <a:lnTo>
                    <a:pt x="25" y="216"/>
                  </a:lnTo>
                  <a:lnTo>
                    <a:pt x="9" y="244"/>
                  </a:lnTo>
                  <a:lnTo>
                    <a:pt x="39" y="251"/>
                  </a:lnTo>
                  <a:lnTo>
                    <a:pt x="47" y="269"/>
                  </a:lnTo>
                  <a:lnTo>
                    <a:pt x="38" y="303"/>
                  </a:lnTo>
                  <a:lnTo>
                    <a:pt x="70" y="299"/>
                  </a:lnTo>
                  <a:lnTo>
                    <a:pt x="84" y="310"/>
                  </a:lnTo>
                  <a:lnTo>
                    <a:pt x="87" y="343"/>
                  </a:lnTo>
                  <a:lnTo>
                    <a:pt x="117" y="331"/>
                  </a:lnTo>
                  <a:lnTo>
                    <a:pt x="136" y="338"/>
                  </a:lnTo>
                  <a:lnTo>
                    <a:pt x="149" y="366"/>
                  </a:lnTo>
                  <a:lnTo>
                    <a:pt x="173" y="344"/>
                  </a:lnTo>
                  <a:lnTo>
                    <a:pt x="190" y="344"/>
                  </a:lnTo>
                  <a:lnTo>
                    <a:pt x="216" y="362"/>
                  </a:lnTo>
                  <a:lnTo>
                    <a:pt x="227" y="338"/>
                  </a:lnTo>
                  <a:lnTo>
                    <a:pt x="246" y="332"/>
                  </a:lnTo>
                  <a:lnTo>
                    <a:pt x="282" y="343"/>
                  </a:lnTo>
                  <a:lnTo>
                    <a:pt x="278" y="312"/>
                  </a:lnTo>
                  <a:lnTo>
                    <a:pt x="293" y="299"/>
                  </a:lnTo>
                  <a:lnTo>
                    <a:pt x="326" y="299"/>
                  </a:lnTo>
                  <a:lnTo>
                    <a:pt x="317" y="271"/>
                  </a:lnTo>
                  <a:lnTo>
                    <a:pt x="330" y="249"/>
                  </a:lnTo>
                  <a:lnTo>
                    <a:pt x="356" y="241"/>
                  </a:lnTo>
                  <a:lnTo>
                    <a:pt x="340" y="214"/>
                  </a:lnTo>
                  <a:lnTo>
                    <a:pt x="340" y="198"/>
                  </a:lnTo>
                  <a:lnTo>
                    <a:pt x="341" y="178"/>
                  </a:lnTo>
                  <a:lnTo>
                    <a:pt x="341" y="187"/>
                  </a:lnTo>
                  <a:lnTo>
                    <a:pt x="341" y="181"/>
                  </a:lnTo>
                </a:path>
              </a:pathLst>
            </a:custGeom>
            <a:noFill/>
            <a:ln w="1588">
              <a:solidFill>
                <a:srgbClr val="000000"/>
              </a:solidFill>
              <a:round/>
              <a:headEnd/>
              <a:tailEnd/>
            </a:ln>
          </p:spPr>
          <p:txBody>
            <a:bodyPr/>
            <a:lstStyle/>
            <a:p>
              <a:endParaRPr lang="tr-TR"/>
            </a:p>
          </p:txBody>
        </p:sp>
        <p:sp>
          <p:nvSpPr>
            <p:cNvPr id="65569" name="Freeform 22"/>
            <p:cNvSpPr>
              <a:spLocks/>
            </p:cNvSpPr>
            <p:nvPr/>
          </p:nvSpPr>
          <p:spPr bwMode="auto">
            <a:xfrm>
              <a:off x="5045" y="868"/>
              <a:ext cx="693" cy="1166"/>
            </a:xfrm>
            <a:custGeom>
              <a:avLst/>
              <a:gdLst>
                <a:gd name="T0" fmla="*/ 169 w 693"/>
                <a:gd name="T1" fmla="*/ 1106 h 1166"/>
                <a:gd name="T2" fmla="*/ 182 w 693"/>
                <a:gd name="T3" fmla="*/ 1068 h 1166"/>
                <a:gd name="T4" fmla="*/ 213 w 693"/>
                <a:gd name="T5" fmla="*/ 1023 h 1166"/>
                <a:gd name="T6" fmla="*/ 193 w 693"/>
                <a:gd name="T7" fmla="*/ 956 h 1166"/>
                <a:gd name="T8" fmla="*/ 133 w 693"/>
                <a:gd name="T9" fmla="*/ 934 h 1166"/>
                <a:gd name="T10" fmla="*/ 80 w 693"/>
                <a:gd name="T11" fmla="*/ 907 h 1166"/>
                <a:gd name="T12" fmla="*/ 100 w 693"/>
                <a:gd name="T13" fmla="*/ 857 h 1166"/>
                <a:gd name="T14" fmla="*/ 74 w 693"/>
                <a:gd name="T15" fmla="*/ 841 h 1166"/>
                <a:gd name="T16" fmla="*/ 81 w 693"/>
                <a:gd name="T17" fmla="*/ 780 h 1166"/>
                <a:gd name="T18" fmla="*/ 124 w 693"/>
                <a:gd name="T19" fmla="*/ 744 h 1166"/>
                <a:gd name="T20" fmla="*/ 138 w 693"/>
                <a:gd name="T21" fmla="*/ 702 h 1166"/>
                <a:gd name="T22" fmla="*/ 113 w 693"/>
                <a:gd name="T23" fmla="*/ 684 h 1166"/>
                <a:gd name="T24" fmla="*/ 112 w 693"/>
                <a:gd name="T25" fmla="*/ 663 h 1166"/>
                <a:gd name="T26" fmla="*/ 116 w 693"/>
                <a:gd name="T27" fmla="*/ 639 h 1166"/>
                <a:gd name="T28" fmla="*/ 66 w 693"/>
                <a:gd name="T29" fmla="*/ 617 h 1166"/>
                <a:gd name="T30" fmla="*/ 14 w 693"/>
                <a:gd name="T31" fmla="*/ 570 h 1166"/>
                <a:gd name="T32" fmla="*/ 0 w 693"/>
                <a:gd name="T33" fmla="*/ 510 h 1166"/>
                <a:gd name="T34" fmla="*/ 18 w 693"/>
                <a:gd name="T35" fmla="*/ 426 h 1166"/>
                <a:gd name="T36" fmla="*/ 81 w 693"/>
                <a:gd name="T37" fmla="*/ 363 h 1166"/>
                <a:gd name="T38" fmla="*/ 75 w 693"/>
                <a:gd name="T39" fmla="*/ 305 h 1166"/>
                <a:gd name="T40" fmla="*/ 80 w 693"/>
                <a:gd name="T41" fmla="*/ 225 h 1166"/>
                <a:gd name="T42" fmla="*/ 117 w 693"/>
                <a:gd name="T43" fmla="*/ 161 h 1166"/>
                <a:gd name="T44" fmla="*/ 178 w 693"/>
                <a:gd name="T45" fmla="*/ 130 h 1166"/>
                <a:gd name="T46" fmla="*/ 223 w 693"/>
                <a:gd name="T47" fmla="*/ 63 h 1166"/>
                <a:gd name="T48" fmla="*/ 334 w 693"/>
                <a:gd name="T49" fmla="*/ 9 h 1166"/>
                <a:gd name="T50" fmla="*/ 466 w 693"/>
                <a:gd name="T51" fmla="*/ 9 h 1166"/>
                <a:gd name="T52" fmla="*/ 536 w 693"/>
                <a:gd name="T53" fmla="*/ 63 h 1166"/>
                <a:gd name="T54" fmla="*/ 589 w 693"/>
                <a:gd name="T55" fmla="*/ 143 h 1166"/>
                <a:gd name="T56" fmla="*/ 655 w 693"/>
                <a:gd name="T57" fmla="*/ 228 h 1166"/>
                <a:gd name="T58" fmla="*/ 688 w 693"/>
                <a:gd name="T59" fmla="*/ 368 h 1166"/>
                <a:gd name="T60" fmla="*/ 689 w 693"/>
                <a:gd name="T61" fmla="*/ 498 h 1166"/>
                <a:gd name="T62" fmla="*/ 653 w 693"/>
                <a:gd name="T63" fmla="*/ 593 h 1166"/>
                <a:gd name="T64" fmla="*/ 584 w 693"/>
                <a:gd name="T65" fmla="*/ 666 h 1166"/>
                <a:gd name="T66" fmla="*/ 539 w 693"/>
                <a:gd name="T67" fmla="*/ 697 h 1166"/>
                <a:gd name="T68" fmla="*/ 474 w 693"/>
                <a:gd name="T69" fmla="*/ 706 h 1166"/>
                <a:gd name="T70" fmla="*/ 471 w 693"/>
                <a:gd name="T71" fmla="*/ 768 h 1166"/>
                <a:gd name="T72" fmla="*/ 459 w 693"/>
                <a:gd name="T73" fmla="*/ 828 h 1166"/>
                <a:gd name="T74" fmla="*/ 414 w 693"/>
                <a:gd name="T75" fmla="*/ 849 h 1166"/>
                <a:gd name="T76" fmla="*/ 349 w 693"/>
                <a:gd name="T77" fmla="*/ 832 h 1166"/>
                <a:gd name="T78" fmla="*/ 323 w 693"/>
                <a:gd name="T79" fmla="*/ 867 h 1166"/>
                <a:gd name="T80" fmla="*/ 294 w 693"/>
                <a:gd name="T81" fmla="*/ 904 h 1166"/>
                <a:gd name="T82" fmla="*/ 259 w 693"/>
                <a:gd name="T83" fmla="*/ 916 h 1166"/>
                <a:gd name="T84" fmla="*/ 284 w 693"/>
                <a:gd name="T85" fmla="*/ 951 h 1166"/>
                <a:gd name="T86" fmla="*/ 286 w 693"/>
                <a:gd name="T87" fmla="*/ 1015 h 1166"/>
                <a:gd name="T88" fmla="*/ 244 w 693"/>
                <a:gd name="T89" fmla="*/ 1068 h 1166"/>
                <a:gd name="T90" fmla="*/ 193 w 693"/>
                <a:gd name="T91" fmla="*/ 1101 h 1166"/>
                <a:gd name="T92" fmla="*/ 199 w 693"/>
                <a:gd name="T93" fmla="*/ 1146 h 116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93"/>
                <a:gd name="T142" fmla="*/ 0 h 1166"/>
                <a:gd name="T143" fmla="*/ 693 w 693"/>
                <a:gd name="T144" fmla="*/ 1166 h 116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93" h="1166">
                  <a:moveTo>
                    <a:pt x="198" y="1162"/>
                  </a:moveTo>
                  <a:lnTo>
                    <a:pt x="174" y="1127"/>
                  </a:lnTo>
                  <a:lnTo>
                    <a:pt x="169" y="1106"/>
                  </a:lnTo>
                  <a:lnTo>
                    <a:pt x="169" y="1090"/>
                  </a:lnTo>
                  <a:lnTo>
                    <a:pt x="177" y="1077"/>
                  </a:lnTo>
                  <a:lnTo>
                    <a:pt x="182" y="1068"/>
                  </a:lnTo>
                  <a:lnTo>
                    <a:pt x="203" y="1056"/>
                  </a:lnTo>
                  <a:lnTo>
                    <a:pt x="208" y="1044"/>
                  </a:lnTo>
                  <a:lnTo>
                    <a:pt x="213" y="1023"/>
                  </a:lnTo>
                  <a:lnTo>
                    <a:pt x="211" y="1007"/>
                  </a:lnTo>
                  <a:lnTo>
                    <a:pt x="205" y="973"/>
                  </a:lnTo>
                  <a:lnTo>
                    <a:pt x="193" y="956"/>
                  </a:lnTo>
                  <a:lnTo>
                    <a:pt x="180" y="945"/>
                  </a:lnTo>
                  <a:lnTo>
                    <a:pt x="163" y="934"/>
                  </a:lnTo>
                  <a:lnTo>
                    <a:pt x="133" y="934"/>
                  </a:lnTo>
                  <a:lnTo>
                    <a:pt x="107" y="931"/>
                  </a:lnTo>
                  <a:lnTo>
                    <a:pt x="88" y="922"/>
                  </a:lnTo>
                  <a:lnTo>
                    <a:pt x="80" y="907"/>
                  </a:lnTo>
                  <a:lnTo>
                    <a:pt x="81" y="881"/>
                  </a:lnTo>
                  <a:lnTo>
                    <a:pt x="91" y="867"/>
                  </a:lnTo>
                  <a:lnTo>
                    <a:pt x="100" y="857"/>
                  </a:lnTo>
                  <a:lnTo>
                    <a:pt x="86" y="854"/>
                  </a:lnTo>
                  <a:lnTo>
                    <a:pt x="79" y="846"/>
                  </a:lnTo>
                  <a:lnTo>
                    <a:pt x="74" y="841"/>
                  </a:lnTo>
                  <a:lnTo>
                    <a:pt x="69" y="822"/>
                  </a:lnTo>
                  <a:lnTo>
                    <a:pt x="73" y="802"/>
                  </a:lnTo>
                  <a:lnTo>
                    <a:pt x="81" y="780"/>
                  </a:lnTo>
                  <a:lnTo>
                    <a:pt x="95" y="764"/>
                  </a:lnTo>
                  <a:lnTo>
                    <a:pt x="109" y="754"/>
                  </a:lnTo>
                  <a:lnTo>
                    <a:pt x="124" y="744"/>
                  </a:lnTo>
                  <a:lnTo>
                    <a:pt x="132" y="736"/>
                  </a:lnTo>
                  <a:lnTo>
                    <a:pt x="136" y="718"/>
                  </a:lnTo>
                  <a:lnTo>
                    <a:pt x="138" y="702"/>
                  </a:lnTo>
                  <a:lnTo>
                    <a:pt x="134" y="691"/>
                  </a:lnTo>
                  <a:lnTo>
                    <a:pt x="124" y="689"/>
                  </a:lnTo>
                  <a:lnTo>
                    <a:pt x="113" y="684"/>
                  </a:lnTo>
                  <a:lnTo>
                    <a:pt x="110" y="679"/>
                  </a:lnTo>
                  <a:lnTo>
                    <a:pt x="109" y="675"/>
                  </a:lnTo>
                  <a:lnTo>
                    <a:pt x="112" y="663"/>
                  </a:lnTo>
                  <a:lnTo>
                    <a:pt x="118" y="651"/>
                  </a:lnTo>
                  <a:lnTo>
                    <a:pt x="131" y="644"/>
                  </a:lnTo>
                  <a:lnTo>
                    <a:pt x="116" y="639"/>
                  </a:lnTo>
                  <a:lnTo>
                    <a:pt x="105" y="633"/>
                  </a:lnTo>
                  <a:lnTo>
                    <a:pt x="81" y="624"/>
                  </a:lnTo>
                  <a:lnTo>
                    <a:pt x="66" y="617"/>
                  </a:lnTo>
                  <a:lnTo>
                    <a:pt x="51" y="608"/>
                  </a:lnTo>
                  <a:lnTo>
                    <a:pt x="25" y="585"/>
                  </a:lnTo>
                  <a:lnTo>
                    <a:pt x="14" y="570"/>
                  </a:lnTo>
                  <a:lnTo>
                    <a:pt x="5" y="548"/>
                  </a:lnTo>
                  <a:lnTo>
                    <a:pt x="3" y="533"/>
                  </a:lnTo>
                  <a:lnTo>
                    <a:pt x="0" y="510"/>
                  </a:lnTo>
                  <a:lnTo>
                    <a:pt x="0" y="490"/>
                  </a:lnTo>
                  <a:lnTo>
                    <a:pt x="3" y="464"/>
                  </a:lnTo>
                  <a:lnTo>
                    <a:pt x="18" y="426"/>
                  </a:lnTo>
                  <a:lnTo>
                    <a:pt x="43" y="389"/>
                  </a:lnTo>
                  <a:lnTo>
                    <a:pt x="64" y="370"/>
                  </a:lnTo>
                  <a:lnTo>
                    <a:pt x="81" y="363"/>
                  </a:lnTo>
                  <a:lnTo>
                    <a:pt x="78" y="334"/>
                  </a:lnTo>
                  <a:lnTo>
                    <a:pt x="74" y="318"/>
                  </a:lnTo>
                  <a:lnTo>
                    <a:pt x="75" y="305"/>
                  </a:lnTo>
                  <a:lnTo>
                    <a:pt x="73" y="284"/>
                  </a:lnTo>
                  <a:lnTo>
                    <a:pt x="73" y="253"/>
                  </a:lnTo>
                  <a:lnTo>
                    <a:pt x="80" y="225"/>
                  </a:lnTo>
                  <a:lnTo>
                    <a:pt x="88" y="209"/>
                  </a:lnTo>
                  <a:lnTo>
                    <a:pt x="105" y="176"/>
                  </a:lnTo>
                  <a:lnTo>
                    <a:pt x="117" y="161"/>
                  </a:lnTo>
                  <a:lnTo>
                    <a:pt x="133" y="148"/>
                  </a:lnTo>
                  <a:lnTo>
                    <a:pt x="156" y="135"/>
                  </a:lnTo>
                  <a:lnTo>
                    <a:pt x="178" y="130"/>
                  </a:lnTo>
                  <a:lnTo>
                    <a:pt x="189" y="101"/>
                  </a:lnTo>
                  <a:lnTo>
                    <a:pt x="209" y="77"/>
                  </a:lnTo>
                  <a:lnTo>
                    <a:pt x="223" y="63"/>
                  </a:lnTo>
                  <a:lnTo>
                    <a:pt x="255" y="41"/>
                  </a:lnTo>
                  <a:lnTo>
                    <a:pt x="291" y="22"/>
                  </a:lnTo>
                  <a:lnTo>
                    <a:pt x="334" y="9"/>
                  </a:lnTo>
                  <a:lnTo>
                    <a:pt x="383" y="0"/>
                  </a:lnTo>
                  <a:lnTo>
                    <a:pt x="439" y="2"/>
                  </a:lnTo>
                  <a:lnTo>
                    <a:pt x="466" y="9"/>
                  </a:lnTo>
                  <a:lnTo>
                    <a:pt x="489" y="20"/>
                  </a:lnTo>
                  <a:lnTo>
                    <a:pt x="513" y="38"/>
                  </a:lnTo>
                  <a:lnTo>
                    <a:pt x="536" y="63"/>
                  </a:lnTo>
                  <a:lnTo>
                    <a:pt x="550" y="92"/>
                  </a:lnTo>
                  <a:lnTo>
                    <a:pt x="562" y="127"/>
                  </a:lnTo>
                  <a:lnTo>
                    <a:pt x="589" y="143"/>
                  </a:lnTo>
                  <a:lnTo>
                    <a:pt x="614" y="169"/>
                  </a:lnTo>
                  <a:lnTo>
                    <a:pt x="642" y="204"/>
                  </a:lnTo>
                  <a:lnTo>
                    <a:pt x="655" y="228"/>
                  </a:lnTo>
                  <a:lnTo>
                    <a:pt x="664" y="253"/>
                  </a:lnTo>
                  <a:lnTo>
                    <a:pt x="679" y="305"/>
                  </a:lnTo>
                  <a:lnTo>
                    <a:pt x="688" y="368"/>
                  </a:lnTo>
                  <a:lnTo>
                    <a:pt x="691" y="411"/>
                  </a:lnTo>
                  <a:lnTo>
                    <a:pt x="693" y="450"/>
                  </a:lnTo>
                  <a:lnTo>
                    <a:pt x="689" y="498"/>
                  </a:lnTo>
                  <a:lnTo>
                    <a:pt x="680" y="533"/>
                  </a:lnTo>
                  <a:lnTo>
                    <a:pt x="668" y="562"/>
                  </a:lnTo>
                  <a:lnTo>
                    <a:pt x="653" y="593"/>
                  </a:lnTo>
                  <a:lnTo>
                    <a:pt x="626" y="613"/>
                  </a:lnTo>
                  <a:lnTo>
                    <a:pt x="598" y="626"/>
                  </a:lnTo>
                  <a:lnTo>
                    <a:pt x="584" y="666"/>
                  </a:lnTo>
                  <a:lnTo>
                    <a:pt x="571" y="684"/>
                  </a:lnTo>
                  <a:lnTo>
                    <a:pt x="556" y="691"/>
                  </a:lnTo>
                  <a:lnTo>
                    <a:pt x="539" y="697"/>
                  </a:lnTo>
                  <a:lnTo>
                    <a:pt x="510" y="702"/>
                  </a:lnTo>
                  <a:lnTo>
                    <a:pt x="491" y="702"/>
                  </a:lnTo>
                  <a:lnTo>
                    <a:pt x="474" y="706"/>
                  </a:lnTo>
                  <a:lnTo>
                    <a:pt x="465" y="718"/>
                  </a:lnTo>
                  <a:lnTo>
                    <a:pt x="465" y="731"/>
                  </a:lnTo>
                  <a:lnTo>
                    <a:pt x="471" y="768"/>
                  </a:lnTo>
                  <a:lnTo>
                    <a:pt x="471" y="793"/>
                  </a:lnTo>
                  <a:lnTo>
                    <a:pt x="466" y="818"/>
                  </a:lnTo>
                  <a:lnTo>
                    <a:pt x="459" y="828"/>
                  </a:lnTo>
                  <a:lnTo>
                    <a:pt x="445" y="839"/>
                  </a:lnTo>
                  <a:lnTo>
                    <a:pt x="432" y="847"/>
                  </a:lnTo>
                  <a:lnTo>
                    <a:pt x="414" y="849"/>
                  </a:lnTo>
                  <a:lnTo>
                    <a:pt x="383" y="849"/>
                  </a:lnTo>
                  <a:lnTo>
                    <a:pt x="359" y="836"/>
                  </a:lnTo>
                  <a:lnTo>
                    <a:pt x="349" y="832"/>
                  </a:lnTo>
                  <a:lnTo>
                    <a:pt x="333" y="836"/>
                  </a:lnTo>
                  <a:lnTo>
                    <a:pt x="325" y="849"/>
                  </a:lnTo>
                  <a:lnTo>
                    <a:pt x="323" y="867"/>
                  </a:lnTo>
                  <a:lnTo>
                    <a:pt x="316" y="885"/>
                  </a:lnTo>
                  <a:lnTo>
                    <a:pt x="309" y="895"/>
                  </a:lnTo>
                  <a:lnTo>
                    <a:pt x="294" y="904"/>
                  </a:lnTo>
                  <a:lnTo>
                    <a:pt x="280" y="902"/>
                  </a:lnTo>
                  <a:lnTo>
                    <a:pt x="268" y="904"/>
                  </a:lnTo>
                  <a:lnTo>
                    <a:pt x="259" y="916"/>
                  </a:lnTo>
                  <a:lnTo>
                    <a:pt x="264" y="929"/>
                  </a:lnTo>
                  <a:lnTo>
                    <a:pt x="275" y="938"/>
                  </a:lnTo>
                  <a:lnTo>
                    <a:pt x="284" y="951"/>
                  </a:lnTo>
                  <a:lnTo>
                    <a:pt x="289" y="973"/>
                  </a:lnTo>
                  <a:lnTo>
                    <a:pt x="289" y="983"/>
                  </a:lnTo>
                  <a:lnTo>
                    <a:pt x="286" y="1015"/>
                  </a:lnTo>
                  <a:lnTo>
                    <a:pt x="275" y="1032"/>
                  </a:lnTo>
                  <a:lnTo>
                    <a:pt x="253" y="1058"/>
                  </a:lnTo>
                  <a:lnTo>
                    <a:pt x="244" y="1068"/>
                  </a:lnTo>
                  <a:lnTo>
                    <a:pt x="231" y="1076"/>
                  </a:lnTo>
                  <a:lnTo>
                    <a:pt x="199" y="1092"/>
                  </a:lnTo>
                  <a:lnTo>
                    <a:pt x="193" y="1101"/>
                  </a:lnTo>
                  <a:lnTo>
                    <a:pt x="194" y="1113"/>
                  </a:lnTo>
                  <a:lnTo>
                    <a:pt x="197" y="1132"/>
                  </a:lnTo>
                  <a:lnTo>
                    <a:pt x="199" y="1146"/>
                  </a:lnTo>
                  <a:lnTo>
                    <a:pt x="203" y="1166"/>
                  </a:lnTo>
                  <a:lnTo>
                    <a:pt x="198" y="1162"/>
                  </a:lnTo>
                </a:path>
              </a:pathLst>
            </a:custGeom>
            <a:noFill/>
            <a:ln w="1588">
              <a:solidFill>
                <a:srgbClr val="000000"/>
              </a:solidFill>
              <a:round/>
              <a:headEnd/>
              <a:tailEnd/>
            </a:ln>
          </p:spPr>
          <p:txBody>
            <a:bodyPr/>
            <a:lstStyle/>
            <a:p>
              <a:endParaRPr lang="tr-TR"/>
            </a:p>
          </p:txBody>
        </p:sp>
        <p:sp>
          <p:nvSpPr>
            <p:cNvPr id="65570" name="Freeform 23"/>
            <p:cNvSpPr>
              <a:spLocks/>
            </p:cNvSpPr>
            <p:nvPr/>
          </p:nvSpPr>
          <p:spPr bwMode="auto">
            <a:xfrm>
              <a:off x="5336" y="1297"/>
              <a:ext cx="328" cy="385"/>
            </a:xfrm>
            <a:custGeom>
              <a:avLst/>
              <a:gdLst>
                <a:gd name="T0" fmla="*/ 328 w 328"/>
                <a:gd name="T1" fmla="*/ 52 h 385"/>
                <a:gd name="T2" fmla="*/ 322 w 328"/>
                <a:gd name="T3" fmla="*/ 87 h 385"/>
                <a:gd name="T4" fmla="*/ 311 w 328"/>
                <a:gd name="T5" fmla="*/ 114 h 385"/>
                <a:gd name="T6" fmla="*/ 298 w 328"/>
                <a:gd name="T7" fmla="*/ 141 h 385"/>
                <a:gd name="T8" fmla="*/ 278 w 328"/>
                <a:gd name="T9" fmla="*/ 161 h 385"/>
                <a:gd name="T10" fmla="*/ 254 w 328"/>
                <a:gd name="T11" fmla="*/ 173 h 385"/>
                <a:gd name="T12" fmla="*/ 242 w 328"/>
                <a:gd name="T13" fmla="*/ 211 h 385"/>
                <a:gd name="T14" fmla="*/ 232 w 328"/>
                <a:gd name="T15" fmla="*/ 229 h 385"/>
                <a:gd name="T16" fmla="*/ 219 w 328"/>
                <a:gd name="T17" fmla="*/ 235 h 385"/>
                <a:gd name="T18" fmla="*/ 205 w 328"/>
                <a:gd name="T19" fmla="*/ 240 h 385"/>
                <a:gd name="T20" fmla="*/ 180 w 328"/>
                <a:gd name="T21" fmla="*/ 244 h 385"/>
                <a:gd name="T22" fmla="*/ 163 w 328"/>
                <a:gd name="T23" fmla="*/ 244 h 385"/>
                <a:gd name="T24" fmla="*/ 151 w 328"/>
                <a:gd name="T25" fmla="*/ 249 h 385"/>
                <a:gd name="T26" fmla="*/ 143 w 328"/>
                <a:gd name="T27" fmla="*/ 260 h 385"/>
                <a:gd name="T28" fmla="*/ 143 w 328"/>
                <a:gd name="T29" fmla="*/ 273 h 385"/>
                <a:gd name="T30" fmla="*/ 149 w 328"/>
                <a:gd name="T31" fmla="*/ 307 h 385"/>
                <a:gd name="T32" fmla="*/ 149 w 328"/>
                <a:gd name="T33" fmla="*/ 329 h 385"/>
                <a:gd name="T34" fmla="*/ 146 w 328"/>
                <a:gd name="T35" fmla="*/ 353 h 385"/>
                <a:gd name="T36" fmla="*/ 141 w 328"/>
                <a:gd name="T37" fmla="*/ 362 h 385"/>
                <a:gd name="T38" fmla="*/ 129 w 328"/>
                <a:gd name="T39" fmla="*/ 373 h 385"/>
                <a:gd name="T40" fmla="*/ 115 w 328"/>
                <a:gd name="T41" fmla="*/ 381 h 385"/>
                <a:gd name="T42" fmla="*/ 103 w 328"/>
                <a:gd name="T43" fmla="*/ 385 h 385"/>
                <a:gd name="T44" fmla="*/ 99 w 328"/>
                <a:gd name="T45" fmla="*/ 381 h 385"/>
                <a:gd name="T46" fmla="*/ 82 w 328"/>
                <a:gd name="T47" fmla="*/ 367 h 385"/>
                <a:gd name="T48" fmla="*/ 42 w 328"/>
                <a:gd name="T49" fmla="*/ 372 h 385"/>
                <a:gd name="T50" fmla="*/ 52 w 328"/>
                <a:gd name="T51" fmla="*/ 329 h 385"/>
                <a:gd name="T52" fmla="*/ 43 w 328"/>
                <a:gd name="T53" fmla="*/ 309 h 385"/>
                <a:gd name="T54" fmla="*/ 9 w 328"/>
                <a:gd name="T55" fmla="*/ 302 h 385"/>
                <a:gd name="T56" fmla="*/ 28 w 328"/>
                <a:gd name="T57" fmla="*/ 264 h 385"/>
                <a:gd name="T58" fmla="*/ 25 w 328"/>
                <a:gd name="T59" fmla="*/ 241 h 385"/>
                <a:gd name="T60" fmla="*/ 0 w 328"/>
                <a:gd name="T61" fmla="*/ 216 h 385"/>
                <a:gd name="T62" fmla="*/ 28 w 328"/>
                <a:gd name="T63" fmla="*/ 194 h 385"/>
                <a:gd name="T64" fmla="*/ 34 w 328"/>
                <a:gd name="T65" fmla="*/ 173 h 385"/>
                <a:gd name="T66" fmla="*/ 18 w 328"/>
                <a:gd name="T67" fmla="*/ 133 h 385"/>
                <a:gd name="T68" fmla="*/ 51 w 328"/>
                <a:gd name="T69" fmla="*/ 131 h 385"/>
                <a:gd name="T70" fmla="*/ 66 w 328"/>
                <a:gd name="T71" fmla="*/ 110 h 385"/>
                <a:gd name="T72" fmla="*/ 58 w 328"/>
                <a:gd name="T73" fmla="*/ 71 h 385"/>
                <a:gd name="T74" fmla="*/ 98 w 328"/>
                <a:gd name="T75" fmla="*/ 77 h 385"/>
                <a:gd name="T76" fmla="*/ 117 w 328"/>
                <a:gd name="T77" fmla="*/ 65 h 385"/>
                <a:gd name="T78" fmla="*/ 122 w 328"/>
                <a:gd name="T79" fmla="*/ 25 h 385"/>
                <a:gd name="T80" fmla="*/ 158 w 328"/>
                <a:gd name="T81" fmla="*/ 45 h 385"/>
                <a:gd name="T82" fmla="*/ 181 w 328"/>
                <a:gd name="T83" fmla="*/ 38 h 385"/>
                <a:gd name="T84" fmla="*/ 200 w 328"/>
                <a:gd name="T85" fmla="*/ 0 h 385"/>
                <a:gd name="T86" fmla="*/ 227 w 328"/>
                <a:gd name="T87" fmla="*/ 34 h 385"/>
                <a:gd name="T88" fmla="*/ 251 w 328"/>
                <a:gd name="T89" fmla="*/ 38 h 385"/>
                <a:gd name="T90" fmla="*/ 284 w 328"/>
                <a:gd name="T91" fmla="*/ 10 h 385"/>
                <a:gd name="T92" fmla="*/ 295 w 328"/>
                <a:gd name="T93" fmla="*/ 49 h 385"/>
                <a:gd name="T94" fmla="*/ 316 w 328"/>
                <a:gd name="T95" fmla="*/ 61 h 385"/>
                <a:gd name="T96" fmla="*/ 328 w 328"/>
                <a:gd name="T97" fmla="*/ 52 h 385"/>
                <a:gd name="T98" fmla="*/ 328 w 328"/>
                <a:gd name="T99" fmla="*/ 52 h 385"/>
                <a:gd name="T100" fmla="*/ 328 w 328"/>
                <a:gd name="T101" fmla="*/ 52 h 38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28"/>
                <a:gd name="T154" fmla="*/ 0 h 385"/>
                <a:gd name="T155" fmla="*/ 328 w 328"/>
                <a:gd name="T156" fmla="*/ 385 h 38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28" h="385">
                  <a:moveTo>
                    <a:pt x="328" y="52"/>
                  </a:moveTo>
                  <a:lnTo>
                    <a:pt x="322" y="87"/>
                  </a:lnTo>
                  <a:lnTo>
                    <a:pt x="311" y="114"/>
                  </a:lnTo>
                  <a:lnTo>
                    <a:pt x="298" y="141"/>
                  </a:lnTo>
                  <a:lnTo>
                    <a:pt x="278" y="161"/>
                  </a:lnTo>
                  <a:lnTo>
                    <a:pt x="254" y="173"/>
                  </a:lnTo>
                  <a:lnTo>
                    <a:pt x="242" y="211"/>
                  </a:lnTo>
                  <a:lnTo>
                    <a:pt x="232" y="229"/>
                  </a:lnTo>
                  <a:lnTo>
                    <a:pt x="219" y="235"/>
                  </a:lnTo>
                  <a:lnTo>
                    <a:pt x="205" y="240"/>
                  </a:lnTo>
                  <a:lnTo>
                    <a:pt x="180" y="244"/>
                  </a:lnTo>
                  <a:lnTo>
                    <a:pt x="163" y="244"/>
                  </a:lnTo>
                  <a:lnTo>
                    <a:pt x="151" y="249"/>
                  </a:lnTo>
                  <a:lnTo>
                    <a:pt x="143" y="260"/>
                  </a:lnTo>
                  <a:lnTo>
                    <a:pt x="143" y="273"/>
                  </a:lnTo>
                  <a:lnTo>
                    <a:pt x="149" y="307"/>
                  </a:lnTo>
                  <a:lnTo>
                    <a:pt x="149" y="329"/>
                  </a:lnTo>
                  <a:lnTo>
                    <a:pt x="146" y="353"/>
                  </a:lnTo>
                  <a:lnTo>
                    <a:pt x="141" y="362"/>
                  </a:lnTo>
                  <a:lnTo>
                    <a:pt x="129" y="373"/>
                  </a:lnTo>
                  <a:lnTo>
                    <a:pt x="115" y="381"/>
                  </a:lnTo>
                  <a:lnTo>
                    <a:pt x="103" y="385"/>
                  </a:lnTo>
                  <a:lnTo>
                    <a:pt x="99" y="381"/>
                  </a:lnTo>
                  <a:lnTo>
                    <a:pt x="82" y="367"/>
                  </a:lnTo>
                  <a:lnTo>
                    <a:pt x="42" y="372"/>
                  </a:lnTo>
                  <a:lnTo>
                    <a:pt x="52" y="329"/>
                  </a:lnTo>
                  <a:lnTo>
                    <a:pt x="43" y="309"/>
                  </a:lnTo>
                  <a:lnTo>
                    <a:pt x="9" y="302"/>
                  </a:lnTo>
                  <a:lnTo>
                    <a:pt x="28" y="264"/>
                  </a:lnTo>
                  <a:lnTo>
                    <a:pt x="25" y="241"/>
                  </a:lnTo>
                  <a:lnTo>
                    <a:pt x="0" y="216"/>
                  </a:lnTo>
                  <a:lnTo>
                    <a:pt x="28" y="194"/>
                  </a:lnTo>
                  <a:lnTo>
                    <a:pt x="34" y="173"/>
                  </a:lnTo>
                  <a:lnTo>
                    <a:pt x="18" y="133"/>
                  </a:lnTo>
                  <a:lnTo>
                    <a:pt x="51" y="131"/>
                  </a:lnTo>
                  <a:lnTo>
                    <a:pt x="66" y="110"/>
                  </a:lnTo>
                  <a:lnTo>
                    <a:pt x="58" y="71"/>
                  </a:lnTo>
                  <a:lnTo>
                    <a:pt x="98" y="77"/>
                  </a:lnTo>
                  <a:lnTo>
                    <a:pt x="117" y="65"/>
                  </a:lnTo>
                  <a:lnTo>
                    <a:pt x="122" y="25"/>
                  </a:lnTo>
                  <a:lnTo>
                    <a:pt x="158" y="45"/>
                  </a:lnTo>
                  <a:lnTo>
                    <a:pt x="181" y="38"/>
                  </a:lnTo>
                  <a:lnTo>
                    <a:pt x="200" y="0"/>
                  </a:lnTo>
                  <a:lnTo>
                    <a:pt x="227" y="34"/>
                  </a:lnTo>
                  <a:lnTo>
                    <a:pt x="251" y="38"/>
                  </a:lnTo>
                  <a:lnTo>
                    <a:pt x="284" y="10"/>
                  </a:lnTo>
                  <a:lnTo>
                    <a:pt x="295" y="49"/>
                  </a:lnTo>
                  <a:lnTo>
                    <a:pt x="316" y="61"/>
                  </a:lnTo>
                  <a:lnTo>
                    <a:pt x="328" y="52"/>
                  </a:lnTo>
                  <a:close/>
                </a:path>
              </a:pathLst>
            </a:custGeom>
            <a:solidFill>
              <a:srgbClr val="B5B5B5"/>
            </a:solidFill>
            <a:ln w="9525">
              <a:noFill/>
              <a:round/>
              <a:headEnd/>
              <a:tailEnd/>
            </a:ln>
          </p:spPr>
          <p:txBody>
            <a:bodyPr/>
            <a:lstStyle/>
            <a:p>
              <a:endParaRPr lang="tr-TR"/>
            </a:p>
          </p:txBody>
        </p:sp>
        <p:sp>
          <p:nvSpPr>
            <p:cNvPr id="65571" name="Freeform 24"/>
            <p:cNvSpPr>
              <a:spLocks/>
            </p:cNvSpPr>
            <p:nvPr/>
          </p:nvSpPr>
          <p:spPr bwMode="auto">
            <a:xfrm>
              <a:off x="5336" y="1297"/>
              <a:ext cx="328" cy="385"/>
            </a:xfrm>
            <a:custGeom>
              <a:avLst/>
              <a:gdLst>
                <a:gd name="T0" fmla="*/ 328 w 328"/>
                <a:gd name="T1" fmla="*/ 52 h 385"/>
                <a:gd name="T2" fmla="*/ 322 w 328"/>
                <a:gd name="T3" fmla="*/ 87 h 385"/>
                <a:gd name="T4" fmla="*/ 311 w 328"/>
                <a:gd name="T5" fmla="*/ 114 h 385"/>
                <a:gd name="T6" fmla="*/ 298 w 328"/>
                <a:gd name="T7" fmla="*/ 141 h 385"/>
                <a:gd name="T8" fmla="*/ 278 w 328"/>
                <a:gd name="T9" fmla="*/ 161 h 385"/>
                <a:gd name="T10" fmla="*/ 254 w 328"/>
                <a:gd name="T11" fmla="*/ 173 h 385"/>
                <a:gd name="T12" fmla="*/ 242 w 328"/>
                <a:gd name="T13" fmla="*/ 211 h 385"/>
                <a:gd name="T14" fmla="*/ 232 w 328"/>
                <a:gd name="T15" fmla="*/ 229 h 385"/>
                <a:gd name="T16" fmla="*/ 219 w 328"/>
                <a:gd name="T17" fmla="*/ 235 h 385"/>
                <a:gd name="T18" fmla="*/ 205 w 328"/>
                <a:gd name="T19" fmla="*/ 240 h 385"/>
                <a:gd name="T20" fmla="*/ 180 w 328"/>
                <a:gd name="T21" fmla="*/ 244 h 385"/>
                <a:gd name="T22" fmla="*/ 163 w 328"/>
                <a:gd name="T23" fmla="*/ 244 h 385"/>
                <a:gd name="T24" fmla="*/ 151 w 328"/>
                <a:gd name="T25" fmla="*/ 249 h 385"/>
                <a:gd name="T26" fmla="*/ 143 w 328"/>
                <a:gd name="T27" fmla="*/ 260 h 385"/>
                <a:gd name="T28" fmla="*/ 143 w 328"/>
                <a:gd name="T29" fmla="*/ 273 h 385"/>
                <a:gd name="T30" fmla="*/ 149 w 328"/>
                <a:gd name="T31" fmla="*/ 307 h 385"/>
                <a:gd name="T32" fmla="*/ 149 w 328"/>
                <a:gd name="T33" fmla="*/ 329 h 385"/>
                <a:gd name="T34" fmla="*/ 146 w 328"/>
                <a:gd name="T35" fmla="*/ 353 h 385"/>
                <a:gd name="T36" fmla="*/ 141 w 328"/>
                <a:gd name="T37" fmla="*/ 362 h 385"/>
                <a:gd name="T38" fmla="*/ 129 w 328"/>
                <a:gd name="T39" fmla="*/ 373 h 385"/>
                <a:gd name="T40" fmla="*/ 115 w 328"/>
                <a:gd name="T41" fmla="*/ 381 h 385"/>
                <a:gd name="T42" fmla="*/ 103 w 328"/>
                <a:gd name="T43" fmla="*/ 385 h 385"/>
                <a:gd name="T44" fmla="*/ 99 w 328"/>
                <a:gd name="T45" fmla="*/ 381 h 385"/>
                <a:gd name="T46" fmla="*/ 82 w 328"/>
                <a:gd name="T47" fmla="*/ 367 h 385"/>
                <a:gd name="T48" fmla="*/ 42 w 328"/>
                <a:gd name="T49" fmla="*/ 372 h 385"/>
                <a:gd name="T50" fmla="*/ 52 w 328"/>
                <a:gd name="T51" fmla="*/ 329 h 385"/>
                <a:gd name="T52" fmla="*/ 43 w 328"/>
                <a:gd name="T53" fmla="*/ 309 h 385"/>
                <a:gd name="T54" fmla="*/ 9 w 328"/>
                <a:gd name="T55" fmla="*/ 302 h 385"/>
                <a:gd name="T56" fmla="*/ 28 w 328"/>
                <a:gd name="T57" fmla="*/ 264 h 385"/>
                <a:gd name="T58" fmla="*/ 25 w 328"/>
                <a:gd name="T59" fmla="*/ 241 h 385"/>
                <a:gd name="T60" fmla="*/ 0 w 328"/>
                <a:gd name="T61" fmla="*/ 216 h 385"/>
                <a:gd name="T62" fmla="*/ 28 w 328"/>
                <a:gd name="T63" fmla="*/ 194 h 385"/>
                <a:gd name="T64" fmla="*/ 34 w 328"/>
                <a:gd name="T65" fmla="*/ 173 h 385"/>
                <a:gd name="T66" fmla="*/ 18 w 328"/>
                <a:gd name="T67" fmla="*/ 133 h 385"/>
                <a:gd name="T68" fmla="*/ 51 w 328"/>
                <a:gd name="T69" fmla="*/ 131 h 385"/>
                <a:gd name="T70" fmla="*/ 66 w 328"/>
                <a:gd name="T71" fmla="*/ 110 h 385"/>
                <a:gd name="T72" fmla="*/ 58 w 328"/>
                <a:gd name="T73" fmla="*/ 71 h 385"/>
                <a:gd name="T74" fmla="*/ 98 w 328"/>
                <a:gd name="T75" fmla="*/ 77 h 385"/>
                <a:gd name="T76" fmla="*/ 117 w 328"/>
                <a:gd name="T77" fmla="*/ 65 h 385"/>
                <a:gd name="T78" fmla="*/ 122 w 328"/>
                <a:gd name="T79" fmla="*/ 25 h 385"/>
                <a:gd name="T80" fmla="*/ 158 w 328"/>
                <a:gd name="T81" fmla="*/ 45 h 385"/>
                <a:gd name="T82" fmla="*/ 181 w 328"/>
                <a:gd name="T83" fmla="*/ 38 h 385"/>
                <a:gd name="T84" fmla="*/ 200 w 328"/>
                <a:gd name="T85" fmla="*/ 0 h 385"/>
                <a:gd name="T86" fmla="*/ 227 w 328"/>
                <a:gd name="T87" fmla="*/ 34 h 385"/>
                <a:gd name="T88" fmla="*/ 251 w 328"/>
                <a:gd name="T89" fmla="*/ 38 h 385"/>
                <a:gd name="T90" fmla="*/ 284 w 328"/>
                <a:gd name="T91" fmla="*/ 10 h 385"/>
                <a:gd name="T92" fmla="*/ 295 w 328"/>
                <a:gd name="T93" fmla="*/ 49 h 385"/>
                <a:gd name="T94" fmla="*/ 316 w 328"/>
                <a:gd name="T95" fmla="*/ 61 h 385"/>
                <a:gd name="T96" fmla="*/ 328 w 328"/>
                <a:gd name="T97" fmla="*/ 52 h 385"/>
                <a:gd name="T98" fmla="*/ 328 w 328"/>
                <a:gd name="T99" fmla="*/ 52 h 38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28"/>
                <a:gd name="T151" fmla="*/ 0 h 385"/>
                <a:gd name="T152" fmla="*/ 328 w 328"/>
                <a:gd name="T153" fmla="*/ 385 h 38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28" h="385">
                  <a:moveTo>
                    <a:pt x="328" y="52"/>
                  </a:moveTo>
                  <a:lnTo>
                    <a:pt x="322" y="87"/>
                  </a:lnTo>
                  <a:lnTo>
                    <a:pt x="311" y="114"/>
                  </a:lnTo>
                  <a:lnTo>
                    <a:pt x="298" y="141"/>
                  </a:lnTo>
                  <a:lnTo>
                    <a:pt x="278" y="161"/>
                  </a:lnTo>
                  <a:lnTo>
                    <a:pt x="254" y="173"/>
                  </a:lnTo>
                  <a:lnTo>
                    <a:pt x="242" y="211"/>
                  </a:lnTo>
                  <a:lnTo>
                    <a:pt x="232" y="229"/>
                  </a:lnTo>
                  <a:lnTo>
                    <a:pt x="219" y="235"/>
                  </a:lnTo>
                  <a:lnTo>
                    <a:pt x="205" y="240"/>
                  </a:lnTo>
                  <a:lnTo>
                    <a:pt x="180" y="244"/>
                  </a:lnTo>
                  <a:lnTo>
                    <a:pt x="163" y="244"/>
                  </a:lnTo>
                  <a:lnTo>
                    <a:pt x="151" y="249"/>
                  </a:lnTo>
                  <a:lnTo>
                    <a:pt x="143" y="260"/>
                  </a:lnTo>
                  <a:lnTo>
                    <a:pt x="143" y="273"/>
                  </a:lnTo>
                  <a:lnTo>
                    <a:pt x="149" y="307"/>
                  </a:lnTo>
                  <a:lnTo>
                    <a:pt x="149" y="329"/>
                  </a:lnTo>
                  <a:lnTo>
                    <a:pt x="146" y="353"/>
                  </a:lnTo>
                  <a:lnTo>
                    <a:pt x="141" y="362"/>
                  </a:lnTo>
                  <a:lnTo>
                    <a:pt x="129" y="373"/>
                  </a:lnTo>
                  <a:lnTo>
                    <a:pt x="115" y="381"/>
                  </a:lnTo>
                  <a:lnTo>
                    <a:pt x="103" y="385"/>
                  </a:lnTo>
                  <a:lnTo>
                    <a:pt x="99" y="381"/>
                  </a:lnTo>
                  <a:lnTo>
                    <a:pt x="82" y="367"/>
                  </a:lnTo>
                  <a:lnTo>
                    <a:pt x="42" y="372"/>
                  </a:lnTo>
                  <a:lnTo>
                    <a:pt x="52" y="329"/>
                  </a:lnTo>
                  <a:lnTo>
                    <a:pt x="43" y="309"/>
                  </a:lnTo>
                  <a:lnTo>
                    <a:pt x="9" y="302"/>
                  </a:lnTo>
                  <a:lnTo>
                    <a:pt x="28" y="264"/>
                  </a:lnTo>
                  <a:lnTo>
                    <a:pt x="25" y="241"/>
                  </a:lnTo>
                  <a:lnTo>
                    <a:pt x="0" y="216"/>
                  </a:lnTo>
                  <a:lnTo>
                    <a:pt x="28" y="194"/>
                  </a:lnTo>
                  <a:lnTo>
                    <a:pt x="34" y="173"/>
                  </a:lnTo>
                  <a:lnTo>
                    <a:pt x="18" y="133"/>
                  </a:lnTo>
                  <a:lnTo>
                    <a:pt x="51" y="131"/>
                  </a:lnTo>
                  <a:lnTo>
                    <a:pt x="66" y="110"/>
                  </a:lnTo>
                  <a:lnTo>
                    <a:pt x="58" y="71"/>
                  </a:lnTo>
                  <a:lnTo>
                    <a:pt x="98" y="77"/>
                  </a:lnTo>
                  <a:lnTo>
                    <a:pt x="117" y="65"/>
                  </a:lnTo>
                  <a:lnTo>
                    <a:pt x="122" y="25"/>
                  </a:lnTo>
                  <a:lnTo>
                    <a:pt x="158" y="45"/>
                  </a:lnTo>
                  <a:lnTo>
                    <a:pt x="181" y="38"/>
                  </a:lnTo>
                  <a:lnTo>
                    <a:pt x="200" y="0"/>
                  </a:lnTo>
                  <a:lnTo>
                    <a:pt x="227" y="34"/>
                  </a:lnTo>
                  <a:lnTo>
                    <a:pt x="251" y="38"/>
                  </a:lnTo>
                  <a:lnTo>
                    <a:pt x="284" y="10"/>
                  </a:lnTo>
                  <a:lnTo>
                    <a:pt x="295" y="49"/>
                  </a:lnTo>
                  <a:lnTo>
                    <a:pt x="316" y="61"/>
                  </a:lnTo>
                  <a:lnTo>
                    <a:pt x="328" y="52"/>
                  </a:lnTo>
                </a:path>
              </a:pathLst>
            </a:custGeom>
            <a:noFill/>
            <a:ln w="1588">
              <a:solidFill>
                <a:srgbClr val="B5B5B5"/>
              </a:solidFill>
              <a:round/>
              <a:headEnd/>
              <a:tailEnd/>
            </a:ln>
          </p:spPr>
          <p:txBody>
            <a:bodyPr/>
            <a:lstStyle/>
            <a:p>
              <a:endParaRPr lang="tr-TR"/>
            </a:p>
          </p:txBody>
        </p:sp>
        <p:sp>
          <p:nvSpPr>
            <p:cNvPr id="65572" name="Freeform 25"/>
            <p:cNvSpPr>
              <a:spLocks/>
            </p:cNvSpPr>
            <p:nvPr/>
          </p:nvSpPr>
          <p:spPr bwMode="auto">
            <a:xfrm>
              <a:off x="5394" y="1364"/>
              <a:ext cx="256" cy="304"/>
            </a:xfrm>
            <a:custGeom>
              <a:avLst/>
              <a:gdLst>
                <a:gd name="T0" fmla="*/ 251 w 256"/>
                <a:gd name="T1" fmla="*/ 31 h 304"/>
                <a:gd name="T2" fmla="*/ 243 w 256"/>
                <a:gd name="T3" fmla="*/ 24 h 304"/>
                <a:gd name="T4" fmla="*/ 232 w 256"/>
                <a:gd name="T5" fmla="*/ 19 h 304"/>
                <a:gd name="T6" fmla="*/ 222 w 256"/>
                <a:gd name="T7" fmla="*/ 14 h 304"/>
                <a:gd name="T8" fmla="*/ 211 w 256"/>
                <a:gd name="T9" fmla="*/ 9 h 304"/>
                <a:gd name="T10" fmla="*/ 199 w 256"/>
                <a:gd name="T11" fmla="*/ 7 h 304"/>
                <a:gd name="T12" fmla="*/ 188 w 256"/>
                <a:gd name="T13" fmla="*/ 3 h 304"/>
                <a:gd name="T14" fmla="*/ 176 w 256"/>
                <a:gd name="T15" fmla="*/ 3 h 304"/>
                <a:gd name="T16" fmla="*/ 166 w 256"/>
                <a:gd name="T17" fmla="*/ 0 h 304"/>
                <a:gd name="T18" fmla="*/ 155 w 256"/>
                <a:gd name="T19" fmla="*/ 2 h 304"/>
                <a:gd name="T20" fmla="*/ 142 w 256"/>
                <a:gd name="T21" fmla="*/ 3 h 304"/>
                <a:gd name="T22" fmla="*/ 130 w 256"/>
                <a:gd name="T23" fmla="*/ 4 h 304"/>
                <a:gd name="T24" fmla="*/ 119 w 256"/>
                <a:gd name="T25" fmla="*/ 5 h 304"/>
                <a:gd name="T26" fmla="*/ 109 w 256"/>
                <a:gd name="T27" fmla="*/ 9 h 304"/>
                <a:gd name="T28" fmla="*/ 98 w 256"/>
                <a:gd name="T29" fmla="*/ 14 h 304"/>
                <a:gd name="T30" fmla="*/ 88 w 256"/>
                <a:gd name="T31" fmla="*/ 19 h 304"/>
                <a:gd name="T32" fmla="*/ 78 w 256"/>
                <a:gd name="T33" fmla="*/ 24 h 304"/>
                <a:gd name="T34" fmla="*/ 67 w 256"/>
                <a:gd name="T35" fmla="*/ 31 h 304"/>
                <a:gd name="T36" fmla="*/ 57 w 256"/>
                <a:gd name="T37" fmla="*/ 38 h 304"/>
                <a:gd name="T38" fmla="*/ 50 w 256"/>
                <a:gd name="T39" fmla="*/ 44 h 304"/>
                <a:gd name="T40" fmla="*/ 41 w 256"/>
                <a:gd name="T41" fmla="*/ 53 h 304"/>
                <a:gd name="T42" fmla="*/ 33 w 256"/>
                <a:gd name="T43" fmla="*/ 62 h 304"/>
                <a:gd name="T44" fmla="*/ 27 w 256"/>
                <a:gd name="T45" fmla="*/ 72 h 304"/>
                <a:gd name="T46" fmla="*/ 20 w 256"/>
                <a:gd name="T47" fmla="*/ 80 h 304"/>
                <a:gd name="T48" fmla="*/ 15 w 256"/>
                <a:gd name="T49" fmla="*/ 92 h 304"/>
                <a:gd name="T50" fmla="*/ 11 w 256"/>
                <a:gd name="T51" fmla="*/ 103 h 304"/>
                <a:gd name="T52" fmla="*/ 6 w 256"/>
                <a:gd name="T53" fmla="*/ 113 h 304"/>
                <a:gd name="T54" fmla="*/ 5 w 256"/>
                <a:gd name="T55" fmla="*/ 125 h 304"/>
                <a:gd name="T56" fmla="*/ 1 w 256"/>
                <a:gd name="T57" fmla="*/ 135 h 304"/>
                <a:gd name="T58" fmla="*/ 0 w 256"/>
                <a:gd name="T59" fmla="*/ 146 h 304"/>
                <a:gd name="T60" fmla="*/ 0 w 256"/>
                <a:gd name="T61" fmla="*/ 160 h 304"/>
                <a:gd name="T62" fmla="*/ 0 w 256"/>
                <a:gd name="T63" fmla="*/ 170 h 304"/>
                <a:gd name="T64" fmla="*/ 0 w 256"/>
                <a:gd name="T65" fmla="*/ 183 h 304"/>
                <a:gd name="T66" fmla="*/ 3 w 256"/>
                <a:gd name="T67" fmla="*/ 193 h 304"/>
                <a:gd name="T68" fmla="*/ 5 w 256"/>
                <a:gd name="T69" fmla="*/ 205 h 304"/>
                <a:gd name="T70" fmla="*/ 9 w 256"/>
                <a:gd name="T71" fmla="*/ 215 h 304"/>
                <a:gd name="T72" fmla="*/ 13 w 256"/>
                <a:gd name="T73" fmla="*/ 228 h 304"/>
                <a:gd name="T74" fmla="*/ 18 w 256"/>
                <a:gd name="T75" fmla="*/ 238 h 304"/>
                <a:gd name="T76" fmla="*/ 24 w 256"/>
                <a:gd name="T77" fmla="*/ 248 h 304"/>
                <a:gd name="T78" fmla="*/ 29 w 256"/>
                <a:gd name="T79" fmla="*/ 257 h 304"/>
                <a:gd name="T80" fmla="*/ 37 w 256"/>
                <a:gd name="T81" fmla="*/ 266 h 304"/>
                <a:gd name="T82" fmla="*/ 45 w 256"/>
                <a:gd name="T83" fmla="*/ 273 h 304"/>
                <a:gd name="T84" fmla="*/ 52 w 256"/>
                <a:gd name="T85" fmla="*/ 282 h 304"/>
                <a:gd name="T86" fmla="*/ 63 w 256"/>
                <a:gd name="T87" fmla="*/ 293 h 30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56"/>
                <a:gd name="T133" fmla="*/ 0 h 304"/>
                <a:gd name="T134" fmla="*/ 256 w 256"/>
                <a:gd name="T135" fmla="*/ 304 h 30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56" h="304">
                  <a:moveTo>
                    <a:pt x="256" y="38"/>
                  </a:moveTo>
                  <a:lnTo>
                    <a:pt x="251" y="31"/>
                  </a:lnTo>
                  <a:lnTo>
                    <a:pt x="248" y="27"/>
                  </a:lnTo>
                  <a:lnTo>
                    <a:pt x="243" y="24"/>
                  </a:lnTo>
                  <a:lnTo>
                    <a:pt x="237" y="22"/>
                  </a:lnTo>
                  <a:lnTo>
                    <a:pt x="232" y="19"/>
                  </a:lnTo>
                  <a:lnTo>
                    <a:pt x="227" y="15"/>
                  </a:lnTo>
                  <a:lnTo>
                    <a:pt x="222" y="14"/>
                  </a:lnTo>
                  <a:lnTo>
                    <a:pt x="217" y="10"/>
                  </a:lnTo>
                  <a:lnTo>
                    <a:pt x="211" y="9"/>
                  </a:lnTo>
                  <a:lnTo>
                    <a:pt x="206" y="8"/>
                  </a:lnTo>
                  <a:lnTo>
                    <a:pt x="199" y="7"/>
                  </a:lnTo>
                  <a:lnTo>
                    <a:pt x="194" y="4"/>
                  </a:lnTo>
                  <a:lnTo>
                    <a:pt x="188" y="3"/>
                  </a:lnTo>
                  <a:lnTo>
                    <a:pt x="183" y="3"/>
                  </a:lnTo>
                  <a:lnTo>
                    <a:pt x="176" y="3"/>
                  </a:lnTo>
                  <a:lnTo>
                    <a:pt x="171" y="2"/>
                  </a:lnTo>
                  <a:lnTo>
                    <a:pt x="166" y="0"/>
                  </a:lnTo>
                  <a:lnTo>
                    <a:pt x="160" y="2"/>
                  </a:lnTo>
                  <a:lnTo>
                    <a:pt x="155" y="2"/>
                  </a:lnTo>
                  <a:lnTo>
                    <a:pt x="149" y="2"/>
                  </a:lnTo>
                  <a:lnTo>
                    <a:pt x="142" y="3"/>
                  </a:lnTo>
                  <a:lnTo>
                    <a:pt x="136" y="3"/>
                  </a:lnTo>
                  <a:lnTo>
                    <a:pt x="130" y="4"/>
                  </a:lnTo>
                  <a:lnTo>
                    <a:pt x="125" y="5"/>
                  </a:lnTo>
                  <a:lnTo>
                    <a:pt x="119" y="5"/>
                  </a:lnTo>
                  <a:lnTo>
                    <a:pt x="114" y="8"/>
                  </a:lnTo>
                  <a:lnTo>
                    <a:pt x="109" y="9"/>
                  </a:lnTo>
                  <a:lnTo>
                    <a:pt x="103" y="12"/>
                  </a:lnTo>
                  <a:lnTo>
                    <a:pt x="98" y="14"/>
                  </a:lnTo>
                  <a:lnTo>
                    <a:pt x="93" y="15"/>
                  </a:lnTo>
                  <a:lnTo>
                    <a:pt x="88" y="19"/>
                  </a:lnTo>
                  <a:lnTo>
                    <a:pt x="83" y="22"/>
                  </a:lnTo>
                  <a:lnTo>
                    <a:pt x="78" y="24"/>
                  </a:lnTo>
                  <a:lnTo>
                    <a:pt x="72" y="28"/>
                  </a:lnTo>
                  <a:lnTo>
                    <a:pt x="67" y="31"/>
                  </a:lnTo>
                  <a:lnTo>
                    <a:pt x="63" y="34"/>
                  </a:lnTo>
                  <a:lnTo>
                    <a:pt x="57" y="38"/>
                  </a:lnTo>
                  <a:lnTo>
                    <a:pt x="54" y="42"/>
                  </a:lnTo>
                  <a:lnTo>
                    <a:pt x="50" y="44"/>
                  </a:lnTo>
                  <a:lnTo>
                    <a:pt x="45" y="50"/>
                  </a:lnTo>
                  <a:lnTo>
                    <a:pt x="41" y="53"/>
                  </a:lnTo>
                  <a:lnTo>
                    <a:pt x="38" y="57"/>
                  </a:lnTo>
                  <a:lnTo>
                    <a:pt x="33" y="62"/>
                  </a:lnTo>
                  <a:lnTo>
                    <a:pt x="29" y="66"/>
                  </a:lnTo>
                  <a:lnTo>
                    <a:pt x="27" y="72"/>
                  </a:lnTo>
                  <a:lnTo>
                    <a:pt x="24" y="77"/>
                  </a:lnTo>
                  <a:lnTo>
                    <a:pt x="20" y="80"/>
                  </a:lnTo>
                  <a:lnTo>
                    <a:pt x="19" y="87"/>
                  </a:lnTo>
                  <a:lnTo>
                    <a:pt x="15" y="92"/>
                  </a:lnTo>
                  <a:lnTo>
                    <a:pt x="13" y="97"/>
                  </a:lnTo>
                  <a:lnTo>
                    <a:pt x="11" y="103"/>
                  </a:lnTo>
                  <a:lnTo>
                    <a:pt x="9" y="108"/>
                  </a:lnTo>
                  <a:lnTo>
                    <a:pt x="6" y="113"/>
                  </a:lnTo>
                  <a:lnTo>
                    <a:pt x="6" y="118"/>
                  </a:lnTo>
                  <a:lnTo>
                    <a:pt x="5" y="125"/>
                  </a:lnTo>
                  <a:lnTo>
                    <a:pt x="3" y="130"/>
                  </a:lnTo>
                  <a:lnTo>
                    <a:pt x="1" y="135"/>
                  </a:lnTo>
                  <a:lnTo>
                    <a:pt x="0" y="141"/>
                  </a:lnTo>
                  <a:lnTo>
                    <a:pt x="0" y="146"/>
                  </a:lnTo>
                  <a:lnTo>
                    <a:pt x="0" y="154"/>
                  </a:lnTo>
                  <a:lnTo>
                    <a:pt x="0" y="160"/>
                  </a:lnTo>
                  <a:lnTo>
                    <a:pt x="0" y="165"/>
                  </a:lnTo>
                  <a:lnTo>
                    <a:pt x="0" y="170"/>
                  </a:lnTo>
                  <a:lnTo>
                    <a:pt x="0" y="177"/>
                  </a:lnTo>
                  <a:lnTo>
                    <a:pt x="0" y="183"/>
                  </a:lnTo>
                  <a:lnTo>
                    <a:pt x="1" y="188"/>
                  </a:lnTo>
                  <a:lnTo>
                    <a:pt x="3" y="193"/>
                  </a:lnTo>
                  <a:lnTo>
                    <a:pt x="4" y="198"/>
                  </a:lnTo>
                  <a:lnTo>
                    <a:pt x="5" y="205"/>
                  </a:lnTo>
                  <a:lnTo>
                    <a:pt x="6" y="210"/>
                  </a:lnTo>
                  <a:lnTo>
                    <a:pt x="9" y="215"/>
                  </a:lnTo>
                  <a:lnTo>
                    <a:pt x="11" y="221"/>
                  </a:lnTo>
                  <a:lnTo>
                    <a:pt x="13" y="228"/>
                  </a:lnTo>
                  <a:lnTo>
                    <a:pt x="15" y="233"/>
                  </a:lnTo>
                  <a:lnTo>
                    <a:pt x="18" y="238"/>
                  </a:lnTo>
                  <a:lnTo>
                    <a:pt x="20" y="242"/>
                  </a:lnTo>
                  <a:lnTo>
                    <a:pt x="24" y="248"/>
                  </a:lnTo>
                  <a:lnTo>
                    <a:pt x="27" y="252"/>
                  </a:lnTo>
                  <a:lnTo>
                    <a:pt x="29" y="257"/>
                  </a:lnTo>
                  <a:lnTo>
                    <a:pt x="33" y="261"/>
                  </a:lnTo>
                  <a:lnTo>
                    <a:pt x="37" y="266"/>
                  </a:lnTo>
                  <a:lnTo>
                    <a:pt x="41" y="271"/>
                  </a:lnTo>
                  <a:lnTo>
                    <a:pt x="45" y="273"/>
                  </a:lnTo>
                  <a:lnTo>
                    <a:pt x="50" y="278"/>
                  </a:lnTo>
                  <a:lnTo>
                    <a:pt x="52" y="282"/>
                  </a:lnTo>
                  <a:lnTo>
                    <a:pt x="54" y="284"/>
                  </a:lnTo>
                  <a:lnTo>
                    <a:pt x="63" y="293"/>
                  </a:lnTo>
                  <a:lnTo>
                    <a:pt x="76" y="304"/>
                  </a:lnTo>
                </a:path>
              </a:pathLst>
            </a:custGeom>
            <a:noFill/>
            <a:ln w="1588">
              <a:solidFill>
                <a:srgbClr val="000000"/>
              </a:solidFill>
              <a:round/>
              <a:headEnd/>
              <a:tailEnd/>
            </a:ln>
          </p:spPr>
          <p:txBody>
            <a:bodyPr/>
            <a:lstStyle/>
            <a:p>
              <a:endParaRPr lang="tr-TR"/>
            </a:p>
          </p:txBody>
        </p:sp>
        <p:sp>
          <p:nvSpPr>
            <p:cNvPr id="65573" name="Freeform 26"/>
            <p:cNvSpPr>
              <a:spLocks/>
            </p:cNvSpPr>
            <p:nvPr/>
          </p:nvSpPr>
          <p:spPr bwMode="auto">
            <a:xfrm>
              <a:off x="5461" y="1430"/>
              <a:ext cx="161" cy="182"/>
            </a:xfrm>
            <a:custGeom>
              <a:avLst/>
              <a:gdLst>
                <a:gd name="T0" fmla="*/ 159 w 161"/>
                <a:gd name="T1" fmla="*/ 17 h 182"/>
                <a:gd name="T2" fmla="*/ 153 w 161"/>
                <a:gd name="T3" fmla="*/ 12 h 182"/>
                <a:gd name="T4" fmla="*/ 145 w 161"/>
                <a:gd name="T5" fmla="*/ 8 h 182"/>
                <a:gd name="T6" fmla="*/ 136 w 161"/>
                <a:gd name="T7" fmla="*/ 7 h 182"/>
                <a:gd name="T8" fmla="*/ 129 w 161"/>
                <a:gd name="T9" fmla="*/ 4 h 182"/>
                <a:gd name="T10" fmla="*/ 121 w 161"/>
                <a:gd name="T11" fmla="*/ 2 h 182"/>
                <a:gd name="T12" fmla="*/ 114 w 161"/>
                <a:gd name="T13" fmla="*/ 0 h 182"/>
                <a:gd name="T14" fmla="*/ 107 w 161"/>
                <a:gd name="T15" fmla="*/ 0 h 182"/>
                <a:gd name="T16" fmla="*/ 99 w 161"/>
                <a:gd name="T17" fmla="*/ 2 h 182"/>
                <a:gd name="T18" fmla="*/ 92 w 161"/>
                <a:gd name="T19" fmla="*/ 3 h 182"/>
                <a:gd name="T20" fmla="*/ 83 w 161"/>
                <a:gd name="T21" fmla="*/ 4 h 182"/>
                <a:gd name="T22" fmla="*/ 77 w 161"/>
                <a:gd name="T23" fmla="*/ 7 h 182"/>
                <a:gd name="T24" fmla="*/ 68 w 161"/>
                <a:gd name="T25" fmla="*/ 9 h 182"/>
                <a:gd name="T26" fmla="*/ 62 w 161"/>
                <a:gd name="T27" fmla="*/ 12 h 182"/>
                <a:gd name="T28" fmla="*/ 55 w 161"/>
                <a:gd name="T29" fmla="*/ 17 h 182"/>
                <a:gd name="T30" fmla="*/ 49 w 161"/>
                <a:gd name="T31" fmla="*/ 19 h 182"/>
                <a:gd name="T32" fmla="*/ 42 w 161"/>
                <a:gd name="T33" fmla="*/ 24 h 182"/>
                <a:gd name="T34" fmla="*/ 36 w 161"/>
                <a:gd name="T35" fmla="*/ 31 h 182"/>
                <a:gd name="T36" fmla="*/ 31 w 161"/>
                <a:gd name="T37" fmla="*/ 35 h 182"/>
                <a:gd name="T38" fmla="*/ 26 w 161"/>
                <a:gd name="T39" fmla="*/ 42 h 182"/>
                <a:gd name="T40" fmla="*/ 21 w 161"/>
                <a:gd name="T41" fmla="*/ 47 h 182"/>
                <a:gd name="T42" fmla="*/ 17 w 161"/>
                <a:gd name="T43" fmla="*/ 52 h 182"/>
                <a:gd name="T44" fmla="*/ 12 w 161"/>
                <a:gd name="T45" fmla="*/ 61 h 182"/>
                <a:gd name="T46" fmla="*/ 9 w 161"/>
                <a:gd name="T47" fmla="*/ 67 h 182"/>
                <a:gd name="T48" fmla="*/ 5 w 161"/>
                <a:gd name="T49" fmla="*/ 75 h 182"/>
                <a:gd name="T50" fmla="*/ 4 w 161"/>
                <a:gd name="T51" fmla="*/ 83 h 182"/>
                <a:gd name="T52" fmla="*/ 3 w 161"/>
                <a:gd name="T53" fmla="*/ 92 h 182"/>
                <a:gd name="T54" fmla="*/ 2 w 161"/>
                <a:gd name="T55" fmla="*/ 98 h 182"/>
                <a:gd name="T56" fmla="*/ 0 w 161"/>
                <a:gd name="T57" fmla="*/ 108 h 182"/>
                <a:gd name="T58" fmla="*/ 0 w 161"/>
                <a:gd name="T59" fmla="*/ 115 h 182"/>
                <a:gd name="T60" fmla="*/ 2 w 161"/>
                <a:gd name="T61" fmla="*/ 123 h 182"/>
                <a:gd name="T62" fmla="*/ 2 w 161"/>
                <a:gd name="T63" fmla="*/ 131 h 182"/>
                <a:gd name="T64" fmla="*/ 4 w 161"/>
                <a:gd name="T65" fmla="*/ 139 h 182"/>
                <a:gd name="T66" fmla="*/ 5 w 161"/>
                <a:gd name="T67" fmla="*/ 146 h 182"/>
                <a:gd name="T68" fmla="*/ 9 w 161"/>
                <a:gd name="T69" fmla="*/ 155 h 182"/>
                <a:gd name="T70" fmla="*/ 11 w 161"/>
                <a:gd name="T71" fmla="*/ 162 h 182"/>
                <a:gd name="T72" fmla="*/ 14 w 161"/>
                <a:gd name="T73" fmla="*/ 169 h 182"/>
                <a:gd name="T74" fmla="*/ 18 w 161"/>
                <a:gd name="T75" fmla="*/ 176 h 182"/>
                <a:gd name="T76" fmla="*/ 23 w 161"/>
                <a:gd name="T77" fmla="*/ 182 h 18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61"/>
                <a:gd name="T118" fmla="*/ 0 h 182"/>
                <a:gd name="T119" fmla="*/ 161 w 161"/>
                <a:gd name="T120" fmla="*/ 182 h 18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61" h="182">
                  <a:moveTo>
                    <a:pt x="161" y="19"/>
                  </a:moveTo>
                  <a:lnTo>
                    <a:pt x="159" y="17"/>
                  </a:lnTo>
                  <a:lnTo>
                    <a:pt x="155" y="14"/>
                  </a:lnTo>
                  <a:lnTo>
                    <a:pt x="153" y="12"/>
                  </a:lnTo>
                  <a:lnTo>
                    <a:pt x="148" y="9"/>
                  </a:lnTo>
                  <a:lnTo>
                    <a:pt x="145" y="8"/>
                  </a:lnTo>
                  <a:lnTo>
                    <a:pt x="140" y="8"/>
                  </a:lnTo>
                  <a:lnTo>
                    <a:pt x="136" y="7"/>
                  </a:lnTo>
                  <a:lnTo>
                    <a:pt x="134" y="6"/>
                  </a:lnTo>
                  <a:lnTo>
                    <a:pt x="129" y="4"/>
                  </a:lnTo>
                  <a:lnTo>
                    <a:pt x="125" y="3"/>
                  </a:lnTo>
                  <a:lnTo>
                    <a:pt x="121" y="2"/>
                  </a:lnTo>
                  <a:lnTo>
                    <a:pt x="117" y="2"/>
                  </a:lnTo>
                  <a:lnTo>
                    <a:pt x="114" y="0"/>
                  </a:lnTo>
                  <a:lnTo>
                    <a:pt x="109" y="0"/>
                  </a:lnTo>
                  <a:lnTo>
                    <a:pt x="107" y="0"/>
                  </a:lnTo>
                  <a:lnTo>
                    <a:pt x="102" y="2"/>
                  </a:lnTo>
                  <a:lnTo>
                    <a:pt x="99" y="2"/>
                  </a:lnTo>
                  <a:lnTo>
                    <a:pt x="96" y="3"/>
                  </a:lnTo>
                  <a:lnTo>
                    <a:pt x="92" y="3"/>
                  </a:lnTo>
                  <a:lnTo>
                    <a:pt x="88" y="3"/>
                  </a:lnTo>
                  <a:lnTo>
                    <a:pt x="83" y="4"/>
                  </a:lnTo>
                  <a:lnTo>
                    <a:pt x="82" y="4"/>
                  </a:lnTo>
                  <a:lnTo>
                    <a:pt x="77" y="7"/>
                  </a:lnTo>
                  <a:lnTo>
                    <a:pt x="73" y="8"/>
                  </a:lnTo>
                  <a:lnTo>
                    <a:pt x="68" y="9"/>
                  </a:lnTo>
                  <a:lnTo>
                    <a:pt x="67" y="11"/>
                  </a:lnTo>
                  <a:lnTo>
                    <a:pt x="62" y="12"/>
                  </a:lnTo>
                  <a:lnTo>
                    <a:pt x="58" y="14"/>
                  </a:lnTo>
                  <a:lnTo>
                    <a:pt x="55" y="17"/>
                  </a:lnTo>
                  <a:lnTo>
                    <a:pt x="51" y="18"/>
                  </a:lnTo>
                  <a:lnTo>
                    <a:pt x="49" y="19"/>
                  </a:lnTo>
                  <a:lnTo>
                    <a:pt x="45" y="23"/>
                  </a:lnTo>
                  <a:lnTo>
                    <a:pt x="42" y="24"/>
                  </a:lnTo>
                  <a:lnTo>
                    <a:pt x="38" y="27"/>
                  </a:lnTo>
                  <a:lnTo>
                    <a:pt x="36" y="31"/>
                  </a:lnTo>
                  <a:lnTo>
                    <a:pt x="33" y="32"/>
                  </a:lnTo>
                  <a:lnTo>
                    <a:pt x="31" y="35"/>
                  </a:lnTo>
                  <a:lnTo>
                    <a:pt x="28" y="38"/>
                  </a:lnTo>
                  <a:lnTo>
                    <a:pt x="26" y="42"/>
                  </a:lnTo>
                  <a:lnTo>
                    <a:pt x="23" y="45"/>
                  </a:lnTo>
                  <a:lnTo>
                    <a:pt x="21" y="47"/>
                  </a:lnTo>
                  <a:lnTo>
                    <a:pt x="18" y="51"/>
                  </a:lnTo>
                  <a:lnTo>
                    <a:pt x="17" y="52"/>
                  </a:lnTo>
                  <a:lnTo>
                    <a:pt x="16" y="57"/>
                  </a:lnTo>
                  <a:lnTo>
                    <a:pt x="12" y="61"/>
                  </a:lnTo>
                  <a:lnTo>
                    <a:pt x="11" y="64"/>
                  </a:lnTo>
                  <a:lnTo>
                    <a:pt x="9" y="67"/>
                  </a:lnTo>
                  <a:lnTo>
                    <a:pt x="8" y="71"/>
                  </a:lnTo>
                  <a:lnTo>
                    <a:pt x="5" y="75"/>
                  </a:lnTo>
                  <a:lnTo>
                    <a:pt x="5" y="79"/>
                  </a:lnTo>
                  <a:lnTo>
                    <a:pt x="4" y="83"/>
                  </a:lnTo>
                  <a:lnTo>
                    <a:pt x="4" y="87"/>
                  </a:lnTo>
                  <a:lnTo>
                    <a:pt x="3" y="92"/>
                  </a:lnTo>
                  <a:lnTo>
                    <a:pt x="3" y="94"/>
                  </a:lnTo>
                  <a:lnTo>
                    <a:pt x="2" y="98"/>
                  </a:lnTo>
                  <a:lnTo>
                    <a:pt x="2" y="103"/>
                  </a:lnTo>
                  <a:lnTo>
                    <a:pt x="0" y="108"/>
                  </a:lnTo>
                  <a:lnTo>
                    <a:pt x="0" y="111"/>
                  </a:lnTo>
                  <a:lnTo>
                    <a:pt x="0" y="115"/>
                  </a:lnTo>
                  <a:lnTo>
                    <a:pt x="0" y="118"/>
                  </a:lnTo>
                  <a:lnTo>
                    <a:pt x="2" y="123"/>
                  </a:lnTo>
                  <a:lnTo>
                    <a:pt x="2" y="127"/>
                  </a:lnTo>
                  <a:lnTo>
                    <a:pt x="2" y="131"/>
                  </a:lnTo>
                  <a:lnTo>
                    <a:pt x="3" y="135"/>
                  </a:lnTo>
                  <a:lnTo>
                    <a:pt x="4" y="139"/>
                  </a:lnTo>
                  <a:lnTo>
                    <a:pt x="5" y="142"/>
                  </a:lnTo>
                  <a:lnTo>
                    <a:pt x="5" y="146"/>
                  </a:lnTo>
                  <a:lnTo>
                    <a:pt x="7" y="150"/>
                  </a:lnTo>
                  <a:lnTo>
                    <a:pt x="9" y="155"/>
                  </a:lnTo>
                  <a:lnTo>
                    <a:pt x="11" y="158"/>
                  </a:lnTo>
                  <a:lnTo>
                    <a:pt x="11" y="162"/>
                  </a:lnTo>
                  <a:lnTo>
                    <a:pt x="13" y="167"/>
                  </a:lnTo>
                  <a:lnTo>
                    <a:pt x="14" y="169"/>
                  </a:lnTo>
                  <a:lnTo>
                    <a:pt x="17" y="173"/>
                  </a:lnTo>
                  <a:lnTo>
                    <a:pt x="18" y="176"/>
                  </a:lnTo>
                  <a:lnTo>
                    <a:pt x="21" y="179"/>
                  </a:lnTo>
                  <a:lnTo>
                    <a:pt x="23" y="182"/>
                  </a:lnTo>
                </a:path>
              </a:pathLst>
            </a:custGeom>
            <a:noFill/>
            <a:ln w="1588">
              <a:solidFill>
                <a:srgbClr val="000000"/>
              </a:solidFill>
              <a:round/>
              <a:headEnd/>
              <a:tailEnd/>
            </a:ln>
          </p:spPr>
          <p:txBody>
            <a:bodyPr/>
            <a:lstStyle/>
            <a:p>
              <a:endParaRPr lang="tr-TR"/>
            </a:p>
          </p:txBody>
        </p:sp>
        <p:sp>
          <p:nvSpPr>
            <p:cNvPr id="65574" name="Freeform 27"/>
            <p:cNvSpPr>
              <a:spLocks/>
            </p:cNvSpPr>
            <p:nvPr/>
          </p:nvSpPr>
          <p:spPr bwMode="auto">
            <a:xfrm>
              <a:off x="5336" y="1296"/>
              <a:ext cx="328" cy="384"/>
            </a:xfrm>
            <a:custGeom>
              <a:avLst/>
              <a:gdLst>
                <a:gd name="T0" fmla="*/ 104 w 328"/>
                <a:gd name="T1" fmla="*/ 384 h 384"/>
                <a:gd name="T2" fmla="*/ 100 w 328"/>
                <a:gd name="T3" fmla="*/ 382 h 384"/>
                <a:gd name="T4" fmla="*/ 83 w 328"/>
                <a:gd name="T5" fmla="*/ 368 h 384"/>
                <a:gd name="T6" fmla="*/ 42 w 328"/>
                <a:gd name="T7" fmla="*/ 372 h 384"/>
                <a:gd name="T8" fmla="*/ 54 w 328"/>
                <a:gd name="T9" fmla="*/ 330 h 384"/>
                <a:gd name="T10" fmla="*/ 43 w 328"/>
                <a:gd name="T11" fmla="*/ 310 h 384"/>
                <a:gd name="T12" fmla="*/ 10 w 328"/>
                <a:gd name="T13" fmla="*/ 302 h 384"/>
                <a:gd name="T14" fmla="*/ 29 w 328"/>
                <a:gd name="T15" fmla="*/ 265 h 384"/>
                <a:gd name="T16" fmla="*/ 27 w 328"/>
                <a:gd name="T17" fmla="*/ 242 h 384"/>
                <a:gd name="T18" fmla="*/ 0 w 328"/>
                <a:gd name="T19" fmla="*/ 216 h 384"/>
                <a:gd name="T20" fmla="*/ 29 w 328"/>
                <a:gd name="T21" fmla="*/ 195 h 384"/>
                <a:gd name="T22" fmla="*/ 34 w 328"/>
                <a:gd name="T23" fmla="*/ 174 h 384"/>
                <a:gd name="T24" fmla="*/ 18 w 328"/>
                <a:gd name="T25" fmla="*/ 134 h 384"/>
                <a:gd name="T26" fmla="*/ 52 w 328"/>
                <a:gd name="T27" fmla="*/ 130 h 384"/>
                <a:gd name="T28" fmla="*/ 66 w 328"/>
                <a:gd name="T29" fmla="*/ 111 h 384"/>
                <a:gd name="T30" fmla="*/ 58 w 328"/>
                <a:gd name="T31" fmla="*/ 72 h 384"/>
                <a:gd name="T32" fmla="*/ 99 w 328"/>
                <a:gd name="T33" fmla="*/ 77 h 384"/>
                <a:gd name="T34" fmla="*/ 117 w 328"/>
                <a:gd name="T35" fmla="*/ 65 h 384"/>
                <a:gd name="T36" fmla="*/ 122 w 328"/>
                <a:gd name="T37" fmla="*/ 25 h 384"/>
                <a:gd name="T38" fmla="*/ 158 w 328"/>
                <a:gd name="T39" fmla="*/ 45 h 384"/>
                <a:gd name="T40" fmla="*/ 181 w 328"/>
                <a:gd name="T41" fmla="*/ 39 h 384"/>
                <a:gd name="T42" fmla="*/ 202 w 328"/>
                <a:gd name="T43" fmla="*/ 0 h 384"/>
                <a:gd name="T44" fmla="*/ 227 w 328"/>
                <a:gd name="T45" fmla="*/ 35 h 384"/>
                <a:gd name="T46" fmla="*/ 251 w 328"/>
                <a:gd name="T47" fmla="*/ 39 h 384"/>
                <a:gd name="T48" fmla="*/ 285 w 328"/>
                <a:gd name="T49" fmla="*/ 11 h 384"/>
                <a:gd name="T50" fmla="*/ 295 w 328"/>
                <a:gd name="T51" fmla="*/ 50 h 384"/>
                <a:gd name="T52" fmla="*/ 316 w 328"/>
                <a:gd name="T53" fmla="*/ 61 h 384"/>
                <a:gd name="T54" fmla="*/ 328 w 328"/>
                <a:gd name="T55" fmla="*/ 53 h 38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28"/>
                <a:gd name="T85" fmla="*/ 0 h 384"/>
                <a:gd name="T86" fmla="*/ 328 w 328"/>
                <a:gd name="T87" fmla="*/ 384 h 38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28" h="384">
                  <a:moveTo>
                    <a:pt x="104" y="384"/>
                  </a:moveTo>
                  <a:lnTo>
                    <a:pt x="100" y="382"/>
                  </a:lnTo>
                  <a:lnTo>
                    <a:pt x="83" y="368"/>
                  </a:lnTo>
                  <a:lnTo>
                    <a:pt x="42" y="372"/>
                  </a:lnTo>
                  <a:lnTo>
                    <a:pt x="54" y="330"/>
                  </a:lnTo>
                  <a:lnTo>
                    <a:pt x="43" y="310"/>
                  </a:lnTo>
                  <a:lnTo>
                    <a:pt x="10" y="302"/>
                  </a:lnTo>
                  <a:lnTo>
                    <a:pt x="29" y="265"/>
                  </a:lnTo>
                  <a:lnTo>
                    <a:pt x="27" y="242"/>
                  </a:lnTo>
                  <a:lnTo>
                    <a:pt x="0" y="216"/>
                  </a:lnTo>
                  <a:lnTo>
                    <a:pt x="29" y="195"/>
                  </a:lnTo>
                  <a:lnTo>
                    <a:pt x="34" y="174"/>
                  </a:lnTo>
                  <a:lnTo>
                    <a:pt x="18" y="134"/>
                  </a:lnTo>
                  <a:lnTo>
                    <a:pt x="52" y="130"/>
                  </a:lnTo>
                  <a:lnTo>
                    <a:pt x="66" y="111"/>
                  </a:lnTo>
                  <a:lnTo>
                    <a:pt x="58" y="72"/>
                  </a:lnTo>
                  <a:lnTo>
                    <a:pt x="99" y="77"/>
                  </a:lnTo>
                  <a:lnTo>
                    <a:pt x="117" y="65"/>
                  </a:lnTo>
                  <a:lnTo>
                    <a:pt x="122" y="25"/>
                  </a:lnTo>
                  <a:lnTo>
                    <a:pt x="158" y="45"/>
                  </a:lnTo>
                  <a:lnTo>
                    <a:pt x="181" y="39"/>
                  </a:lnTo>
                  <a:lnTo>
                    <a:pt x="202" y="0"/>
                  </a:lnTo>
                  <a:lnTo>
                    <a:pt x="227" y="35"/>
                  </a:lnTo>
                  <a:lnTo>
                    <a:pt x="251" y="39"/>
                  </a:lnTo>
                  <a:lnTo>
                    <a:pt x="285" y="11"/>
                  </a:lnTo>
                  <a:lnTo>
                    <a:pt x="295" y="50"/>
                  </a:lnTo>
                  <a:lnTo>
                    <a:pt x="316" y="61"/>
                  </a:lnTo>
                  <a:lnTo>
                    <a:pt x="328" y="53"/>
                  </a:lnTo>
                </a:path>
              </a:pathLst>
            </a:custGeom>
            <a:noFill/>
            <a:ln w="1588">
              <a:solidFill>
                <a:srgbClr val="000000"/>
              </a:solidFill>
              <a:round/>
              <a:headEnd/>
              <a:tailEnd/>
            </a:ln>
          </p:spPr>
          <p:txBody>
            <a:bodyPr/>
            <a:lstStyle/>
            <a:p>
              <a:endParaRPr lang="tr-TR"/>
            </a:p>
          </p:txBody>
        </p:sp>
        <p:sp>
          <p:nvSpPr>
            <p:cNvPr id="65575" name="Freeform 28"/>
            <p:cNvSpPr>
              <a:spLocks/>
            </p:cNvSpPr>
            <p:nvPr/>
          </p:nvSpPr>
          <p:spPr bwMode="auto">
            <a:xfrm>
              <a:off x="5363" y="1133"/>
              <a:ext cx="63" cy="63"/>
            </a:xfrm>
            <a:custGeom>
              <a:avLst/>
              <a:gdLst>
                <a:gd name="T0" fmla="*/ 63 w 63"/>
                <a:gd name="T1" fmla="*/ 28 h 63"/>
                <a:gd name="T2" fmla="*/ 61 w 63"/>
                <a:gd name="T3" fmla="*/ 20 h 63"/>
                <a:gd name="T4" fmla="*/ 58 w 63"/>
                <a:gd name="T5" fmla="*/ 13 h 63"/>
                <a:gd name="T6" fmla="*/ 51 w 63"/>
                <a:gd name="T7" fmla="*/ 6 h 63"/>
                <a:gd name="T8" fmla="*/ 44 w 63"/>
                <a:gd name="T9" fmla="*/ 1 h 63"/>
                <a:gd name="T10" fmla="*/ 37 w 63"/>
                <a:gd name="T11" fmla="*/ 0 h 63"/>
                <a:gd name="T12" fmla="*/ 29 w 63"/>
                <a:gd name="T13" fmla="*/ 0 h 63"/>
                <a:gd name="T14" fmla="*/ 19 w 63"/>
                <a:gd name="T15" fmla="*/ 1 h 63"/>
                <a:gd name="T16" fmla="*/ 11 w 63"/>
                <a:gd name="T17" fmla="*/ 6 h 63"/>
                <a:gd name="T18" fmla="*/ 6 w 63"/>
                <a:gd name="T19" fmla="*/ 13 h 63"/>
                <a:gd name="T20" fmla="*/ 1 w 63"/>
                <a:gd name="T21" fmla="*/ 19 h 63"/>
                <a:gd name="T22" fmla="*/ 0 w 63"/>
                <a:gd name="T23" fmla="*/ 27 h 63"/>
                <a:gd name="T24" fmla="*/ 0 w 63"/>
                <a:gd name="T25" fmla="*/ 35 h 63"/>
                <a:gd name="T26" fmla="*/ 2 w 63"/>
                <a:gd name="T27" fmla="*/ 44 h 63"/>
                <a:gd name="T28" fmla="*/ 6 w 63"/>
                <a:gd name="T29" fmla="*/ 52 h 63"/>
                <a:gd name="T30" fmla="*/ 12 w 63"/>
                <a:gd name="T31" fmla="*/ 58 h 63"/>
                <a:gd name="T32" fmla="*/ 20 w 63"/>
                <a:gd name="T33" fmla="*/ 61 h 63"/>
                <a:gd name="T34" fmla="*/ 30 w 63"/>
                <a:gd name="T35" fmla="*/ 63 h 63"/>
                <a:gd name="T36" fmla="*/ 37 w 63"/>
                <a:gd name="T37" fmla="*/ 62 h 63"/>
                <a:gd name="T38" fmla="*/ 45 w 63"/>
                <a:gd name="T39" fmla="*/ 60 h 63"/>
                <a:gd name="T40" fmla="*/ 53 w 63"/>
                <a:gd name="T41" fmla="*/ 56 h 63"/>
                <a:gd name="T42" fmla="*/ 58 w 63"/>
                <a:gd name="T43" fmla="*/ 49 h 63"/>
                <a:gd name="T44" fmla="*/ 61 w 63"/>
                <a:gd name="T45" fmla="*/ 40 h 63"/>
                <a:gd name="T46" fmla="*/ 63 w 63"/>
                <a:gd name="T47" fmla="*/ 33 h 63"/>
                <a:gd name="T48" fmla="*/ 63 w 63"/>
                <a:gd name="T49" fmla="*/ 28 h 6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3"/>
                <a:gd name="T76" fmla="*/ 0 h 63"/>
                <a:gd name="T77" fmla="*/ 63 w 63"/>
                <a:gd name="T78" fmla="*/ 63 h 6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3" h="63">
                  <a:moveTo>
                    <a:pt x="63" y="28"/>
                  </a:moveTo>
                  <a:lnTo>
                    <a:pt x="61" y="20"/>
                  </a:lnTo>
                  <a:lnTo>
                    <a:pt x="58" y="13"/>
                  </a:lnTo>
                  <a:lnTo>
                    <a:pt x="51" y="6"/>
                  </a:lnTo>
                  <a:lnTo>
                    <a:pt x="44" y="1"/>
                  </a:lnTo>
                  <a:lnTo>
                    <a:pt x="37" y="0"/>
                  </a:lnTo>
                  <a:lnTo>
                    <a:pt x="29" y="0"/>
                  </a:lnTo>
                  <a:lnTo>
                    <a:pt x="19" y="1"/>
                  </a:lnTo>
                  <a:lnTo>
                    <a:pt x="11" y="6"/>
                  </a:lnTo>
                  <a:lnTo>
                    <a:pt x="6" y="13"/>
                  </a:lnTo>
                  <a:lnTo>
                    <a:pt x="1" y="19"/>
                  </a:lnTo>
                  <a:lnTo>
                    <a:pt x="0" y="27"/>
                  </a:lnTo>
                  <a:lnTo>
                    <a:pt x="0" y="35"/>
                  </a:lnTo>
                  <a:lnTo>
                    <a:pt x="2" y="44"/>
                  </a:lnTo>
                  <a:lnTo>
                    <a:pt x="6" y="52"/>
                  </a:lnTo>
                  <a:lnTo>
                    <a:pt x="12" y="58"/>
                  </a:lnTo>
                  <a:lnTo>
                    <a:pt x="20" y="61"/>
                  </a:lnTo>
                  <a:lnTo>
                    <a:pt x="30" y="63"/>
                  </a:lnTo>
                  <a:lnTo>
                    <a:pt x="37" y="62"/>
                  </a:lnTo>
                  <a:lnTo>
                    <a:pt x="45" y="60"/>
                  </a:lnTo>
                  <a:lnTo>
                    <a:pt x="53" y="56"/>
                  </a:lnTo>
                  <a:lnTo>
                    <a:pt x="58" y="49"/>
                  </a:lnTo>
                  <a:lnTo>
                    <a:pt x="61" y="40"/>
                  </a:lnTo>
                  <a:lnTo>
                    <a:pt x="63" y="33"/>
                  </a:lnTo>
                  <a:lnTo>
                    <a:pt x="63" y="28"/>
                  </a:lnTo>
                </a:path>
              </a:pathLst>
            </a:custGeom>
            <a:noFill/>
            <a:ln w="1588">
              <a:solidFill>
                <a:srgbClr val="000000"/>
              </a:solidFill>
              <a:round/>
              <a:headEnd/>
              <a:tailEnd/>
            </a:ln>
          </p:spPr>
          <p:txBody>
            <a:bodyPr/>
            <a:lstStyle/>
            <a:p>
              <a:endParaRPr lang="tr-TR"/>
            </a:p>
          </p:txBody>
        </p:sp>
        <p:sp>
          <p:nvSpPr>
            <p:cNvPr id="65576" name="Freeform 29"/>
            <p:cNvSpPr>
              <a:spLocks/>
            </p:cNvSpPr>
            <p:nvPr/>
          </p:nvSpPr>
          <p:spPr bwMode="auto">
            <a:xfrm>
              <a:off x="5309" y="1193"/>
              <a:ext cx="60" cy="64"/>
            </a:xfrm>
            <a:custGeom>
              <a:avLst/>
              <a:gdLst>
                <a:gd name="T0" fmla="*/ 45 w 60"/>
                <a:gd name="T1" fmla="*/ 15 h 64"/>
                <a:gd name="T2" fmla="*/ 51 w 60"/>
                <a:gd name="T3" fmla="*/ 20 h 64"/>
                <a:gd name="T4" fmla="*/ 60 w 60"/>
                <a:gd name="T5" fmla="*/ 23 h 64"/>
                <a:gd name="T6" fmla="*/ 38 w 60"/>
                <a:gd name="T7" fmla="*/ 64 h 64"/>
                <a:gd name="T8" fmla="*/ 30 w 60"/>
                <a:gd name="T9" fmla="*/ 63 h 64"/>
                <a:gd name="T10" fmla="*/ 22 w 60"/>
                <a:gd name="T11" fmla="*/ 60 h 64"/>
                <a:gd name="T12" fmla="*/ 15 w 60"/>
                <a:gd name="T13" fmla="*/ 56 h 64"/>
                <a:gd name="T14" fmla="*/ 9 w 60"/>
                <a:gd name="T15" fmla="*/ 51 h 64"/>
                <a:gd name="T16" fmla="*/ 5 w 60"/>
                <a:gd name="T17" fmla="*/ 44 h 64"/>
                <a:gd name="T18" fmla="*/ 3 w 60"/>
                <a:gd name="T19" fmla="*/ 39 h 64"/>
                <a:gd name="T20" fmla="*/ 0 w 60"/>
                <a:gd name="T21" fmla="*/ 31 h 64"/>
                <a:gd name="T22" fmla="*/ 0 w 60"/>
                <a:gd name="T23" fmla="*/ 23 h 64"/>
                <a:gd name="T24" fmla="*/ 39 w 60"/>
                <a:gd name="T25" fmla="*/ 0 h 64"/>
                <a:gd name="T26" fmla="*/ 41 w 60"/>
                <a:gd name="T27" fmla="*/ 7 h 64"/>
                <a:gd name="T28" fmla="*/ 45 w 60"/>
                <a:gd name="T29" fmla="*/ 15 h 6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0"/>
                <a:gd name="T46" fmla="*/ 0 h 64"/>
                <a:gd name="T47" fmla="*/ 60 w 60"/>
                <a:gd name="T48" fmla="*/ 64 h 6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0" h="64">
                  <a:moveTo>
                    <a:pt x="45" y="15"/>
                  </a:moveTo>
                  <a:lnTo>
                    <a:pt x="51" y="20"/>
                  </a:lnTo>
                  <a:lnTo>
                    <a:pt x="60" y="23"/>
                  </a:lnTo>
                  <a:lnTo>
                    <a:pt x="38" y="64"/>
                  </a:lnTo>
                  <a:lnTo>
                    <a:pt x="30" y="63"/>
                  </a:lnTo>
                  <a:lnTo>
                    <a:pt x="22" y="60"/>
                  </a:lnTo>
                  <a:lnTo>
                    <a:pt x="15" y="56"/>
                  </a:lnTo>
                  <a:lnTo>
                    <a:pt x="9" y="51"/>
                  </a:lnTo>
                  <a:lnTo>
                    <a:pt x="5" y="44"/>
                  </a:lnTo>
                  <a:lnTo>
                    <a:pt x="3" y="39"/>
                  </a:lnTo>
                  <a:lnTo>
                    <a:pt x="0" y="31"/>
                  </a:lnTo>
                  <a:lnTo>
                    <a:pt x="0" y="23"/>
                  </a:lnTo>
                  <a:lnTo>
                    <a:pt x="39" y="0"/>
                  </a:lnTo>
                  <a:lnTo>
                    <a:pt x="41" y="7"/>
                  </a:lnTo>
                  <a:lnTo>
                    <a:pt x="45" y="15"/>
                  </a:lnTo>
                </a:path>
              </a:pathLst>
            </a:custGeom>
            <a:noFill/>
            <a:ln w="1588">
              <a:solidFill>
                <a:srgbClr val="000000"/>
              </a:solidFill>
              <a:round/>
              <a:headEnd/>
              <a:tailEnd/>
            </a:ln>
          </p:spPr>
          <p:txBody>
            <a:bodyPr/>
            <a:lstStyle/>
            <a:p>
              <a:endParaRPr lang="tr-TR"/>
            </a:p>
          </p:txBody>
        </p:sp>
        <p:sp>
          <p:nvSpPr>
            <p:cNvPr id="65577" name="Freeform 30"/>
            <p:cNvSpPr>
              <a:spLocks/>
            </p:cNvSpPr>
            <p:nvPr/>
          </p:nvSpPr>
          <p:spPr bwMode="auto">
            <a:xfrm>
              <a:off x="5307" y="1068"/>
              <a:ext cx="65" cy="65"/>
            </a:xfrm>
            <a:custGeom>
              <a:avLst/>
              <a:gdLst>
                <a:gd name="T0" fmla="*/ 49 w 65"/>
                <a:gd name="T1" fmla="*/ 47 h 65"/>
                <a:gd name="T2" fmla="*/ 43 w 65"/>
                <a:gd name="T3" fmla="*/ 55 h 65"/>
                <a:gd name="T4" fmla="*/ 41 w 65"/>
                <a:gd name="T5" fmla="*/ 65 h 65"/>
                <a:gd name="T6" fmla="*/ 0 w 65"/>
                <a:gd name="T7" fmla="*/ 42 h 65"/>
                <a:gd name="T8" fmla="*/ 1 w 65"/>
                <a:gd name="T9" fmla="*/ 33 h 65"/>
                <a:gd name="T10" fmla="*/ 4 w 65"/>
                <a:gd name="T11" fmla="*/ 24 h 65"/>
                <a:gd name="T12" fmla="*/ 7 w 65"/>
                <a:gd name="T13" fmla="*/ 19 h 65"/>
                <a:gd name="T14" fmla="*/ 12 w 65"/>
                <a:gd name="T15" fmla="*/ 13 h 65"/>
                <a:gd name="T16" fmla="*/ 17 w 65"/>
                <a:gd name="T17" fmla="*/ 9 h 65"/>
                <a:gd name="T18" fmla="*/ 21 w 65"/>
                <a:gd name="T19" fmla="*/ 6 h 65"/>
                <a:gd name="T20" fmla="*/ 31 w 65"/>
                <a:gd name="T21" fmla="*/ 1 h 65"/>
                <a:gd name="T22" fmla="*/ 41 w 65"/>
                <a:gd name="T23" fmla="*/ 0 h 65"/>
                <a:gd name="T24" fmla="*/ 65 w 65"/>
                <a:gd name="T25" fmla="*/ 43 h 65"/>
                <a:gd name="T26" fmla="*/ 56 w 65"/>
                <a:gd name="T27" fmla="*/ 46 h 65"/>
                <a:gd name="T28" fmla="*/ 49 w 65"/>
                <a:gd name="T29" fmla="*/ 47 h 6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5"/>
                <a:gd name="T46" fmla="*/ 0 h 65"/>
                <a:gd name="T47" fmla="*/ 65 w 65"/>
                <a:gd name="T48" fmla="*/ 65 h 6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5" h="65">
                  <a:moveTo>
                    <a:pt x="49" y="47"/>
                  </a:moveTo>
                  <a:lnTo>
                    <a:pt x="43" y="55"/>
                  </a:lnTo>
                  <a:lnTo>
                    <a:pt x="41" y="65"/>
                  </a:lnTo>
                  <a:lnTo>
                    <a:pt x="0" y="42"/>
                  </a:lnTo>
                  <a:lnTo>
                    <a:pt x="1" y="33"/>
                  </a:lnTo>
                  <a:lnTo>
                    <a:pt x="4" y="24"/>
                  </a:lnTo>
                  <a:lnTo>
                    <a:pt x="7" y="19"/>
                  </a:lnTo>
                  <a:lnTo>
                    <a:pt x="12" y="13"/>
                  </a:lnTo>
                  <a:lnTo>
                    <a:pt x="17" y="9"/>
                  </a:lnTo>
                  <a:lnTo>
                    <a:pt x="21" y="6"/>
                  </a:lnTo>
                  <a:lnTo>
                    <a:pt x="31" y="1"/>
                  </a:lnTo>
                  <a:lnTo>
                    <a:pt x="41" y="0"/>
                  </a:lnTo>
                  <a:lnTo>
                    <a:pt x="65" y="43"/>
                  </a:lnTo>
                  <a:lnTo>
                    <a:pt x="56" y="46"/>
                  </a:lnTo>
                  <a:lnTo>
                    <a:pt x="49" y="47"/>
                  </a:lnTo>
                </a:path>
              </a:pathLst>
            </a:custGeom>
            <a:noFill/>
            <a:ln w="1588">
              <a:solidFill>
                <a:srgbClr val="000000"/>
              </a:solidFill>
              <a:round/>
              <a:headEnd/>
              <a:tailEnd/>
            </a:ln>
          </p:spPr>
          <p:txBody>
            <a:bodyPr/>
            <a:lstStyle/>
            <a:p>
              <a:endParaRPr lang="tr-TR"/>
            </a:p>
          </p:txBody>
        </p:sp>
        <p:sp>
          <p:nvSpPr>
            <p:cNvPr id="65578" name="Freeform 31"/>
            <p:cNvSpPr>
              <a:spLocks/>
            </p:cNvSpPr>
            <p:nvPr/>
          </p:nvSpPr>
          <p:spPr bwMode="auto">
            <a:xfrm>
              <a:off x="5426" y="1076"/>
              <a:ext cx="64" cy="64"/>
            </a:xfrm>
            <a:custGeom>
              <a:avLst/>
              <a:gdLst>
                <a:gd name="T0" fmla="*/ 16 w 64"/>
                <a:gd name="T1" fmla="*/ 50 h 64"/>
                <a:gd name="T2" fmla="*/ 9 w 64"/>
                <a:gd name="T3" fmla="*/ 44 h 64"/>
                <a:gd name="T4" fmla="*/ 0 w 64"/>
                <a:gd name="T5" fmla="*/ 42 h 64"/>
                <a:gd name="T6" fmla="*/ 23 w 64"/>
                <a:gd name="T7" fmla="*/ 0 h 64"/>
                <a:gd name="T8" fmla="*/ 32 w 64"/>
                <a:gd name="T9" fmla="*/ 1 h 64"/>
                <a:gd name="T10" fmla="*/ 40 w 64"/>
                <a:gd name="T11" fmla="*/ 5 h 64"/>
                <a:gd name="T12" fmla="*/ 47 w 64"/>
                <a:gd name="T13" fmla="*/ 7 h 64"/>
                <a:gd name="T14" fmla="*/ 52 w 64"/>
                <a:gd name="T15" fmla="*/ 12 h 64"/>
                <a:gd name="T16" fmla="*/ 56 w 64"/>
                <a:gd name="T17" fmla="*/ 17 h 64"/>
                <a:gd name="T18" fmla="*/ 58 w 64"/>
                <a:gd name="T19" fmla="*/ 21 h 64"/>
                <a:gd name="T20" fmla="*/ 63 w 64"/>
                <a:gd name="T21" fmla="*/ 32 h 64"/>
                <a:gd name="T22" fmla="*/ 64 w 64"/>
                <a:gd name="T23" fmla="*/ 42 h 64"/>
                <a:gd name="T24" fmla="*/ 20 w 64"/>
                <a:gd name="T25" fmla="*/ 64 h 64"/>
                <a:gd name="T26" fmla="*/ 19 w 64"/>
                <a:gd name="T27" fmla="*/ 57 h 64"/>
                <a:gd name="T28" fmla="*/ 17 w 64"/>
                <a:gd name="T29" fmla="*/ 51 h 6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4"/>
                <a:gd name="T46" fmla="*/ 0 h 64"/>
                <a:gd name="T47" fmla="*/ 64 w 64"/>
                <a:gd name="T48" fmla="*/ 64 h 6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4" h="64">
                  <a:moveTo>
                    <a:pt x="16" y="50"/>
                  </a:moveTo>
                  <a:lnTo>
                    <a:pt x="9" y="44"/>
                  </a:lnTo>
                  <a:lnTo>
                    <a:pt x="0" y="42"/>
                  </a:lnTo>
                  <a:lnTo>
                    <a:pt x="23" y="0"/>
                  </a:lnTo>
                  <a:lnTo>
                    <a:pt x="32" y="1"/>
                  </a:lnTo>
                  <a:lnTo>
                    <a:pt x="40" y="5"/>
                  </a:lnTo>
                  <a:lnTo>
                    <a:pt x="47" y="7"/>
                  </a:lnTo>
                  <a:lnTo>
                    <a:pt x="52" y="12"/>
                  </a:lnTo>
                  <a:lnTo>
                    <a:pt x="56" y="17"/>
                  </a:lnTo>
                  <a:lnTo>
                    <a:pt x="58" y="21"/>
                  </a:lnTo>
                  <a:lnTo>
                    <a:pt x="63" y="32"/>
                  </a:lnTo>
                  <a:lnTo>
                    <a:pt x="64" y="42"/>
                  </a:lnTo>
                  <a:lnTo>
                    <a:pt x="20" y="64"/>
                  </a:lnTo>
                  <a:lnTo>
                    <a:pt x="19" y="57"/>
                  </a:lnTo>
                  <a:lnTo>
                    <a:pt x="17" y="51"/>
                  </a:lnTo>
                </a:path>
              </a:pathLst>
            </a:custGeom>
            <a:noFill/>
            <a:ln w="1588">
              <a:solidFill>
                <a:srgbClr val="000000"/>
              </a:solidFill>
              <a:round/>
              <a:headEnd/>
              <a:tailEnd/>
            </a:ln>
          </p:spPr>
          <p:txBody>
            <a:bodyPr/>
            <a:lstStyle/>
            <a:p>
              <a:endParaRPr lang="tr-TR"/>
            </a:p>
          </p:txBody>
        </p:sp>
        <p:sp>
          <p:nvSpPr>
            <p:cNvPr id="65579" name="Freeform 32"/>
            <p:cNvSpPr>
              <a:spLocks/>
            </p:cNvSpPr>
            <p:nvPr/>
          </p:nvSpPr>
          <p:spPr bwMode="auto">
            <a:xfrm>
              <a:off x="5426" y="1195"/>
              <a:ext cx="64" cy="65"/>
            </a:xfrm>
            <a:custGeom>
              <a:avLst/>
              <a:gdLst>
                <a:gd name="T0" fmla="*/ 15 w 64"/>
                <a:gd name="T1" fmla="*/ 16 h 65"/>
                <a:gd name="T2" fmla="*/ 22 w 64"/>
                <a:gd name="T3" fmla="*/ 10 h 65"/>
                <a:gd name="T4" fmla="*/ 24 w 64"/>
                <a:gd name="T5" fmla="*/ 0 h 65"/>
                <a:gd name="T6" fmla="*/ 64 w 64"/>
                <a:gd name="T7" fmla="*/ 23 h 65"/>
                <a:gd name="T8" fmla="*/ 63 w 64"/>
                <a:gd name="T9" fmla="*/ 31 h 65"/>
                <a:gd name="T10" fmla="*/ 61 w 64"/>
                <a:gd name="T11" fmla="*/ 40 h 65"/>
                <a:gd name="T12" fmla="*/ 58 w 64"/>
                <a:gd name="T13" fmla="*/ 47 h 65"/>
                <a:gd name="T14" fmla="*/ 53 w 64"/>
                <a:gd name="T15" fmla="*/ 52 h 65"/>
                <a:gd name="T16" fmla="*/ 48 w 64"/>
                <a:gd name="T17" fmla="*/ 56 h 65"/>
                <a:gd name="T18" fmla="*/ 44 w 64"/>
                <a:gd name="T19" fmla="*/ 58 h 65"/>
                <a:gd name="T20" fmla="*/ 33 w 64"/>
                <a:gd name="T21" fmla="*/ 63 h 65"/>
                <a:gd name="T22" fmla="*/ 24 w 64"/>
                <a:gd name="T23" fmla="*/ 65 h 65"/>
                <a:gd name="T24" fmla="*/ 0 w 64"/>
                <a:gd name="T25" fmla="*/ 21 h 65"/>
                <a:gd name="T26" fmla="*/ 9 w 64"/>
                <a:gd name="T27" fmla="*/ 19 h 65"/>
                <a:gd name="T28" fmla="*/ 15 w 64"/>
                <a:gd name="T29" fmla="*/ 17 h 6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4"/>
                <a:gd name="T46" fmla="*/ 0 h 65"/>
                <a:gd name="T47" fmla="*/ 64 w 64"/>
                <a:gd name="T48" fmla="*/ 65 h 6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4" h="65">
                  <a:moveTo>
                    <a:pt x="15" y="16"/>
                  </a:moveTo>
                  <a:lnTo>
                    <a:pt x="22" y="10"/>
                  </a:lnTo>
                  <a:lnTo>
                    <a:pt x="24" y="0"/>
                  </a:lnTo>
                  <a:lnTo>
                    <a:pt x="64" y="23"/>
                  </a:lnTo>
                  <a:lnTo>
                    <a:pt x="63" y="31"/>
                  </a:lnTo>
                  <a:lnTo>
                    <a:pt x="61" y="40"/>
                  </a:lnTo>
                  <a:lnTo>
                    <a:pt x="58" y="47"/>
                  </a:lnTo>
                  <a:lnTo>
                    <a:pt x="53" y="52"/>
                  </a:lnTo>
                  <a:lnTo>
                    <a:pt x="48" y="56"/>
                  </a:lnTo>
                  <a:lnTo>
                    <a:pt x="44" y="58"/>
                  </a:lnTo>
                  <a:lnTo>
                    <a:pt x="33" y="63"/>
                  </a:lnTo>
                  <a:lnTo>
                    <a:pt x="24" y="65"/>
                  </a:lnTo>
                  <a:lnTo>
                    <a:pt x="0" y="21"/>
                  </a:lnTo>
                  <a:lnTo>
                    <a:pt x="9" y="19"/>
                  </a:lnTo>
                  <a:lnTo>
                    <a:pt x="15" y="17"/>
                  </a:lnTo>
                </a:path>
              </a:pathLst>
            </a:custGeom>
            <a:noFill/>
            <a:ln w="1588">
              <a:solidFill>
                <a:srgbClr val="000000"/>
              </a:solidFill>
              <a:round/>
              <a:headEnd/>
              <a:tailEnd/>
            </a:ln>
          </p:spPr>
          <p:txBody>
            <a:bodyPr/>
            <a:lstStyle/>
            <a:p>
              <a:endParaRPr lang="tr-TR"/>
            </a:p>
          </p:txBody>
        </p:sp>
      </p:grpSp>
      <p:sp>
        <p:nvSpPr>
          <p:cNvPr id="65548" name="Freeform 164"/>
          <p:cNvSpPr>
            <a:spLocks/>
          </p:cNvSpPr>
          <p:nvPr/>
        </p:nvSpPr>
        <p:spPr bwMode="auto">
          <a:xfrm>
            <a:off x="1703513" y="3140969"/>
            <a:ext cx="1785937" cy="2659063"/>
          </a:xfrm>
          <a:custGeom>
            <a:avLst/>
            <a:gdLst>
              <a:gd name="T0" fmla="*/ 0 w 4691"/>
              <a:gd name="T1" fmla="*/ 2147483647 h 5625"/>
              <a:gd name="T2" fmla="*/ 0 w 4691"/>
              <a:gd name="T3" fmla="*/ 2147483647 h 5625"/>
              <a:gd name="T4" fmla="*/ 0 w 4691"/>
              <a:gd name="T5" fmla="*/ 2147483647 h 5625"/>
              <a:gd name="T6" fmla="*/ 0 w 4691"/>
              <a:gd name="T7" fmla="*/ 2147483647 h 5625"/>
              <a:gd name="T8" fmla="*/ 0 w 4691"/>
              <a:gd name="T9" fmla="*/ 2147483647 h 5625"/>
              <a:gd name="T10" fmla="*/ 0 w 4691"/>
              <a:gd name="T11" fmla="*/ 2147483647 h 5625"/>
              <a:gd name="T12" fmla="*/ 0 w 4691"/>
              <a:gd name="T13" fmla="*/ 2147483647 h 5625"/>
              <a:gd name="T14" fmla="*/ 0 w 4691"/>
              <a:gd name="T15" fmla="*/ 2147483647 h 5625"/>
              <a:gd name="T16" fmla="*/ 0 w 4691"/>
              <a:gd name="T17" fmla="*/ 2147483647 h 5625"/>
              <a:gd name="T18" fmla="*/ 0 w 4691"/>
              <a:gd name="T19" fmla="*/ 2147483647 h 5625"/>
              <a:gd name="T20" fmla="*/ 0 w 4691"/>
              <a:gd name="T21" fmla="*/ 2147483647 h 5625"/>
              <a:gd name="T22" fmla="*/ 0 w 4691"/>
              <a:gd name="T23" fmla="*/ 2147483647 h 5625"/>
              <a:gd name="T24" fmla="*/ 0 w 4691"/>
              <a:gd name="T25" fmla="*/ 2147483647 h 5625"/>
              <a:gd name="T26" fmla="*/ 0 w 4691"/>
              <a:gd name="T27" fmla="*/ 2147483647 h 5625"/>
              <a:gd name="T28" fmla="*/ 0 w 4691"/>
              <a:gd name="T29" fmla="*/ 2147483647 h 5625"/>
              <a:gd name="T30" fmla="*/ 0 w 4691"/>
              <a:gd name="T31" fmla="*/ 2147483647 h 5625"/>
              <a:gd name="T32" fmla="*/ 0 w 4691"/>
              <a:gd name="T33" fmla="*/ 2147483647 h 5625"/>
              <a:gd name="T34" fmla="*/ 0 w 4691"/>
              <a:gd name="T35" fmla="*/ 2147483647 h 5625"/>
              <a:gd name="T36" fmla="*/ 0 w 4691"/>
              <a:gd name="T37" fmla="*/ 2147483647 h 5625"/>
              <a:gd name="T38" fmla="*/ 0 w 4691"/>
              <a:gd name="T39" fmla="*/ 2147483647 h 5625"/>
              <a:gd name="T40" fmla="*/ 0 w 4691"/>
              <a:gd name="T41" fmla="*/ 2147483647 h 5625"/>
              <a:gd name="T42" fmla="*/ 0 w 4691"/>
              <a:gd name="T43" fmla="*/ 2147483647 h 5625"/>
              <a:gd name="T44" fmla="*/ 0 w 4691"/>
              <a:gd name="T45" fmla="*/ 2147483647 h 5625"/>
              <a:gd name="T46" fmla="*/ 0 w 4691"/>
              <a:gd name="T47" fmla="*/ 2147483647 h 5625"/>
              <a:gd name="T48" fmla="*/ 0 w 4691"/>
              <a:gd name="T49" fmla="*/ 2147483647 h 5625"/>
              <a:gd name="T50" fmla="*/ 0 w 4691"/>
              <a:gd name="T51" fmla="*/ 2147483647 h 5625"/>
              <a:gd name="T52" fmla="*/ 0 w 4691"/>
              <a:gd name="T53" fmla="*/ 2147483647 h 5625"/>
              <a:gd name="T54" fmla="*/ 0 w 4691"/>
              <a:gd name="T55" fmla="*/ 2147483647 h 5625"/>
              <a:gd name="T56" fmla="*/ 0 w 4691"/>
              <a:gd name="T57" fmla="*/ 2147483647 h 5625"/>
              <a:gd name="T58" fmla="*/ 0 w 4691"/>
              <a:gd name="T59" fmla="*/ 2147483647 h 5625"/>
              <a:gd name="T60" fmla="*/ 0 w 4691"/>
              <a:gd name="T61" fmla="*/ 2147483647 h 5625"/>
              <a:gd name="T62" fmla="*/ 0 w 4691"/>
              <a:gd name="T63" fmla="*/ 2147483647 h 5625"/>
              <a:gd name="T64" fmla="*/ 0 w 4691"/>
              <a:gd name="T65" fmla="*/ 0 h 5625"/>
              <a:gd name="T66" fmla="*/ 0 w 4691"/>
              <a:gd name="T67" fmla="*/ 2147483647 h 5625"/>
              <a:gd name="T68" fmla="*/ 0 w 4691"/>
              <a:gd name="T69" fmla="*/ 2147483647 h 5625"/>
              <a:gd name="T70" fmla="*/ 0 w 4691"/>
              <a:gd name="T71" fmla="*/ 2147483647 h 5625"/>
              <a:gd name="T72" fmla="*/ 0 w 4691"/>
              <a:gd name="T73" fmla="*/ 2147483647 h 5625"/>
              <a:gd name="T74" fmla="*/ 0 w 4691"/>
              <a:gd name="T75" fmla="*/ 2147483647 h 5625"/>
              <a:gd name="T76" fmla="*/ 0 w 4691"/>
              <a:gd name="T77" fmla="*/ 2147483647 h 5625"/>
              <a:gd name="T78" fmla="*/ 0 w 4691"/>
              <a:gd name="T79" fmla="*/ 2147483647 h 5625"/>
              <a:gd name="T80" fmla="*/ 0 w 4691"/>
              <a:gd name="T81" fmla="*/ 2147483647 h 5625"/>
              <a:gd name="T82" fmla="*/ 0 w 4691"/>
              <a:gd name="T83" fmla="*/ 2147483647 h 5625"/>
              <a:gd name="T84" fmla="*/ 0 w 4691"/>
              <a:gd name="T85" fmla="*/ 2147483647 h 5625"/>
              <a:gd name="T86" fmla="*/ 0 w 4691"/>
              <a:gd name="T87" fmla="*/ 2147483647 h 5625"/>
              <a:gd name="T88" fmla="*/ 0 w 4691"/>
              <a:gd name="T89" fmla="*/ 2147483647 h 5625"/>
              <a:gd name="T90" fmla="*/ 0 w 4691"/>
              <a:gd name="T91" fmla="*/ 2147483647 h 5625"/>
              <a:gd name="T92" fmla="*/ 0 w 4691"/>
              <a:gd name="T93" fmla="*/ 2147483647 h 5625"/>
              <a:gd name="T94" fmla="*/ 0 w 4691"/>
              <a:gd name="T95" fmla="*/ 2147483647 h 5625"/>
              <a:gd name="T96" fmla="*/ 0 w 4691"/>
              <a:gd name="T97" fmla="*/ 2147483647 h 5625"/>
              <a:gd name="T98" fmla="*/ 0 w 4691"/>
              <a:gd name="T99" fmla="*/ 2147483647 h 5625"/>
              <a:gd name="T100" fmla="*/ 0 w 4691"/>
              <a:gd name="T101" fmla="*/ 2147483647 h 5625"/>
              <a:gd name="T102" fmla="*/ 0 w 4691"/>
              <a:gd name="T103" fmla="*/ 2147483647 h 5625"/>
              <a:gd name="T104" fmla="*/ 0 w 4691"/>
              <a:gd name="T105" fmla="*/ 2147483647 h 5625"/>
              <a:gd name="T106" fmla="*/ 0 w 4691"/>
              <a:gd name="T107" fmla="*/ 2147483647 h 5625"/>
              <a:gd name="T108" fmla="*/ 0 w 4691"/>
              <a:gd name="T109" fmla="*/ 2147483647 h 562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691"/>
              <a:gd name="T166" fmla="*/ 0 h 5625"/>
              <a:gd name="T167" fmla="*/ 4691 w 4691"/>
              <a:gd name="T168" fmla="*/ 5625 h 562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691" h="5625">
                <a:moveTo>
                  <a:pt x="4079" y="5625"/>
                </a:moveTo>
                <a:lnTo>
                  <a:pt x="3978" y="5606"/>
                </a:lnTo>
                <a:lnTo>
                  <a:pt x="3954" y="5592"/>
                </a:lnTo>
                <a:lnTo>
                  <a:pt x="3931" y="5575"/>
                </a:lnTo>
                <a:lnTo>
                  <a:pt x="3912" y="5557"/>
                </a:lnTo>
                <a:lnTo>
                  <a:pt x="3892" y="5540"/>
                </a:lnTo>
                <a:lnTo>
                  <a:pt x="3873" y="5518"/>
                </a:lnTo>
                <a:lnTo>
                  <a:pt x="3854" y="5499"/>
                </a:lnTo>
                <a:lnTo>
                  <a:pt x="3838" y="5478"/>
                </a:lnTo>
                <a:lnTo>
                  <a:pt x="3821" y="5454"/>
                </a:lnTo>
                <a:lnTo>
                  <a:pt x="3805" y="5433"/>
                </a:lnTo>
                <a:lnTo>
                  <a:pt x="3788" y="5410"/>
                </a:lnTo>
                <a:lnTo>
                  <a:pt x="3774" y="5388"/>
                </a:lnTo>
                <a:lnTo>
                  <a:pt x="3757" y="5365"/>
                </a:lnTo>
                <a:lnTo>
                  <a:pt x="3739" y="5344"/>
                </a:lnTo>
                <a:lnTo>
                  <a:pt x="3722" y="5323"/>
                </a:lnTo>
                <a:lnTo>
                  <a:pt x="3704" y="5301"/>
                </a:lnTo>
                <a:lnTo>
                  <a:pt x="3687" y="5284"/>
                </a:lnTo>
                <a:lnTo>
                  <a:pt x="3634" y="5214"/>
                </a:lnTo>
                <a:lnTo>
                  <a:pt x="3295" y="4609"/>
                </a:lnTo>
                <a:lnTo>
                  <a:pt x="3254" y="4560"/>
                </a:lnTo>
                <a:lnTo>
                  <a:pt x="3053" y="4289"/>
                </a:lnTo>
                <a:lnTo>
                  <a:pt x="2954" y="4118"/>
                </a:lnTo>
                <a:lnTo>
                  <a:pt x="2925" y="4068"/>
                </a:lnTo>
                <a:lnTo>
                  <a:pt x="2911" y="4037"/>
                </a:lnTo>
                <a:lnTo>
                  <a:pt x="2874" y="3976"/>
                </a:lnTo>
                <a:lnTo>
                  <a:pt x="2721" y="3736"/>
                </a:lnTo>
                <a:lnTo>
                  <a:pt x="2711" y="3716"/>
                </a:lnTo>
                <a:lnTo>
                  <a:pt x="2642" y="3695"/>
                </a:lnTo>
                <a:lnTo>
                  <a:pt x="2473" y="3585"/>
                </a:lnTo>
                <a:lnTo>
                  <a:pt x="2190" y="3214"/>
                </a:lnTo>
                <a:lnTo>
                  <a:pt x="2089" y="3082"/>
                </a:lnTo>
                <a:lnTo>
                  <a:pt x="2081" y="3063"/>
                </a:lnTo>
                <a:lnTo>
                  <a:pt x="1938" y="3206"/>
                </a:lnTo>
                <a:lnTo>
                  <a:pt x="1938" y="3243"/>
                </a:lnTo>
                <a:lnTo>
                  <a:pt x="1908" y="3243"/>
                </a:lnTo>
                <a:lnTo>
                  <a:pt x="1877" y="3284"/>
                </a:lnTo>
                <a:lnTo>
                  <a:pt x="1829" y="3344"/>
                </a:lnTo>
                <a:lnTo>
                  <a:pt x="1536" y="3647"/>
                </a:lnTo>
                <a:lnTo>
                  <a:pt x="1365" y="3844"/>
                </a:lnTo>
                <a:lnTo>
                  <a:pt x="1325" y="3885"/>
                </a:lnTo>
                <a:lnTo>
                  <a:pt x="1226" y="3947"/>
                </a:lnTo>
                <a:lnTo>
                  <a:pt x="1053" y="4118"/>
                </a:lnTo>
                <a:lnTo>
                  <a:pt x="1014" y="4139"/>
                </a:lnTo>
                <a:lnTo>
                  <a:pt x="956" y="4149"/>
                </a:lnTo>
                <a:lnTo>
                  <a:pt x="853" y="4269"/>
                </a:lnTo>
                <a:lnTo>
                  <a:pt x="553" y="4601"/>
                </a:lnTo>
                <a:lnTo>
                  <a:pt x="469" y="4591"/>
                </a:lnTo>
                <a:lnTo>
                  <a:pt x="312" y="4741"/>
                </a:lnTo>
                <a:lnTo>
                  <a:pt x="291" y="4750"/>
                </a:lnTo>
                <a:lnTo>
                  <a:pt x="272" y="4760"/>
                </a:lnTo>
                <a:lnTo>
                  <a:pt x="210" y="4721"/>
                </a:lnTo>
                <a:lnTo>
                  <a:pt x="210" y="4669"/>
                </a:lnTo>
                <a:lnTo>
                  <a:pt x="231" y="4640"/>
                </a:lnTo>
                <a:lnTo>
                  <a:pt x="341" y="4519"/>
                </a:lnTo>
                <a:lnTo>
                  <a:pt x="291" y="4572"/>
                </a:lnTo>
                <a:lnTo>
                  <a:pt x="221" y="4551"/>
                </a:lnTo>
                <a:lnTo>
                  <a:pt x="210" y="4519"/>
                </a:lnTo>
                <a:lnTo>
                  <a:pt x="241" y="4419"/>
                </a:lnTo>
                <a:lnTo>
                  <a:pt x="130" y="4349"/>
                </a:lnTo>
                <a:lnTo>
                  <a:pt x="120" y="4318"/>
                </a:lnTo>
                <a:lnTo>
                  <a:pt x="231" y="4108"/>
                </a:lnTo>
                <a:lnTo>
                  <a:pt x="60" y="4279"/>
                </a:lnTo>
                <a:lnTo>
                  <a:pt x="0" y="4248"/>
                </a:lnTo>
                <a:lnTo>
                  <a:pt x="80" y="4058"/>
                </a:lnTo>
                <a:lnTo>
                  <a:pt x="72" y="4037"/>
                </a:lnTo>
                <a:lnTo>
                  <a:pt x="72" y="3998"/>
                </a:lnTo>
                <a:lnTo>
                  <a:pt x="120" y="3885"/>
                </a:lnTo>
                <a:lnTo>
                  <a:pt x="221" y="3736"/>
                </a:lnTo>
                <a:lnTo>
                  <a:pt x="433" y="3507"/>
                </a:lnTo>
                <a:lnTo>
                  <a:pt x="601" y="3325"/>
                </a:lnTo>
                <a:lnTo>
                  <a:pt x="1586" y="2382"/>
                </a:lnTo>
                <a:lnTo>
                  <a:pt x="1426" y="2118"/>
                </a:lnTo>
                <a:lnTo>
                  <a:pt x="1234" y="1798"/>
                </a:lnTo>
                <a:lnTo>
                  <a:pt x="1204" y="1748"/>
                </a:lnTo>
                <a:lnTo>
                  <a:pt x="1144" y="1618"/>
                </a:lnTo>
                <a:lnTo>
                  <a:pt x="1106" y="1565"/>
                </a:lnTo>
                <a:lnTo>
                  <a:pt x="1075" y="1486"/>
                </a:lnTo>
                <a:lnTo>
                  <a:pt x="1034" y="1437"/>
                </a:lnTo>
                <a:lnTo>
                  <a:pt x="985" y="1307"/>
                </a:lnTo>
                <a:lnTo>
                  <a:pt x="793" y="832"/>
                </a:lnTo>
                <a:lnTo>
                  <a:pt x="753" y="784"/>
                </a:lnTo>
                <a:lnTo>
                  <a:pt x="753" y="714"/>
                </a:lnTo>
                <a:lnTo>
                  <a:pt x="723" y="673"/>
                </a:lnTo>
                <a:lnTo>
                  <a:pt x="712" y="652"/>
                </a:lnTo>
                <a:lnTo>
                  <a:pt x="712" y="623"/>
                </a:lnTo>
                <a:lnTo>
                  <a:pt x="956" y="692"/>
                </a:lnTo>
                <a:lnTo>
                  <a:pt x="1053" y="683"/>
                </a:lnTo>
                <a:lnTo>
                  <a:pt x="1075" y="632"/>
                </a:lnTo>
                <a:lnTo>
                  <a:pt x="1005" y="524"/>
                </a:lnTo>
                <a:lnTo>
                  <a:pt x="1166" y="493"/>
                </a:lnTo>
                <a:lnTo>
                  <a:pt x="1156" y="433"/>
                </a:lnTo>
                <a:lnTo>
                  <a:pt x="1075" y="272"/>
                </a:lnTo>
                <a:lnTo>
                  <a:pt x="1065" y="202"/>
                </a:lnTo>
                <a:lnTo>
                  <a:pt x="1286" y="231"/>
                </a:lnTo>
                <a:lnTo>
                  <a:pt x="1255" y="41"/>
                </a:lnTo>
                <a:lnTo>
                  <a:pt x="1276" y="10"/>
                </a:lnTo>
                <a:lnTo>
                  <a:pt x="1394" y="31"/>
                </a:lnTo>
                <a:lnTo>
                  <a:pt x="1429" y="54"/>
                </a:lnTo>
                <a:lnTo>
                  <a:pt x="1462" y="80"/>
                </a:lnTo>
                <a:lnTo>
                  <a:pt x="1493" y="107"/>
                </a:lnTo>
                <a:lnTo>
                  <a:pt x="1521" y="136"/>
                </a:lnTo>
                <a:lnTo>
                  <a:pt x="1548" y="165"/>
                </a:lnTo>
                <a:lnTo>
                  <a:pt x="1573" y="198"/>
                </a:lnTo>
                <a:lnTo>
                  <a:pt x="1598" y="231"/>
                </a:lnTo>
                <a:lnTo>
                  <a:pt x="1621" y="262"/>
                </a:lnTo>
                <a:lnTo>
                  <a:pt x="1645" y="297"/>
                </a:lnTo>
                <a:lnTo>
                  <a:pt x="1668" y="330"/>
                </a:lnTo>
                <a:lnTo>
                  <a:pt x="1691" y="365"/>
                </a:lnTo>
                <a:lnTo>
                  <a:pt x="1714" y="400"/>
                </a:lnTo>
                <a:lnTo>
                  <a:pt x="1738" y="433"/>
                </a:lnTo>
                <a:lnTo>
                  <a:pt x="1763" y="467"/>
                </a:lnTo>
                <a:lnTo>
                  <a:pt x="1788" y="500"/>
                </a:lnTo>
                <a:lnTo>
                  <a:pt x="1817" y="531"/>
                </a:lnTo>
                <a:lnTo>
                  <a:pt x="1928" y="683"/>
                </a:lnTo>
                <a:lnTo>
                  <a:pt x="2118" y="976"/>
                </a:lnTo>
                <a:lnTo>
                  <a:pt x="2259" y="1156"/>
                </a:lnTo>
                <a:lnTo>
                  <a:pt x="2259" y="1175"/>
                </a:lnTo>
                <a:lnTo>
                  <a:pt x="2490" y="1517"/>
                </a:lnTo>
                <a:lnTo>
                  <a:pt x="2510" y="1546"/>
                </a:lnTo>
                <a:lnTo>
                  <a:pt x="2702" y="1377"/>
                </a:lnTo>
                <a:lnTo>
                  <a:pt x="2934" y="1185"/>
                </a:lnTo>
                <a:lnTo>
                  <a:pt x="3053" y="1104"/>
                </a:lnTo>
                <a:lnTo>
                  <a:pt x="3103" y="1096"/>
                </a:lnTo>
                <a:lnTo>
                  <a:pt x="3124" y="1034"/>
                </a:lnTo>
                <a:lnTo>
                  <a:pt x="3185" y="1014"/>
                </a:lnTo>
                <a:lnTo>
                  <a:pt x="3826" y="423"/>
                </a:lnTo>
                <a:lnTo>
                  <a:pt x="3867" y="372"/>
                </a:lnTo>
                <a:lnTo>
                  <a:pt x="4278" y="50"/>
                </a:lnTo>
                <a:lnTo>
                  <a:pt x="4259" y="202"/>
                </a:lnTo>
                <a:lnTo>
                  <a:pt x="4480" y="10"/>
                </a:lnTo>
                <a:lnTo>
                  <a:pt x="4519" y="0"/>
                </a:lnTo>
                <a:lnTo>
                  <a:pt x="4499" y="140"/>
                </a:lnTo>
                <a:lnTo>
                  <a:pt x="4530" y="140"/>
                </a:lnTo>
                <a:lnTo>
                  <a:pt x="4499" y="301"/>
                </a:lnTo>
                <a:lnTo>
                  <a:pt x="4530" y="382"/>
                </a:lnTo>
                <a:lnTo>
                  <a:pt x="4691" y="291"/>
                </a:lnTo>
                <a:lnTo>
                  <a:pt x="4660" y="423"/>
                </a:lnTo>
                <a:lnTo>
                  <a:pt x="4651" y="483"/>
                </a:lnTo>
                <a:lnTo>
                  <a:pt x="4571" y="563"/>
                </a:lnTo>
                <a:lnTo>
                  <a:pt x="4530" y="592"/>
                </a:lnTo>
                <a:lnTo>
                  <a:pt x="4490" y="793"/>
                </a:lnTo>
                <a:lnTo>
                  <a:pt x="4179" y="1055"/>
                </a:lnTo>
                <a:lnTo>
                  <a:pt x="4152" y="1090"/>
                </a:lnTo>
                <a:lnTo>
                  <a:pt x="4129" y="1123"/>
                </a:lnTo>
                <a:lnTo>
                  <a:pt x="4100" y="1158"/>
                </a:lnTo>
                <a:lnTo>
                  <a:pt x="4071" y="1189"/>
                </a:lnTo>
                <a:lnTo>
                  <a:pt x="4040" y="1222"/>
                </a:lnTo>
                <a:lnTo>
                  <a:pt x="4011" y="1253"/>
                </a:lnTo>
                <a:lnTo>
                  <a:pt x="3980" y="1284"/>
                </a:lnTo>
                <a:lnTo>
                  <a:pt x="3949" y="1313"/>
                </a:lnTo>
                <a:lnTo>
                  <a:pt x="3916" y="1344"/>
                </a:lnTo>
                <a:lnTo>
                  <a:pt x="3883" y="1373"/>
                </a:lnTo>
                <a:lnTo>
                  <a:pt x="3850" y="1402"/>
                </a:lnTo>
                <a:lnTo>
                  <a:pt x="3817" y="1433"/>
                </a:lnTo>
                <a:lnTo>
                  <a:pt x="3784" y="1463"/>
                </a:lnTo>
                <a:lnTo>
                  <a:pt x="3751" y="1494"/>
                </a:lnTo>
                <a:lnTo>
                  <a:pt x="3718" y="1525"/>
                </a:lnTo>
                <a:lnTo>
                  <a:pt x="3687" y="1558"/>
                </a:lnTo>
                <a:lnTo>
                  <a:pt x="3274" y="1909"/>
                </a:lnTo>
                <a:lnTo>
                  <a:pt x="3214" y="1969"/>
                </a:lnTo>
                <a:lnTo>
                  <a:pt x="3185" y="1969"/>
                </a:lnTo>
                <a:lnTo>
                  <a:pt x="2954" y="2231"/>
                </a:lnTo>
                <a:lnTo>
                  <a:pt x="2863" y="2300"/>
                </a:lnTo>
                <a:lnTo>
                  <a:pt x="2892" y="2351"/>
                </a:lnTo>
                <a:lnTo>
                  <a:pt x="3002" y="2460"/>
                </a:lnTo>
                <a:lnTo>
                  <a:pt x="3254" y="2733"/>
                </a:lnTo>
                <a:lnTo>
                  <a:pt x="3235" y="2774"/>
                </a:lnTo>
                <a:lnTo>
                  <a:pt x="3235" y="2791"/>
                </a:lnTo>
                <a:lnTo>
                  <a:pt x="3406" y="3034"/>
                </a:lnTo>
                <a:lnTo>
                  <a:pt x="3444" y="3082"/>
                </a:lnTo>
                <a:lnTo>
                  <a:pt x="3454" y="3104"/>
                </a:lnTo>
                <a:lnTo>
                  <a:pt x="3495" y="3164"/>
                </a:lnTo>
                <a:lnTo>
                  <a:pt x="3545" y="3274"/>
                </a:lnTo>
                <a:lnTo>
                  <a:pt x="3596" y="3315"/>
                </a:lnTo>
                <a:lnTo>
                  <a:pt x="3646" y="3375"/>
                </a:lnTo>
                <a:lnTo>
                  <a:pt x="3666" y="3447"/>
                </a:lnTo>
                <a:lnTo>
                  <a:pt x="3826" y="3666"/>
                </a:lnTo>
                <a:lnTo>
                  <a:pt x="4137" y="4099"/>
                </a:lnTo>
                <a:lnTo>
                  <a:pt x="4360" y="4368"/>
                </a:lnTo>
                <a:lnTo>
                  <a:pt x="4329" y="4419"/>
                </a:lnTo>
                <a:lnTo>
                  <a:pt x="4249" y="4428"/>
                </a:lnTo>
                <a:lnTo>
                  <a:pt x="4240" y="4459"/>
                </a:lnTo>
                <a:lnTo>
                  <a:pt x="4278" y="4481"/>
                </a:lnTo>
                <a:lnTo>
                  <a:pt x="4290" y="4500"/>
                </a:lnTo>
                <a:lnTo>
                  <a:pt x="4271" y="4541"/>
                </a:lnTo>
                <a:lnTo>
                  <a:pt x="4067" y="4519"/>
                </a:lnTo>
                <a:lnTo>
                  <a:pt x="3898" y="4300"/>
                </a:lnTo>
                <a:lnTo>
                  <a:pt x="3826" y="4209"/>
                </a:lnTo>
                <a:lnTo>
                  <a:pt x="3848" y="4240"/>
                </a:lnTo>
                <a:lnTo>
                  <a:pt x="3887" y="4300"/>
                </a:lnTo>
                <a:lnTo>
                  <a:pt x="3898" y="4349"/>
                </a:lnTo>
                <a:lnTo>
                  <a:pt x="3947" y="4390"/>
                </a:lnTo>
                <a:lnTo>
                  <a:pt x="3999" y="4490"/>
                </a:lnTo>
                <a:lnTo>
                  <a:pt x="4158" y="4721"/>
                </a:lnTo>
                <a:lnTo>
                  <a:pt x="4158" y="4750"/>
                </a:lnTo>
                <a:lnTo>
                  <a:pt x="4028" y="4801"/>
                </a:lnTo>
                <a:lnTo>
                  <a:pt x="4013" y="4810"/>
                </a:lnTo>
                <a:lnTo>
                  <a:pt x="3995" y="4814"/>
                </a:lnTo>
                <a:lnTo>
                  <a:pt x="3978" y="4820"/>
                </a:lnTo>
                <a:lnTo>
                  <a:pt x="3962" y="4822"/>
                </a:lnTo>
                <a:lnTo>
                  <a:pt x="3945" y="4822"/>
                </a:lnTo>
                <a:lnTo>
                  <a:pt x="3929" y="4822"/>
                </a:lnTo>
                <a:lnTo>
                  <a:pt x="3914" y="4820"/>
                </a:lnTo>
                <a:lnTo>
                  <a:pt x="3898" y="4816"/>
                </a:lnTo>
                <a:lnTo>
                  <a:pt x="3881" y="4810"/>
                </a:lnTo>
                <a:lnTo>
                  <a:pt x="3865" y="4803"/>
                </a:lnTo>
                <a:lnTo>
                  <a:pt x="3850" y="4795"/>
                </a:lnTo>
                <a:lnTo>
                  <a:pt x="3832" y="4787"/>
                </a:lnTo>
                <a:lnTo>
                  <a:pt x="3817" y="4776"/>
                </a:lnTo>
                <a:lnTo>
                  <a:pt x="3799" y="4764"/>
                </a:lnTo>
                <a:lnTo>
                  <a:pt x="3784" y="4754"/>
                </a:lnTo>
                <a:lnTo>
                  <a:pt x="3766" y="4741"/>
                </a:lnTo>
                <a:lnTo>
                  <a:pt x="3776" y="4781"/>
                </a:lnTo>
                <a:lnTo>
                  <a:pt x="3968" y="5113"/>
                </a:lnTo>
                <a:lnTo>
                  <a:pt x="3927" y="5121"/>
                </a:lnTo>
                <a:lnTo>
                  <a:pt x="3848" y="5113"/>
                </a:lnTo>
                <a:lnTo>
                  <a:pt x="4129" y="5615"/>
                </a:lnTo>
                <a:lnTo>
                  <a:pt x="4079" y="5625"/>
                </a:lnTo>
                <a:close/>
              </a:path>
            </a:pathLst>
          </a:custGeom>
          <a:solidFill>
            <a:srgbClr val="FF0000"/>
          </a:solidFill>
          <a:ln w="9525">
            <a:noFill/>
            <a:round/>
            <a:headEnd/>
            <a:tailEnd/>
          </a:ln>
        </p:spPr>
        <p:txBody>
          <a:bodyPr/>
          <a:lstStyle/>
          <a:p>
            <a:endParaRPr lang="tr-TR"/>
          </a:p>
        </p:txBody>
      </p:sp>
      <p:sp>
        <p:nvSpPr>
          <p:cNvPr id="65549" name="164 Slayt Numarası Yer Tutucusu"/>
          <p:cNvSpPr>
            <a:spLocks noGrp="1"/>
          </p:cNvSpPr>
          <p:nvPr>
            <p:ph type="sldNum" sz="quarter" idx="12"/>
          </p:nvPr>
        </p:nvSpPr>
        <p:spPr bwMode="auto">
          <a:noFill/>
          <a:ln>
            <a:miter lim="800000"/>
            <a:headEnd/>
            <a:tailEnd/>
          </a:ln>
        </p:spPr>
        <p:txBody>
          <a:bodyPr vert="horz" wrap="square" lIns="91440" tIns="45720" rIns="91440" bIns="45720" numCol="1" rtlCol="0" anchor="t" anchorCtr="0" compatLnSpc="1">
            <a:prstTxWarp prst="textNoShape">
              <a:avLst/>
            </a:prstTxWarp>
          </a:bodyPr>
          <a:lstStyle/>
          <a:p>
            <a:fld id="{B1CB8F3C-8B61-441E-A5CF-0CBD8EF85BD5}" type="slidenum">
              <a:rPr lang="tr-TR" smtClean="0"/>
              <a:pPr/>
              <a:t>32</a:t>
            </a:fld>
            <a:endParaRPr lang="tr-TR" smtClean="0"/>
          </a:p>
        </p:txBody>
      </p:sp>
    </p:spTree>
    <p:extLst>
      <p:ext uri="{BB962C8B-B14F-4D97-AF65-F5344CB8AC3E}">
        <p14:creationId xmlns:p14="http://schemas.microsoft.com/office/powerpoint/2010/main" val="35260881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1+#ppt_w/2"/>
                                          </p:val>
                                        </p:tav>
                                        <p:tav tm="100000">
                                          <p:val>
                                            <p:strVal val="#ppt_x"/>
                                          </p:val>
                                        </p:tav>
                                      </p:tavLst>
                                    </p:anim>
                                    <p:anim calcmode="lin" valueType="num">
                                      <p:cBhvr additive="base">
                                        <p:cTn id="14"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3"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1+#ppt_w/2"/>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3"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1+#ppt_w/2"/>
                                          </p:val>
                                        </p:tav>
                                        <p:tav tm="100000">
                                          <p:val>
                                            <p:strVal val="#ppt_x"/>
                                          </p:val>
                                        </p:tav>
                                      </p:tavLst>
                                    </p:anim>
                                    <p:anim calcmode="lin" valueType="num">
                                      <p:cBhvr additive="base">
                                        <p:cTn id="26"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3"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1+#ppt_w/2"/>
                                          </p:val>
                                        </p:tav>
                                        <p:tav tm="100000">
                                          <p:val>
                                            <p:strVal val="#ppt_x"/>
                                          </p:val>
                                        </p:tav>
                                      </p:tavLst>
                                    </p:anim>
                                    <p:anim calcmode="lin" valueType="num">
                                      <p:cBhvr additive="base">
                                        <p:cTn id="32"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3"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1+#ppt_w/2"/>
                                          </p:val>
                                        </p:tav>
                                        <p:tav tm="100000">
                                          <p:val>
                                            <p:strVal val="#ppt_x"/>
                                          </p:val>
                                        </p:tav>
                                      </p:tavLst>
                                    </p:anim>
                                    <p:anim calcmode="lin" valueType="num">
                                      <p:cBhvr additive="base">
                                        <p:cTn id="38"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3"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1+#ppt_w/2"/>
                                          </p:val>
                                        </p:tav>
                                        <p:tav tm="100000">
                                          <p:val>
                                            <p:strVal val="#ppt_x"/>
                                          </p:val>
                                        </p:tav>
                                      </p:tavLst>
                                    </p:anim>
                                    <p:anim calcmode="lin" valueType="num">
                                      <p:cBhvr additive="base">
                                        <p:cTn id="44"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3" presetClass="entr" presetSubtype="16" fill="hold"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autoUpdateAnimBg="0"/>
      <p:bldP spid="4" grpId="0" autoUpdateAnimBg="0"/>
      <p:bldP spid="5" grpId="0" autoUpdateAnimBg="0"/>
      <p:bldP spid="6" grpId="0" autoUpdateAnimBg="0"/>
      <p:bldP spid="7" grpId="0" autoUpdateAnimBg="0"/>
      <p:bldP spid="8"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194" name="Object 2"/>
          <p:cNvGraphicFramePr>
            <a:graphicFrameLocks noChangeAspect="1"/>
          </p:cNvGraphicFramePr>
          <p:nvPr/>
        </p:nvGraphicFramePr>
        <p:xfrm>
          <a:off x="3738563" y="44625"/>
          <a:ext cx="4940300" cy="5070475"/>
        </p:xfrm>
        <a:graphic>
          <a:graphicData uri="http://schemas.openxmlformats.org/presentationml/2006/ole">
            <mc:AlternateContent xmlns:mc="http://schemas.openxmlformats.org/markup-compatibility/2006">
              <mc:Choice xmlns:v="urn:schemas-microsoft-com:vml" Requires="v">
                <p:oleObj spid="_x0000_s6166" name="Klip" r:id="rId3" imgW="4671000" imgH="4859640" progId="">
                  <p:embed/>
                </p:oleObj>
              </mc:Choice>
              <mc:Fallback>
                <p:oleObj name="Klip" r:id="rId3" imgW="4671000" imgH="4859640" progId="">
                  <p:embed/>
                  <p:pic>
                    <p:nvPicPr>
                      <p:cNvPr id="0" name=""/>
                      <p:cNvPicPr>
                        <a:picLocks noChangeAspect="1" noChangeArrowheads="1"/>
                      </p:cNvPicPr>
                      <p:nvPr/>
                    </p:nvPicPr>
                    <p:blipFill>
                      <a:blip r:embed="rId4">
                        <a:lum bright="-36000"/>
                        <a:extLst>
                          <a:ext uri="{28A0092B-C50C-407E-A947-70E740481C1C}">
                            <a14:useLocalDpi xmlns:a14="http://schemas.microsoft.com/office/drawing/2010/main" val="0"/>
                          </a:ext>
                        </a:extLst>
                      </a:blip>
                      <a:srcRect/>
                      <a:stretch>
                        <a:fillRect/>
                      </a:stretch>
                    </p:blipFill>
                    <p:spPr bwMode="auto">
                      <a:xfrm>
                        <a:off x="3738563" y="44625"/>
                        <a:ext cx="4940300" cy="5070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 name="Group 6"/>
          <p:cNvGrpSpPr>
            <a:grpSpLocks/>
          </p:cNvGrpSpPr>
          <p:nvPr/>
        </p:nvGrpSpPr>
        <p:grpSpPr bwMode="auto">
          <a:xfrm>
            <a:off x="3571876" y="1517651"/>
            <a:ext cx="1027113" cy="1381125"/>
            <a:chOff x="1632" y="937"/>
            <a:chExt cx="674" cy="918"/>
          </a:xfrm>
        </p:grpSpPr>
        <p:graphicFrame>
          <p:nvGraphicFramePr>
            <p:cNvPr id="8197" name="Object 6"/>
            <p:cNvGraphicFramePr>
              <a:graphicFrameLocks noChangeAspect="1"/>
            </p:cNvGraphicFramePr>
            <p:nvPr/>
          </p:nvGraphicFramePr>
          <p:xfrm>
            <a:off x="1632" y="937"/>
            <a:ext cx="674" cy="918"/>
          </p:xfrm>
          <a:graphic>
            <a:graphicData uri="http://schemas.openxmlformats.org/presentationml/2006/ole">
              <mc:AlternateContent xmlns:mc="http://schemas.openxmlformats.org/markup-compatibility/2006">
                <mc:Choice xmlns:v="urn:schemas-microsoft-com:vml" Requires="v">
                  <p:oleObj spid="_x0000_s6167" name="Klip" r:id="rId5" imgW="4671000" imgH="4129560" progId="">
                    <p:embed/>
                  </p:oleObj>
                </mc:Choice>
                <mc:Fallback>
                  <p:oleObj name="Klip" r:id="rId5" imgW="4671000" imgH="412956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32" y="937"/>
                          <a:ext cx="674" cy="91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205" name="Text Box 8"/>
            <p:cNvSpPr txBox="1">
              <a:spLocks noChangeArrowheads="1"/>
            </p:cNvSpPr>
            <p:nvPr/>
          </p:nvSpPr>
          <p:spPr bwMode="auto">
            <a:xfrm rot="20793709">
              <a:off x="1728" y="1102"/>
              <a:ext cx="480" cy="294"/>
            </a:xfrm>
            <a:prstGeom prst="rect">
              <a:avLst/>
            </a:prstGeom>
            <a:noFill/>
            <a:ln w="9525">
              <a:noFill/>
              <a:miter lim="800000"/>
              <a:headEnd/>
              <a:tailEnd/>
            </a:ln>
          </p:spPr>
          <p:txBody>
            <a:bodyPr lIns="87279" tIns="43640" rIns="87279" bIns="43640">
              <a:spAutoFit/>
            </a:bodyPr>
            <a:lstStyle/>
            <a:p>
              <a:pPr defTabSz="873125">
                <a:spcBef>
                  <a:spcPct val="50000"/>
                </a:spcBef>
              </a:pPr>
              <a:r>
                <a:rPr lang="tr-TR" sz="2300" b="1">
                  <a:solidFill>
                    <a:schemeClr val="bg1"/>
                  </a:solidFill>
                  <a:latin typeface="Times New Roman" pitchFamily="18" charset="0"/>
                </a:rPr>
                <a:t>ISO</a:t>
              </a:r>
              <a:endParaRPr lang="tr-TR" sz="2300">
                <a:latin typeface="Times New Roman" pitchFamily="18" charset="0"/>
              </a:endParaRPr>
            </a:p>
          </p:txBody>
        </p:sp>
      </p:grpSp>
      <p:grpSp>
        <p:nvGrpSpPr>
          <p:cNvPr id="3" name="Group 9"/>
          <p:cNvGrpSpPr>
            <a:grpSpLocks/>
          </p:cNvGrpSpPr>
          <p:nvPr/>
        </p:nvGrpSpPr>
        <p:grpSpPr bwMode="auto">
          <a:xfrm>
            <a:off x="4816476" y="1725613"/>
            <a:ext cx="1027113" cy="946150"/>
            <a:chOff x="2304" y="913"/>
            <a:chExt cx="674" cy="630"/>
          </a:xfrm>
        </p:grpSpPr>
        <p:graphicFrame>
          <p:nvGraphicFramePr>
            <p:cNvPr id="8196" name="Object 4"/>
            <p:cNvGraphicFramePr>
              <a:graphicFrameLocks noChangeAspect="1"/>
            </p:cNvGraphicFramePr>
            <p:nvPr/>
          </p:nvGraphicFramePr>
          <p:xfrm>
            <a:off x="2304" y="913"/>
            <a:ext cx="674" cy="630"/>
          </p:xfrm>
          <a:graphic>
            <a:graphicData uri="http://schemas.openxmlformats.org/presentationml/2006/ole">
              <mc:AlternateContent xmlns:mc="http://schemas.openxmlformats.org/markup-compatibility/2006">
                <mc:Choice xmlns:v="urn:schemas-microsoft-com:vml" Requires="v">
                  <p:oleObj spid="_x0000_s6168" name="Klip" r:id="rId7" imgW="4671000" imgH="4129560" progId="">
                    <p:embed/>
                  </p:oleObj>
                </mc:Choice>
                <mc:Fallback>
                  <p:oleObj name="Klip" r:id="rId7" imgW="4671000" imgH="412956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04" y="913"/>
                          <a:ext cx="674" cy="63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204" name="Text Box 11"/>
            <p:cNvSpPr txBox="1">
              <a:spLocks noChangeArrowheads="1"/>
            </p:cNvSpPr>
            <p:nvPr/>
          </p:nvSpPr>
          <p:spPr bwMode="auto">
            <a:xfrm rot="20793709">
              <a:off x="2448" y="1006"/>
              <a:ext cx="480" cy="294"/>
            </a:xfrm>
            <a:prstGeom prst="rect">
              <a:avLst/>
            </a:prstGeom>
            <a:noFill/>
            <a:ln w="9525">
              <a:noFill/>
              <a:miter lim="800000"/>
              <a:headEnd/>
              <a:tailEnd/>
            </a:ln>
          </p:spPr>
          <p:txBody>
            <a:bodyPr lIns="87279" tIns="43640" rIns="87279" bIns="43640">
              <a:spAutoFit/>
            </a:bodyPr>
            <a:lstStyle/>
            <a:p>
              <a:pPr defTabSz="873125">
                <a:spcBef>
                  <a:spcPct val="50000"/>
                </a:spcBef>
              </a:pPr>
              <a:r>
                <a:rPr lang="tr-TR" sz="2300" b="1" dirty="0">
                  <a:solidFill>
                    <a:schemeClr val="bg1"/>
                  </a:solidFill>
                  <a:latin typeface="Times New Roman" pitchFamily="18" charset="0"/>
                </a:rPr>
                <a:t>ISO</a:t>
              </a:r>
              <a:endParaRPr lang="tr-TR" sz="2300" dirty="0">
                <a:latin typeface="Times New Roman" pitchFamily="18" charset="0"/>
              </a:endParaRPr>
            </a:p>
          </p:txBody>
        </p:sp>
      </p:grpSp>
      <p:grpSp>
        <p:nvGrpSpPr>
          <p:cNvPr id="4" name="Group 9"/>
          <p:cNvGrpSpPr>
            <a:grpSpLocks/>
          </p:cNvGrpSpPr>
          <p:nvPr/>
        </p:nvGrpSpPr>
        <p:grpSpPr bwMode="auto">
          <a:xfrm>
            <a:off x="6738938" y="1500188"/>
            <a:ext cx="1027112" cy="946150"/>
            <a:chOff x="2304" y="913"/>
            <a:chExt cx="674" cy="630"/>
          </a:xfrm>
        </p:grpSpPr>
        <p:graphicFrame>
          <p:nvGraphicFramePr>
            <p:cNvPr id="8195" name="Object 5"/>
            <p:cNvGraphicFramePr>
              <a:graphicFrameLocks noChangeAspect="1"/>
            </p:cNvGraphicFramePr>
            <p:nvPr/>
          </p:nvGraphicFramePr>
          <p:xfrm>
            <a:off x="2304" y="913"/>
            <a:ext cx="674" cy="630"/>
          </p:xfrm>
          <a:graphic>
            <a:graphicData uri="http://schemas.openxmlformats.org/presentationml/2006/ole">
              <mc:AlternateContent xmlns:mc="http://schemas.openxmlformats.org/markup-compatibility/2006">
                <mc:Choice xmlns:v="urn:schemas-microsoft-com:vml" Requires="v">
                  <p:oleObj spid="_x0000_s6169" name="Klip" r:id="rId8" imgW="4671000" imgH="4129560" progId="">
                    <p:embed/>
                  </p:oleObj>
                </mc:Choice>
                <mc:Fallback>
                  <p:oleObj name="Klip" r:id="rId8" imgW="4671000" imgH="412956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04" y="913"/>
                          <a:ext cx="674" cy="63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203" name="Text Box 11"/>
            <p:cNvSpPr txBox="1">
              <a:spLocks noChangeArrowheads="1"/>
            </p:cNvSpPr>
            <p:nvPr/>
          </p:nvSpPr>
          <p:spPr bwMode="auto">
            <a:xfrm rot="20793709">
              <a:off x="2448" y="1006"/>
              <a:ext cx="480" cy="294"/>
            </a:xfrm>
            <a:prstGeom prst="rect">
              <a:avLst/>
            </a:prstGeom>
            <a:noFill/>
            <a:ln w="9525">
              <a:noFill/>
              <a:miter lim="800000"/>
              <a:headEnd/>
              <a:tailEnd/>
            </a:ln>
          </p:spPr>
          <p:txBody>
            <a:bodyPr lIns="87279" tIns="43640" rIns="87279" bIns="43640">
              <a:spAutoFit/>
            </a:bodyPr>
            <a:lstStyle/>
            <a:p>
              <a:pPr defTabSz="873125">
                <a:spcBef>
                  <a:spcPct val="50000"/>
                </a:spcBef>
              </a:pPr>
              <a:r>
                <a:rPr lang="tr-TR" sz="2300" b="1" dirty="0">
                  <a:solidFill>
                    <a:schemeClr val="bg1"/>
                  </a:solidFill>
                  <a:latin typeface="Times New Roman" pitchFamily="18" charset="0"/>
                </a:rPr>
                <a:t>ISO</a:t>
              </a:r>
              <a:endParaRPr lang="tr-TR" sz="2300" dirty="0">
                <a:latin typeface="Times New Roman" pitchFamily="18" charset="0"/>
              </a:endParaRPr>
            </a:p>
          </p:txBody>
        </p:sp>
      </p:grpSp>
      <p:sp>
        <p:nvSpPr>
          <p:cNvPr id="12" name="Text Box 18"/>
          <p:cNvSpPr txBox="1">
            <a:spLocks noChangeArrowheads="1"/>
          </p:cNvSpPr>
          <p:nvPr/>
        </p:nvSpPr>
        <p:spPr bwMode="auto">
          <a:xfrm>
            <a:off x="2452689" y="5045249"/>
            <a:ext cx="7388225" cy="641350"/>
          </a:xfrm>
          <a:prstGeom prst="rect">
            <a:avLst/>
          </a:prstGeom>
          <a:noFill/>
          <a:ln w="9525">
            <a:noFill/>
            <a:miter lim="800000"/>
            <a:headEnd/>
            <a:tailEnd/>
          </a:ln>
          <a:effectLst>
            <a:outerShdw dist="107763" dir="2700000" algn="ctr" rotWithShape="0">
              <a:schemeClr val="bg2"/>
            </a:outerShdw>
          </a:effectLst>
        </p:spPr>
        <p:txBody>
          <a:bodyPr lIns="87279" tIns="43640" rIns="87279" bIns="43640">
            <a:spAutoFit/>
          </a:bodyPr>
          <a:lstStyle/>
          <a:p>
            <a:pPr defTabSz="873125">
              <a:spcBef>
                <a:spcPct val="50000"/>
              </a:spcBef>
              <a:defRPr/>
            </a:pPr>
            <a:r>
              <a:rPr lang="tr-TR" sz="3600" b="1" dirty="0">
                <a:latin typeface="Calibri" pitchFamily="34" charset="0"/>
              </a:rPr>
              <a:t>EN ÇOK TALEP EDİLEN STANDART</a:t>
            </a:r>
          </a:p>
        </p:txBody>
      </p:sp>
      <p:sp>
        <p:nvSpPr>
          <p:cNvPr id="8202" name="13 Slayt Numarası Yer Tutucusu"/>
          <p:cNvSpPr>
            <a:spLocks noGrp="1"/>
          </p:cNvSpPr>
          <p:nvPr>
            <p:ph type="sldNum" sz="quarter" idx="12"/>
          </p:nvPr>
        </p:nvSpPr>
        <p:spPr bwMode="auto">
          <a:noFill/>
          <a:ln>
            <a:miter lim="800000"/>
            <a:headEnd/>
            <a:tailEnd/>
          </a:ln>
        </p:spPr>
        <p:txBody>
          <a:bodyPr vert="horz" wrap="square" lIns="91440" tIns="45720" rIns="91440" bIns="45720" numCol="1" rtlCol="0" anchor="t" anchorCtr="0" compatLnSpc="1">
            <a:prstTxWarp prst="textNoShape">
              <a:avLst/>
            </a:prstTxWarp>
          </a:bodyPr>
          <a:lstStyle/>
          <a:p>
            <a:fld id="{0170E2D3-5BE1-4030-90B4-CD34C03CB453}" type="slidenum">
              <a:rPr lang="tr-TR" smtClean="0"/>
              <a:pPr/>
              <a:t>33</a:t>
            </a:fld>
            <a:endParaRPr lang="tr-TR" smtClean="0"/>
          </a:p>
        </p:txBody>
      </p:sp>
    </p:spTree>
    <p:extLst>
      <p:ext uri="{BB962C8B-B14F-4D97-AF65-F5344CB8AC3E}">
        <p14:creationId xmlns:p14="http://schemas.microsoft.com/office/powerpoint/2010/main" val="13302933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9"/>
          <p:cNvSpPr txBox="1">
            <a:spLocks noChangeArrowheads="1"/>
          </p:cNvSpPr>
          <p:nvPr/>
        </p:nvSpPr>
        <p:spPr bwMode="auto">
          <a:xfrm>
            <a:off x="4381500" y="857250"/>
            <a:ext cx="4224338" cy="827088"/>
          </a:xfrm>
          <a:prstGeom prst="rect">
            <a:avLst/>
          </a:prstGeom>
          <a:noFill/>
          <a:ln w="9525">
            <a:noFill/>
            <a:miter lim="800000"/>
            <a:headEnd/>
            <a:tailEnd/>
          </a:ln>
          <a:effectLst>
            <a:outerShdw dist="107763" dir="2700000" algn="ctr" rotWithShape="0">
              <a:srgbClr val="808080"/>
            </a:outerShdw>
          </a:effectLst>
        </p:spPr>
        <p:txBody>
          <a:bodyPr wrap="none" lIns="87279" tIns="43640" rIns="87279" bIns="43640" anchor="ctr">
            <a:spAutoFit/>
          </a:bodyPr>
          <a:lstStyle/>
          <a:p>
            <a:pPr defTabSz="873125">
              <a:spcBef>
                <a:spcPct val="50000"/>
              </a:spcBef>
              <a:defRPr/>
            </a:pPr>
            <a:r>
              <a:rPr lang="tr-TR" sz="4800" b="1">
                <a:latin typeface="Calibri" pitchFamily="34" charset="0"/>
              </a:rPr>
              <a:t>NE DEĞİŞECEK ?</a:t>
            </a:r>
          </a:p>
        </p:txBody>
      </p:sp>
      <p:grpSp>
        <p:nvGrpSpPr>
          <p:cNvPr id="3" name="Group 8"/>
          <p:cNvGrpSpPr>
            <a:grpSpLocks/>
          </p:cNvGrpSpPr>
          <p:nvPr/>
        </p:nvGrpSpPr>
        <p:grpSpPr bwMode="auto">
          <a:xfrm>
            <a:off x="1952626" y="1928813"/>
            <a:ext cx="3876675" cy="3541546"/>
            <a:chOff x="384" y="1723"/>
            <a:chExt cx="2544" cy="2354"/>
          </a:xfrm>
        </p:grpSpPr>
        <p:graphicFrame>
          <p:nvGraphicFramePr>
            <p:cNvPr id="9218" name="Object 2"/>
            <p:cNvGraphicFramePr>
              <a:graphicFrameLocks noChangeAspect="1"/>
            </p:cNvGraphicFramePr>
            <p:nvPr/>
          </p:nvGraphicFramePr>
          <p:xfrm>
            <a:off x="384" y="1723"/>
            <a:ext cx="2544" cy="1841"/>
          </p:xfrm>
          <a:graphic>
            <a:graphicData uri="http://schemas.openxmlformats.org/presentationml/2006/ole">
              <mc:AlternateContent xmlns:mc="http://schemas.openxmlformats.org/markup-compatibility/2006">
                <mc:Choice xmlns:v="urn:schemas-microsoft-com:vml" Requires="v">
                  <p:oleObj spid="_x0000_s7175" name="Klip" r:id="rId3" imgW="4671000" imgH="3381120" progId="">
                    <p:embed/>
                  </p:oleObj>
                </mc:Choice>
                <mc:Fallback>
                  <p:oleObj name="Klip" r:id="rId3" imgW="4671000" imgH="338112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 y="1723"/>
                          <a:ext cx="2544" cy="184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240" name="Text Box 10"/>
            <p:cNvSpPr txBox="1">
              <a:spLocks noChangeArrowheads="1"/>
            </p:cNvSpPr>
            <p:nvPr/>
          </p:nvSpPr>
          <p:spPr bwMode="auto">
            <a:xfrm>
              <a:off x="945" y="3824"/>
              <a:ext cx="1430" cy="253"/>
            </a:xfrm>
            <a:prstGeom prst="rect">
              <a:avLst/>
            </a:prstGeom>
            <a:noFill/>
            <a:ln w="9525">
              <a:noFill/>
              <a:miter lim="800000"/>
              <a:headEnd/>
              <a:tailEnd/>
            </a:ln>
          </p:spPr>
          <p:txBody>
            <a:bodyPr wrap="none" lIns="87279" tIns="43640" rIns="87279" bIns="43640" anchor="ctr">
              <a:spAutoFit/>
            </a:bodyPr>
            <a:lstStyle/>
            <a:p>
              <a:pPr defTabSz="873125">
                <a:spcBef>
                  <a:spcPct val="50000"/>
                </a:spcBef>
              </a:pPr>
              <a:r>
                <a:rPr lang="tr-TR" sz="1900" b="1">
                  <a:latin typeface="Arial" pitchFamily="34" charset="0"/>
                </a:rPr>
                <a:t>MEVCUT SİSTEM</a:t>
              </a:r>
            </a:p>
          </p:txBody>
        </p:sp>
        <p:sp>
          <p:nvSpPr>
            <p:cNvPr id="9241" name="Rectangle 11"/>
            <p:cNvSpPr>
              <a:spLocks noChangeArrowheads="1"/>
            </p:cNvSpPr>
            <p:nvPr/>
          </p:nvSpPr>
          <p:spPr bwMode="auto">
            <a:xfrm>
              <a:off x="864" y="2256"/>
              <a:ext cx="303" cy="303"/>
            </a:xfrm>
            <a:prstGeom prst="rect">
              <a:avLst/>
            </a:prstGeom>
            <a:solidFill>
              <a:schemeClr val="tx2"/>
            </a:solidFill>
            <a:ln w="9525">
              <a:solidFill>
                <a:schemeClr val="tx2"/>
              </a:solidFill>
              <a:miter lim="800000"/>
              <a:headEnd/>
              <a:tailEnd/>
            </a:ln>
          </p:spPr>
          <p:txBody>
            <a:bodyPr wrap="none" lIns="87279" tIns="43640" rIns="87279" bIns="43640" anchor="ctr"/>
            <a:lstStyle/>
            <a:p>
              <a:pPr defTabSz="873125"/>
              <a:endParaRPr lang="tr-TR" sz="3100" b="1">
                <a:solidFill>
                  <a:srgbClr val="FFFF66"/>
                </a:solidFill>
                <a:latin typeface="Arial" pitchFamily="34" charset="0"/>
              </a:endParaRPr>
            </a:p>
          </p:txBody>
        </p:sp>
        <p:sp>
          <p:nvSpPr>
            <p:cNvPr id="9242" name="Rectangle 12"/>
            <p:cNvSpPr>
              <a:spLocks noChangeArrowheads="1"/>
            </p:cNvSpPr>
            <p:nvPr/>
          </p:nvSpPr>
          <p:spPr bwMode="auto">
            <a:xfrm rot="2187365">
              <a:off x="1344" y="2256"/>
              <a:ext cx="303" cy="303"/>
            </a:xfrm>
            <a:prstGeom prst="rect">
              <a:avLst/>
            </a:prstGeom>
            <a:solidFill>
              <a:schemeClr val="tx2"/>
            </a:solidFill>
            <a:ln w="9525">
              <a:solidFill>
                <a:schemeClr val="tx2"/>
              </a:solidFill>
              <a:miter lim="800000"/>
              <a:headEnd/>
              <a:tailEnd/>
            </a:ln>
          </p:spPr>
          <p:txBody>
            <a:bodyPr wrap="none" lIns="87279" tIns="43640" rIns="87279" bIns="43640" anchor="ctr"/>
            <a:lstStyle/>
            <a:p>
              <a:pPr defTabSz="873125"/>
              <a:endParaRPr lang="tr-TR" sz="3100" b="1">
                <a:solidFill>
                  <a:srgbClr val="FFFF66"/>
                </a:solidFill>
                <a:latin typeface="Arial" pitchFamily="34" charset="0"/>
              </a:endParaRPr>
            </a:p>
          </p:txBody>
        </p:sp>
        <p:sp>
          <p:nvSpPr>
            <p:cNvPr id="9243" name="Rectangle 13"/>
            <p:cNvSpPr>
              <a:spLocks noChangeArrowheads="1"/>
            </p:cNvSpPr>
            <p:nvPr/>
          </p:nvSpPr>
          <p:spPr bwMode="auto">
            <a:xfrm rot="-795085">
              <a:off x="1137" y="2847"/>
              <a:ext cx="303" cy="303"/>
            </a:xfrm>
            <a:prstGeom prst="rect">
              <a:avLst/>
            </a:prstGeom>
            <a:solidFill>
              <a:schemeClr val="tx2"/>
            </a:solidFill>
            <a:ln w="9525">
              <a:solidFill>
                <a:schemeClr val="tx2"/>
              </a:solidFill>
              <a:miter lim="800000"/>
              <a:headEnd/>
              <a:tailEnd/>
            </a:ln>
          </p:spPr>
          <p:txBody>
            <a:bodyPr wrap="none" lIns="87279" tIns="43640" rIns="87279" bIns="43640" anchor="ctr"/>
            <a:lstStyle/>
            <a:p>
              <a:pPr defTabSz="873125"/>
              <a:endParaRPr lang="tr-TR" sz="3100" b="1">
                <a:solidFill>
                  <a:srgbClr val="FFFF66"/>
                </a:solidFill>
                <a:latin typeface="Arial" pitchFamily="34" charset="0"/>
              </a:endParaRPr>
            </a:p>
          </p:txBody>
        </p:sp>
        <p:sp>
          <p:nvSpPr>
            <p:cNvPr id="9244" name="Rectangle 14"/>
            <p:cNvSpPr>
              <a:spLocks noChangeArrowheads="1"/>
            </p:cNvSpPr>
            <p:nvPr/>
          </p:nvSpPr>
          <p:spPr bwMode="auto">
            <a:xfrm rot="3588680">
              <a:off x="1824" y="2049"/>
              <a:ext cx="303" cy="303"/>
            </a:xfrm>
            <a:prstGeom prst="rect">
              <a:avLst/>
            </a:prstGeom>
            <a:solidFill>
              <a:schemeClr val="tx2"/>
            </a:solidFill>
            <a:ln w="9525">
              <a:solidFill>
                <a:schemeClr val="tx2"/>
              </a:solidFill>
              <a:miter lim="800000"/>
              <a:headEnd/>
              <a:tailEnd/>
            </a:ln>
          </p:spPr>
          <p:txBody>
            <a:bodyPr rot="10800000" vert="eaVert" wrap="none" lIns="87279" tIns="43640" rIns="87279" bIns="43640" anchor="ctr"/>
            <a:lstStyle/>
            <a:p>
              <a:pPr defTabSz="873125"/>
              <a:endParaRPr lang="tr-TR" sz="3100" b="1">
                <a:solidFill>
                  <a:srgbClr val="FFFF66"/>
                </a:solidFill>
                <a:latin typeface="Arial" pitchFamily="34" charset="0"/>
              </a:endParaRPr>
            </a:p>
          </p:txBody>
        </p:sp>
        <p:sp>
          <p:nvSpPr>
            <p:cNvPr id="9245" name="Rectangle 15"/>
            <p:cNvSpPr>
              <a:spLocks noChangeArrowheads="1"/>
            </p:cNvSpPr>
            <p:nvPr/>
          </p:nvSpPr>
          <p:spPr bwMode="auto">
            <a:xfrm rot="1037342">
              <a:off x="1920" y="2847"/>
              <a:ext cx="303" cy="303"/>
            </a:xfrm>
            <a:prstGeom prst="rect">
              <a:avLst/>
            </a:prstGeom>
            <a:solidFill>
              <a:schemeClr val="tx2"/>
            </a:solidFill>
            <a:ln w="9525">
              <a:solidFill>
                <a:schemeClr val="tx2"/>
              </a:solidFill>
              <a:miter lim="800000"/>
              <a:headEnd/>
              <a:tailEnd/>
            </a:ln>
          </p:spPr>
          <p:txBody>
            <a:bodyPr wrap="none" lIns="87279" tIns="43640" rIns="87279" bIns="43640" anchor="ctr"/>
            <a:lstStyle/>
            <a:p>
              <a:pPr defTabSz="873125"/>
              <a:endParaRPr lang="tr-TR" sz="3100" b="1">
                <a:solidFill>
                  <a:srgbClr val="FFFF66"/>
                </a:solidFill>
                <a:latin typeface="Arial" pitchFamily="34" charset="0"/>
              </a:endParaRPr>
            </a:p>
          </p:txBody>
        </p:sp>
        <p:sp>
          <p:nvSpPr>
            <p:cNvPr id="9246" name="Rectangle 16"/>
            <p:cNvSpPr>
              <a:spLocks noChangeArrowheads="1"/>
            </p:cNvSpPr>
            <p:nvPr/>
          </p:nvSpPr>
          <p:spPr bwMode="auto">
            <a:xfrm rot="-1447943">
              <a:off x="2378" y="2352"/>
              <a:ext cx="303" cy="303"/>
            </a:xfrm>
            <a:prstGeom prst="rect">
              <a:avLst/>
            </a:prstGeom>
            <a:solidFill>
              <a:schemeClr val="tx2"/>
            </a:solidFill>
            <a:ln w="9525">
              <a:solidFill>
                <a:schemeClr val="tx2"/>
              </a:solidFill>
              <a:miter lim="800000"/>
              <a:headEnd/>
              <a:tailEnd/>
            </a:ln>
          </p:spPr>
          <p:txBody>
            <a:bodyPr wrap="none" lIns="87279" tIns="43640" rIns="87279" bIns="43640" anchor="ctr"/>
            <a:lstStyle/>
            <a:p>
              <a:pPr defTabSz="873125"/>
              <a:endParaRPr lang="tr-TR" sz="3100" b="1">
                <a:solidFill>
                  <a:srgbClr val="FFFF66"/>
                </a:solidFill>
                <a:latin typeface="Arial" pitchFamily="34" charset="0"/>
              </a:endParaRPr>
            </a:p>
          </p:txBody>
        </p:sp>
      </p:grpSp>
      <p:grpSp>
        <p:nvGrpSpPr>
          <p:cNvPr id="4" name="Group 2"/>
          <p:cNvGrpSpPr>
            <a:grpSpLocks/>
          </p:cNvGrpSpPr>
          <p:nvPr/>
        </p:nvGrpSpPr>
        <p:grpSpPr bwMode="auto">
          <a:xfrm>
            <a:off x="6937376" y="2382838"/>
            <a:ext cx="3292475" cy="3748004"/>
            <a:chOff x="3552" y="1584"/>
            <a:chExt cx="2160" cy="2492"/>
          </a:xfrm>
        </p:grpSpPr>
        <p:grpSp>
          <p:nvGrpSpPr>
            <p:cNvPr id="5" name="Group 3"/>
            <p:cNvGrpSpPr>
              <a:grpSpLocks/>
            </p:cNvGrpSpPr>
            <p:nvPr/>
          </p:nvGrpSpPr>
          <p:grpSpPr bwMode="auto">
            <a:xfrm>
              <a:off x="3552" y="1584"/>
              <a:ext cx="2160" cy="2064"/>
              <a:chOff x="3264" y="1584"/>
              <a:chExt cx="2448" cy="2256"/>
            </a:xfrm>
          </p:grpSpPr>
          <p:sp>
            <p:nvSpPr>
              <p:cNvPr id="9237" name="AutoShape 4"/>
              <p:cNvSpPr>
                <a:spLocks noChangeArrowheads="1"/>
              </p:cNvSpPr>
              <p:nvPr/>
            </p:nvSpPr>
            <p:spPr bwMode="auto">
              <a:xfrm>
                <a:off x="3264" y="1584"/>
                <a:ext cx="2448" cy="2256"/>
              </a:xfrm>
              <a:prstGeom prst="triangle">
                <a:avLst>
                  <a:gd name="adj" fmla="val 50000"/>
                </a:avLst>
              </a:prstGeom>
              <a:solidFill>
                <a:schemeClr val="accent2"/>
              </a:solidFill>
              <a:ln w="57150">
                <a:solidFill>
                  <a:schemeClr val="tx1"/>
                </a:solidFill>
                <a:miter lim="800000"/>
                <a:headEnd/>
                <a:tailEnd/>
              </a:ln>
            </p:spPr>
            <p:txBody>
              <a:bodyPr wrap="none" anchor="ctr"/>
              <a:lstStyle/>
              <a:p>
                <a:pPr algn="l" eaLnBrk="1" hangingPunct="1"/>
                <a:endParaRPr lang="tr-TR" sz="2400">
                  <a:latin typeface="Times New Roman" pitchFamily="18" charset="0"/>
                </a:endParaRPr>
              </a:p>
            </p:txBody>
          </p:sp>
          <p:sp>
            <p:nvSpPr>
              <p:cNvPr id="9238" name="Line 5"/>
              <p:cNvSpPr>
                <a:spLocks noChangeShapeType="1"/>
              </p:cNvSpPr>
              <p:nvPr/>
            </p:nvSpPr>
            <p:spPr bwMode="auto">
              <a:xfrm>
                <a:off x="3936" y="2592"/>
                <a:ext cx="1104" cy="0"/>
              </a:xfrm>
              <a:prstGeom prst="line">
                <a:avLst/>
              </a:prstGeom>
              <a:noFill/>
              <a:ln w="38100">
                <a:solidFill>
                  <a:schemeClr val="tx1"/>
                </a:solidFill>
                <a:round/>
                <a:headEnd/>
                <a:tailEnd/>
              </a:ln>
            </p:spPr>
            <p:txBody>
              <a:bodyPr wrap="none" anchor="ctr"/>
              <a:lstStyle/>
              <a:p>
                <a:endParaRPr lang="tr-TR"/>
              </a:p>
            </p:txBody>
          </p:sp>
          <p:sp>
            <p:nvSpPr>
              <p:cNvPr id="9239" name="Line 6"/>
              <p:cNvSpPr>
                <a:spLocks noChangeShapeType="1"/>
              </p:cNvSpPr>
              <p:nvPr/>
            </p:nvSpPr>
            <p:spPr bwMode="auto">
              <a:xfrm>
                <a:off x="3552" y="3264"/>
                <a:ext cx="1872" cy="0"/>
              </a:xfrm>
              <a:prstGeom prst="line">
                <a:avLst/>
              </a:prstGeom>
              <a:noFill/>
              <a:ln w="38100">
                <a:solidFill>
                  <a:schemeClr val="tx1"/>
                </a:solidFill>
                <a:round/>
                <a:headEnd/>
                <a:tailEnd/>
              </a:ln>
            </p:spPr>
            <p:txBody>
              <a:bodyPr wrap="none" anchor="ctr"/>
              <a:lstStyle/>
              <a:p>
                <a:endParaRPr lang="tr-TR"/>
              </a:p>
            </p:txBody>
          </p:sp>
        </p:grpSp>
        <p:sp>
          <p:nvSpPr>
            <p:cNvPr id="9236" name="Text Box 7"/>
            <p:cNvSpPr txBox="1">
              <a:spLocks noChangeArrowheads="1"/>
            </p:cNvSpPr>
            <p:nvPr/>
          </p:nvSpPr>
          <p:spPr bwMode="auto">
            <a:xfrm>
              <a:off x="3983" y="3823"/>
              <a:ext cx="1474" cy="253"/>
            </a:xfrm>
            <a:prstGeom prst="rect">
              <a:avLst/>
            </a:prstGeom>
            <a:noFill/>
            <a:ln w="9525">
              <a:noFill/>
              <a:miter lim="800000"/>
              <a:headEnd/>
              <a:tailEnd/>
            </a:ln>
          </p:spPr>
          <p:txBody>
            <a:bodyPr wrap="none" lIns="87279" tIns="43640" rIns="87279" bIns="43640" anchor="ctr">
              <a:spAutoFit/>
            </a:bodyPr>
            <a:lstStyle/>
            <a:p>
              <a:pPr defTabSz="873125">
                <a:spcBef>
                  <a:spcPct val="50000"/>
                </a:spcBef>
              </a:pPr>
              <a:r>
                <a:rPr lang="tr-TR" sz="1900" b="1">
                  <a:latin typeface="Arial" pitchFamily="34" charset="0"/>
                </a:rPr>
                <a:t>ISO 9000 SİSTEMİ</a:t>
              </a:r>
            </a:p>
          </p:txBody>
        </p:sp>
      </p:grpSp>
      <p:sp>
        <p:nvSpPr>
          <p:cNvPr id="18" name="Rectangle 21"/>
          <p:cNvSpPr>
            <a:spLocks noChangeArrowheads="1"/>
          </p:cNvSpPr>
          <p:nvPr/>
        </p:nvSpPr>
        <p:spPr bwMode="auto">
          <a:xfrm>
            <a:off x="8810626" y="4071938"/>
            <a:ext cx="461963" cy="455612"/>
          </a:xfrm>
          <a:prstGeom prst="rect">
            <a:avLst/>
          </a:prstGeom>
          <a:solidFill>
            <a:schemeClr val="tx1"/>
          </a:solidFill>
          <a:ln w="9525">
            <a:solidFill>
              <a:schemeClr val="tx2"/>
            </a:solidFill>
            <a:miter lim="800000"/>
            <a:headEnd/>
            <a:tailEnd/>
          </a:ln>
        </p:spPr>
        <p:txBody>
          <a:bodyPr wrap="none" lIns="87279" tIns="43640" rIns="87279" bIns="43640" anchor="ctr"/>
          <a:lstStyle/>
          <a:p>
            <a:pPr defTabSz="873125"/>
            <a:endParaRPr lang="tr-TR" sz="3100" b="1">
              <a:solidFill>
                <a:srgbClr val="FFFF66"/>
              </a:solidFill>
              <a:latin typeface="Arial" pitchFamily="34" charset="0"/>
            </a:endParaRPr>
          </a:p>
        </p:txBody>
      </p:sp>
      <p:sp>
        <p:nvSpPr>
          <p:cNvPr id="19" name="Rectangle 21"/>
          <p:cNvSpPr>
            <a:spLocks noChangeArrowheads="1"/>
          </p:cNvSpPr>
          <p:nvPr/>
        </p:nvSpPr>
        <p:spPr bwMode="auto">
          <a:xfrm>
            <a:off x="8024813" y="4071938"/>
            <a:ext cx="461962" cy="455612"/>
          </a:xfrm>
          <a:prstGeom prst="rect">
            <a:avLst/>
          </a:prstGeom>
          <a:solidFill>
            <a:schemeClr val="tx1"/>
          </a:solidFill>
          <a:ln w="9525">
            <a:solidFill>
              <a:schemeClr val="tx2"/>
            </a:solidFill>
            <a:miter lim="800000"/>
            <a:headEnd/>
            <a:tailEnd/>
          </a:ln>
        </p:spPr>
        <p:txBody>
          <a:bodyPr wrap="none" lIns="87279" tIns="43640" rIns="87279" bIns="43640" anchor="ctr"/>
          <a:lstStyle/>
          <a:p>
            <a:pPr defTabSz="873125"/>
            <a:endParaRPr lang="tr-TR" sz="3100" b="1">
              <a:solidFill>
                <a:srgbClr val="FFFF66"/>
              </a:solidFill>
              <a:latin typeface="Arial" pitchFamily="34" charset="0"/>
            </a:endParaRPr>
          </a:p>
        </p:txBody>
      </p:sp>
      <p:sp>
        <p:nvSpPr>
          <p:cNvPr id="20" name="Rectangle 21"/>
          <p:cNvSpPr>
            <a:spLocks noChangeArrowheads="1"/>
          </p:cNvSpPr>
          <p:nvPr/>
        </p:nvSpPr>
        <p:spPr bwMode="auto">
          <a:xfrm>
            <a:off x="9310688" y="4929188"/>
            <a:ext cx="461962" cy="455612"/>
          </a:xfrm>
          <a:prstGeom prst="rect">
            <a:avLst/>
          </a:prstGeom>
          <a:solidFill>
            <a:schemeClr val="tx1"/>
          </a:solidFill>
          <a:ln w="9525">
            <a:solidFill>
              <a:schemeClr val="tx2"/>
            </a:solidFill>
            <a:miter lim="800000"/>
            <a:headEnd/>
            <a:tailEnd/>
          </a:ln>
        </p:spPr>
        <p:txBody>
          <a:bodyPr wrap="none" lIns="87279" tIns="43640" rIns="87279" bIns="43640" anchor="ctr"/>
          <a:lstStyle/>
          <a:p>
            <a:pPr defTabSz="873125"/>
            <a:endParaRPr lang="tr-TR" sz="3100" b="1">
              <a:solidFill>
                <a:srgbClr val="FFFF66"/>
              </a:solidFill>
              <a:latin typeface="Arial" pitchFamily="34" charset="0"/>
            </a:endParaRPr>
          </a:p>
        </p:txBody>
      </p:sp>
      <p:sp>
        <p:nvSpPr>
          <p:cNvPr id="21" name="Rectangle 21"/>
          <p:cNvSpPr>
            <a:spLocks noChangeArrowheads="1"/>
          </p:cNvSpPr>
          <p:nvPr/>
        </p:nvSpPr>
        <p:spPr bwMode="auto">
          <a:xfrm>
            <a:off x="8524876" y="4929188"/>
            <a:ext cx="461963" cy="455612"/>
          </a:xfrm>
          <a:prstGeom prst="rect">
            <a:avLst/>
          </a:prstGeom>
          <a:solidFill>
            <a:schemeClr val="tx1"/>
          </a:solidFill>
          <a:ln w="9525">
            <a:solidFill>
              <a:schemeClr val="tx2"/>
            </a:solidFill>
            <a:miter lim="800000"/>
            <a:headEnd/>
            <a:tailEnd/>
          </a:ln>
        </p:spPr>
        <p:txBody>
          <a:bodyPr wrap="none" lIns="87279" tIns="43640" rIns="87279" bIns="43640" anchor="ctr"/>
          <a:lstStyle/>
          <a:p>
            <a:pPr defTabSz="873125"/>
            <a:endParaRPr lang="tr-TR" sz="3100" b="1">
              <a:solidFill>
                <a:srgbClr val="FFFF66"/>
              </a:solidFill>
              <a:latin typeface="Arial" pitchFamily="34" charset="0"/>
            </a:endParaRPr>
          </a:p>
        </p:txBody>
      </p:sp>
      <p:sp>
        <p:nvSpPr>
          <p:cNvPr id="22" name="Rectangle 21"/>
          <p:cNvSpPr>
            <a:spLocks noChangeArrowheads="1"/>
          </p:cNvSpPr>
          <p:nvPr/>
        </p:nvSpPr>
        <p:spPr bwMode="auto">
          <a:xfrm>
            <a:off x="7596188" y="4929188"/>
            <a:ext cx="461962" cy="455612"/>
          </a:xfrm>
          <a:prstGeom prst="rect">
            <a:avLst/>
          </a:prstGeom>
          <a:solidFill>
            <a:schemeClr val="tx1"/>
          </a:solidFill>
          <a:ln w="9525">
            <a:solidFill>
              <a:schemeClr val="tx2"/>
            </a:solidFill>
            <a:miter lim="800000"/>
            <a:headEnd/>
            <a:tailEnd/>
          </a:ln>
        </p:spPr>
        <p:txBody>
          <a:bodyPr wrap="none" lIns="87279" tIns="43640" rIns="87279" bIns="43640" anchor="ctr"/>
          <a:lstStyle/>
          <a:p>
            <a:pPr defTabSz="873125"/>
            <a:endParaRPr lang="tr-TR" sz="3100" b="1">
              <a:solidFill>
                <a:srgbClr val="FFFF66"/>
              </a:solidFill>
              <a:latin typeface="Arial" pitchFamily="34" charset="0"/>
            </a:endParaRPr>
          </a:p>
        </p:txBody>
      </p:sp>
      <p:sp>
        <p:nvSpPr>
          <p:cNvPr id="23" name="Rectangle 21"/>
          <p:cNvSpPr>
            <a:spLocks noChangeArrowheads="1"/>
          </p:cNvSpPr>
          <p:nvPr/>
        </p:nvSpPr>
        <p:spPr bwMode="auto">
          <a:xfrm>
            <a:off x="8310563" y="3214688"/>
            <a:ext cx="461962" cy="455612"/>
          </a:xfrm>
          <a:prstGeom prst="rect">
            <a:avLst/>
          </a:prstGeom>
          <a:solidFill>
            <a:schemeClr val="tx1"/>
          </a:solidFill>
          <a:ln w="9525">
            <a:solidFill>
              <a:schemeClr val="tx2"/>
            </a:solidFill>
            <a:miter lim="800000"/>
            <a:headEnd/>
            <a:tailEnd/>
          </a:ln>
        </p:spPr>
        <p:txBody>
          <a:bodyPr wrap="none" lIns="87279" tIns="43640" rIns="87279" bIns="43640" anchor="ctr"/>
          <a:lstStyle/>
          <a:p>
            <a:pPr defTabSz="873125"/>
            <a:endParaRPr lang="tr-TR" sz="3100" b="1">
              <a:solidFill>
                <a:srgbClr val="FFFF66"/>
              </a:solidFill>
              <a:latin typeface="Arial" pitchFamily="34" charset="0"/>
            </a:endParaRPr>
          </a:p>
        </p:txBody>
      </p:sp>
      <p:sp>
        <p:nvSpPr>
          <p:cNvPr id="28" name="Line 24"/>
          <p:cNvSpPr>
            <a:spLocks noChangeShapeType="1"/>
          </p:cNvSpPr>
          <p:nvPr/>
        </p:nvSpPr>
        <p:spPr bwMode="auto">
          <a:xfrm>
            <a:off x="5310189" y="3071814"/>
            <a:ext cx="3349625" cy="230187"/>
          </a:xfrm>
          <a:prstGeom prst="line">
            <a:avLst/>
          </a:prstGeom>
          <a:noFill/>
          <a:ln w="38100">
            <a:solidFill>
              <a:srgbClr val="FF0000"/>
            </a:solidFill>
            <a:round/>
            <a:headEnd/>
            <a:tailEnd type="triangle" w="med" len="med"/>
          </a:ln>
        </p:spPr>
        <p:txBody>
          <a:bodyPr wrap="none" anchor="ctr"/>
          <a:lstStyle/>
          <a:p>
            <a:endParaRPr lang="tr-TR"/>
          </a:p>
        </p:txBody>
      </p:sp>
      <p:sp>
        <p:nvSpPr>
          <p:cNvPr id="29" name="Line 24"/>
          <p:cNvSpPr>
            <a:spLocks noChangeShapeType="1"/>
          </p:cNvSpPr>
          <p:nvPr/>
        </p:nvSpPr>
        <p:spPr bwMode="auto">
          <a:xfrm>
            <a:off x="4452939" y="4000500"/>
            <a:ext cx="4714875" cy="357188"/>
          </a:xfrm>
          <a:prstGeom prst="line">
            <a:avLst/>
          </a:prstGeom>
          <a:noFill/>
          <a:ln w="38100">
            <a:solidFill>
              <a:srgbClr val="FF0000"/>
            </a:solidFill>
            <a:round/>
            <a:headEnd/>
            <a:tailEnd type="triangle" w="med" len="med"/>
          </a:ln>
        </p:spPr>
        <p:txBody>
          <a:bodyPr wrap="none" anchor="ctr"/>
          <a:lstStyle/>
          <a:p>
            <a:endParaRPr lang="tr-TR"/>
          </a:p>
        </p:txBody>
      </p:sp>
      <p:sp>
        <p:nvSpPr>
          <p:cNvPr id="30" name="Line 24"/>
          <p:cNvSpPr>
            <a:spLocks noChangeShapeType="1"/>
          </p:cNvSpPr>
          <p:nvPr/>
        </p:nvSpPr>
        <p:spPr bwMode="auto">
          <a:xfrm>
            <a:off x="2952750" y="2928939"/>
            <a:ext cx="4992688" cy="2301875"/>
          </a:xfrm>
          <a:prstGeom prst="line">
            <a:avLst/>
          </a:prstGeom>
          <a:noFill/>
          <a:ln w="38100">
            <a:solidFill>
              <a:srgbClr val="FF0000"/>
            </a:solidFill>
            <a:round/>
            <a:headEnd/>
            <a:tailEnd type="triangle" w="med" len="med"/>
          </a:ln>
        </p:spPr>
        <p:txBody>
          <a:bodyPr wrap="none" anchor="ctr"/>
          <a:lstStyle/>
          <a:p>
            <a:endParaRPr lang="tr-TR"/>
          </a:p>
        </p:txBody>
      </p:sp>
      <p:sp>
        <p:nvSpPr>
          <p:cNvPr id="31" name="Line 24"/>
          <p:cNvSpPr>
            <a:spLocks noChangeShapeType="1"/>
          </p:cNvSpPr>
          <p:nvPr/>
        </p:nvSpPr>
        <p:spPr bwMode="auto">
          <a:xfrm>
            <a:off x="4310064" y="2643188"/>
            <a:ext cx="4071937" cy="1714500"/>
          </a:xfrm>
          <a:prstGeom prst="line">
            <a:avLst/>
          </a:prstGeom>
          <a:noFill/>
          <a:ln w="38100">
            <a:solidFill>
              <a:srgbClr val="FF0000"/>
            </a:solidFill>
            <a:round/>
            <a:headEnd/>
            <a:tailEnd type="triangle" w="med" len="med"/>
          </a:ln>
        </p:spPr>
        <p:txBody>
          <a:bodyPr wrap="none" anchor="ctr"/>
          <a:lstStyle/>
          <a:p>
            <a:endParaRPr lang="tr-TR"/>
          </a:p>
        </p:txBody>
      </p:sp>
      <p:sp>
        <p:nvSpPr>
          <p:cNvPr id="32" name="Line 24"/>
          <p:cNvSpPr>
            <a:spLocks noChangeShapeType="1"/>
          </p:cNvSpPr>
          <p:nvPr/>
        </p:nvSpPr>
        <p:spPr bwMode="auto">
          <a:xfrm>
            <a:off x="3667126" y="3000376"/>
            <a:ext cx="5857875" cy="2143125"/>
          </a:xfrm>
          <a:prstGeom prst="line">
            <a:avLst/>
          </a:prstGeom>
          <a:noFill/>
          <a:ln w="38100">
            <a:solidFill>
              <a:srgbClr val="FF0000"/>
            </a:solidFill>
            <a:round/>
            <a:headEnd/>
            <a:tailEnd type="triangle" w="med" len="med"/>
          </a:ln>
        </p:spPr>
        <p:txBody>
          <a:bodyPr wrap="none" anchor="ctr"/>
          <a:lstStyle/>
          <a:p>
            <a:endParaRPr lang="tr-TR"/>
          </a:p>
        </p:txBody>
      </p:sp>
      <p:sp>
        <p:nvSpPr>
          <p:cNvPr id="33" name="Line 24"/>
          <p:cNvSpPr>
            <a:spLocks noChangeShapeType="1"/>
          </p:cNvSpPr>
          <p:nvPr/>
        </p:nvSpPr>
        <p:spPr bwMode="auto">
          <a:xfrm>
            <a:off x="3381376" y="3786188"/>
            <a:ext cx="5572125" cy="1428750"/>
          </a:xfrm>
          <a:prstGeom prst="line">
            <a:avLst/>
          </a:prstGeom>
          <a:noFill/>
          <a:ln w="38100">
            <a:solidFill>
              <a:srgbClr val="FF0000"/>
            </a:solidFill>
            <a:round/>
            <a:headEnd/>
            <a:tailEnd type="triangle" w="med" len="med"/>
          </a:ln>
        </p:spPr>
        <p:txBody>
          <a:bodyPr wrap="none" anchor="ctr"/>
          <a:lstStyle/>
          <a:p>
            <a:endParaRPr lang="tr-TR"/>
          </a:p>
        </p:txBody>
      </p:sp>
      <p:sp>
        <p:nvSpPr>
          <p:cNvPr id="9234" name="33 Slayt Numarası Yer Tutucusu"/>
          <p:cNvSpPr>
            <a:spLocks noGrp="1"/>
          </p:cNvSpPr>
          <p:nvPr>
            <p:ph type="sldNum" sz="quarter" idx="12"/>
          </p:nvPr>
        </p:nvSpPr>
        <p:spPr bwMode="auto">
          <a:noFill/>
          <a:ln>
            <a:miter lim="800000"/>
            <a:headEnd/>
            <a:tailEnd/>
          </a:ln>
        </p:spPr>
        <p:txBody>
          <a:bodyPr vert="horz" wrap="square" lIns="91440" tIns="45720" rIns="91440" bIns="45720" numCol="1" rtlCol="0" anchor="t" anchorCtr="0" compatLnSpc="1">
            <a:prstTxWarp prst="textNoShape">
              <a:avLst/>
            </a:prstTxWarp>
          </a:bodyPr>
          <a:lstStyle/>
          <a:p>
            <a:fld id="{DBC12DD6-86BD-4089-AFF1-FF51C9AB61E2}" type="slidenum">
              <a:rPr lang="tr-TR" smtClean="0"/>
              <a:pPr/>
              <a:t>34</a:t>
            </a:fld>
            <a:endParaRPr lang="tr-TR" smtClean="0"/>
          </a:p>
        </p:txBody>
      </p:sp>
    </p:spTree>
    <p:extLst>
      <p:ext uri="{BB962C8B-B14F-4D97-AF65-F5344CB8AC3E}">
        <p14:creationId xmlns:p14="http://schemas.microsoft.com/office/powerpoint/2010/main" val="1951272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wipe(left)">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wipe(left)">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wipe(left)">
                                      <p:cBhvr>
                                        <p:cTn id="22" dur="500"/>
                                        <p:tgtEl>
                                          <p:spTgt spid="3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wipe(left)">
                                      <p:cBhvr>
                                        <p:cTn id="27" dur="500"/>
                                        <p:tgtEl>
                                          <p:spTgt spid="3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wipe(left)">
                                      <p:cBhvr>
                                        <p:cTn id="3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animBg="1"/>
      <p:bldP spid="31" grpId="0" animBg="1"/>
      <p:bldP spid="32" grpId="0" animBg="1"/>
      <p:bldP spid="3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1 Dikdörtgen"/>
          <p:cNvSpPr>
            <a:spLocks noChangeArrowheads="1"/>
          </p:cNvSpPr>
          <p:nvPr/>
        </p:nvSpPr>
        <p:spPr bwMode="auto">
          <a:xfrm>
            <a:off x="3095625" y="1928814"/>
            <a:ext cx="6286500" cy="1938337"/>
          </a:xfrm>
          <a:prstGeom prst="rect">
            <a:avLst/>
          </a:prstGeom>
          <a:noFill/>
          <a:ln w="9525">
            <a:noFill/>
            <a:miter lim="800000"/>
            <a:headEnd/>
            <a:tailEnd/>
          </a:ln>
        </p:spPr>
        <p:txBody>
          <a:bodyPr>
            <a:spAutoFit/>
          </a:bodyPr>
          <a:lstStyle/>
          <a:p>
            <a:r>
              <a:rPr lang="tr-TR" sz="6000" b="1" u="sng">
                <a:latin typeface="Calibri" pitchFamily="34" charset="0"/>
              </a:rPr>
              <a:t>NEDEN MÜŞTERİ </a:t>
            </a:r>
          </a:p>
          <a:p>
            <a:r>
              <a:rPr lang="tr-TR" sz="6000" b="1" u="sng">
                <a:latin typeface="Calibri" pitchFamily="34" charset="0"/>
              </a:rPr>
              <a:t>MEMNUNİYETİ?</a:t>
            </a:r>
          </a:p>
        </p:txBody>
      </p:sp>
      <p:sp>
        <p:nvSpPr>
          <p:cNvPr id="66563" name="3 Slayt Numarası Yer Tutucusu"/>
          <p:cNvSpPr>
            <a:spLocks noGrp="1"/>
          </p:cNvSpPr>
          <p:nvPr>
            <p:ph type="sldNum" sz="quarter" idx="12"/>
          </p:nvPr>
        </p:nvSpPr>
        <p:spPr bwMode="auto">
          <a:noFill/>
          <a:ln>
            <a:miter lim="800000"/>
            <a:headEnd/>
            <a:tailEnd/>
          </a:ln>
        </p:spPr>
        <p:txBody>
          <a:bodyPr vert="horz" wrap="square" lIns="91440" tIns="45720" rIns="91440" bIns="45720" numCol="1" rtlCol="0" anchor="t" anchorCtr="0" compatLnSpc="1">
            <a:prstTxWarp prst="textNoShape">
              <a:avLst/>
            </a:prstTxWarp>
          </a:bodyPr>
          <a:lstStyle/>
          <a:p>
            <a:fld id="{F46C2D5A-5FFC-48F6-8A85-2B199CFFB6A8}" type="slidenum">
              <a:rPr lang="tr-TR" smtClean="0"/>
              <a:pPr/>
              <a:t>35</a:t>
            </a:fld>
            <a:endParaRPr lang="tr-TR" smtClean="0"/>
          </a:p>
        </p:txBody>
      </p:sp>
    </p:spTree>
    <p:extLst>
      <p:ext uri="{BB962C8B-B14F-4D97-AF65-F5344CB8AC3E}">
        <p14:creationId xmlns:p14="http://schemas.microsoft.com/office/powerpoint/2010/main" val="6280845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42" name="Object 4"/>
          <p:cNvGraphicFramePr>
            <a:graphicFrameLocks/>
          </p:cNvGraphicFramePr>
          <p:nvPr/>
        </p:nvGraphicFramePr>
        <p:xfrm>
          <a:off x="7024688" y="404664"/>
          <a:ext cx="3365500" cy="4279900"/>
        </p:xfrm>
        <a:graphic>
          <a:graphicData uri="http://schemas.openxmlformats.org/presentationml/2006/ole">
            <mc:AlternateContent xmlns:mc="http://schemas.openxmlformats.org/markup-compatibility/2006">
              <mc:Choice xmlns:v="urn:schemas-microsoft-com:vml" Requires="v">
                <p:oleObj spid="_x0000_s8199" name="Clip" r:id="rId3" imgW="3365280" imgH="4279680" progId="">
                  <p:embed/>
                </p:oleObj>
              </mc:Choice>
              <mc:Fallback>
                <p:oleObj name="Clip" r:id="rId3" imgW="3365280" imgH="4279680" progId="">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24688" y="404664"/>
                        <a:ext cx="3365500" cy="427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43" name="Rectangle 3"/>
          <p:cNvSpPr txBox="1">
            <a:spLocks noChangeArrowheads="1"/>
          </p:cNvSpPr>
          <p:nvPr/>
        </p:nvSpPr>
        <p:spPr bwMode="auto">
          <a:xfrm>
            <a:off x="2381250" y="833289"/>
            <a:ext cx="4819650" cy="2519362"/>
          </a:xfrm>
          <a:prstGeom prst="rect">
            <a:avLst/>
          </a:prstGeom>
          <a:noFill/>
          <a:ln w="9525">
            <a:noFill/>
            <a:miter lim="800000"/>
            <a:headEnd/>
            <a:tailEnd/>
          </a:ln>
        </p:spPr>
        <p:txBody>
          <a:bodyPr lIns="92075" tIns="46038" rIns="92075" bIns="46038"/>
          <a:lstStyle/>
          <a:p>
            <a:pPr marL="342900" indent="-342900">
              <a:lnSpc>
                <a:spcPct val="93000"/>
              </a:lnSpc>
              <a:spcBef>
                <a:spcPts val="800"/>
              </a:spcBef>
              <a:buClr>
                <a:srgbClr val="000000"/>
              </a:buClr>
              <a:buSzPct val="100000"/>
            </a:pPr>
            <a:r>
              <a:rPr lang="en-AU" sz="3600" dirty="0">
                <a:solidFill>
                  <a:srgbClr val="000000"/>
                </a:solidFill>
                <a:latin typeface="Arial" pitchFamily="34" charset="0"/>
              </a:rPr>
              <a:t>   </a:t>
            </a:r>
            <a:r>
              <a:rPr lang="tr-TR" sz="3600" b="1" dirty="0">
                <a:latin typeface="Calibri" pitchFamily="34" charset="0"/>
              </a:rPr>
              <a:t>Müşterinin şartlarının yerine getirildiğinin, müşteri tarafından algılanma derecesidir.</a:t>
            </a:r>
          </a:p>
          <a:p>
            <a:pPr marL="342900" indent="-342900">
              <a:lnSpc>
                <a:spcPct val="93000"/>
              </a:lnSpc>
              <a:spcBef>
                <a:spcPts val="800"/>
              </a:spcBef>
              <a:buClr>
                <a:srgbClr val="000000"/>
              </a:buClr>
              <a:buSzPct val="100000"/>
            </a:pPr>
            <a:endParaRPr lang="en-AU" sz="3600" dirty="0">
              <a:solidFill>
                <a:srgbClr val="FF0066"/>
              </a:solidFill>
              <a:latin typeface="Arial" pitchFamily="34" charset="0"/>
            </a:endParaRPr>
          </a:p>
          <a:p>
            <a:pPr marL="342900" indent="-342900">
              <a:lnSpc>
                <a:spcPct val="93000"/>
              </a:lnSpc>
              <a:spcBef>
                <a:spcPts val="800"/>
              </a:spcBef>
              <a:buClr>
                <a:srgbClr val="000000"/>
              </a:buClr>
              <a:buSzPct val="100000"/>
            </a:pPr>
            <a:endParaRPr lang="en-AU" sz="3600" dirty="0">
              <a:solidFill>
                <a:srgbClr val="000000"/>
              </a:solidFill>
              <a:latin typeface="Arial" pitchFamily="34" charset="0"/>
            </a:endParaRPr>
          </a:p>
        </p:txBody>
      </p:sp>
      <p:sp>
        <p:nvSpPr>
          <p:cNvPr id="4" name="Text Box 2"/>
          <p:cNvSpPr txBox="1">
            <a:spLocks noChangeArrowheads="1"/>
          </p:cNvSpPr>
          <p:nvPr/>
        </p:nvSpPr>
        <p:spPr bwMode="auto">
          <a:xfrm>
            <a:off x="1524001" y="3690790"/>
            <a:ext cx="5908675" cy="1754187"/>
          </a:xfrm>
          <a:prstGeom prst="rect">
            <a:avLst/>
          </a:prstGeom>
          <a:noFill/>
          <a:ln w="12700">
            <a:noFill/>
            <a:miter lim="800000"/>
            <a:headEnd type="none" w="sm" len="sm"/>
            <a:tailEnd type="none" w="sm" len="sm"/>
          </a:ln>
        </p:spPr>
        <p:txBody>
          <a:bodyPr wrap="none">
            <a:spAutoFit/>
          </a:bodyPr>
          <a:lstStyle/>
          <a:p>
            <a:r>
              <a:rPr lang="tr-TR" sz="3600" b="1">
                <a:latin typeface="Calibri" pitchFamily="34" charset="0"/>
              </a:rPr>
              <a:t>MÜŞTERİ AYNI ZAMANDA  İYİ </a:t>
            </a:r>
          </a:p>
          <a:p>
            <a:r>
              <a:rPr lang="tr-TR" sz="3600" b="1">
                <a:latin typeface="Calibri" pitchFamily="34" charset="0"/>
              </a:rPr>
              <a:t>BİR KALİTE </a:t>
            </a:r>
          </a:p>
          <a:p>
            <a:r>
              <a:rPr lang="tr-TR" sz="3600" b="1">
                <a:latin typeface="Calibri" pitchFamily="34" charset="0"/>
              </a:rPr>
              <a:t>KONTROLCÜDÜR.?</a:t>
            </a:r>
          </a:p>
        </p:txBody>
      </p:sp>
      <p:sp>
        <p:nvSpPr>
          <p:cNvPr id="10245" name="5 Slayt Numarası Yer Tutucusu"/>
          <p:cNvSpPr>
            <a:spLocks noGrp="1"/>
          </p:cNvSpPr>
          <p:nvPr>
            <p:ph type="sldNum" sz="quarter" idx="12"/>
          </p:nvPr>
        </p:nvSpPr>
        <p:spPr bwMode="auto">
          <a:noFill/>
          <a:ln>
            <a:miter lim="800000"/>
            <a:headEnd/>
            <a:tailEnd/>
          </a:ln>
        </p:spPr>
        <p:txBody>
          <a:bodyPr vert="horz" wrap="square" lIns="91440" tIns="45720" rIns="91440" bIns="45720" numCol="1" rtlCol="0" anchor="t" anchorCtr="0" compatLnSpc="1">
            <a:prstTxWarp prst="textNoShape">
              <a:avLst/>
            </a:prstTxWarp>
          </a:bodyPr>
          <a:lstStyle/>
          <a:p>
            <a:fld id="{F9C01F3E-7895-47A2-92AD-93176F21807B}" type="slidenum">
              <a:rPr lang="tr-TR" smtClean="0"/>
              <a:pPr/>
              <a:t>36</a:t>
            </a:fld>
            <a:endParaRPr lang="tr-TR" smtClean="0"/>
          </a:p>
        </p:txBody>
      </p:sp>
    </p:spTree>
    <p:extLst>
      <p:ext uri="{BB962C8B-B14F-4D97-AF65-F5344CB8AC3E}">
        <p14:creationId xmlns:p14="http://schemas.microsoft.com/office/powerpoint/2010/main" val="31852887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7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strVal val="2/3*#ppt_w"/>
                                          </p:val>
                                        </p:tav>
                                        <p:tav tm="100000">
                                          <p:val>
                                            <p:strVal val="#ppt_w"/>
                                          </p:val>
                                        </p:tav>
                                      </p:tavLst>
                                    </p:anim>
                                    <p:anim calcmode="lin" valueType="num">
                                      <p:cBhvr>
                                        <p:cTn id="8" dur="500" fill="hold"/>
                                        <p:tgtEl>
                                          <p:spTgt spid="4"/>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3667126" y="260649"/>
            <a:ext cx="4837113" cy="708025"/>
          </a:xfrm>
          <a:prstGeom prst="rect">
            <a:avLst/>
          </a:prstGeom>
          <a:noFill/>
          <a:ln w="12700">
            <a:noFill/>
            <a:miter lim="800000"/>
            <a:headEnd type="none" w="sm" len="sm"/>
            <a:tailEnd type="none" w="sm" len="sm"/>
          </a:ln>
        </p:spPr>
        <p:txBody>
          <a:bodyPr wrap="none">
            <a:spAutoFit/>
          </a:bodyPr>
          <a:lstStyle/>
          <a:p>
            <a:pPr algn="l"/>
            <a:r>
              <a:rPr lang="tr-TR" sz="4000" b="1" dirty="0">
                <a:latin typeface="Calibri" pitchFamily="34" charset="0"/>
              </a:rPr>
              <a:t>MÜŞTERİ ŞİKAYETLERİ</a:t>
            </a:r>
          </a:p>
        </p:txBody>
      </p:sp>
      <p:sp>
        <p:nvSpPr>
          <p:cNvPr id="3" name="Text Box 5"/>
          <p:cNvSpPr txBox="1">
            <a:spLocks noChangeArrowheads="1"/>
          </p:cNvSpPr>
          <p:nvPr/>
        </p:nvSpPr>
        <p:spPr bwMode="auto">
          <a:xfrm>
            <a:off x="6096000" y="917874"/>
            <a:ext cx="4572000" cy="1477963"/>
          </a:xfrm>
          <a:prstGeom prst="rect">
            <a:avLst/>
          </a:prstGeom>
          <a:noFill/>
          <a:ln w="12700">
            <a:noFill/>
            <a:miter lim="800000"/>
            <a:headEnd type="none" w="sm" len="sm"/>
            <a:tailEnd type="none" w="sm" len="sm"/>
          </a:ln>
        </p:spPr>
        <p:txBody>
          <a:bodyPr>
            <a:spAutoFit/>
          </a:bodyPr>
          <a:lstStyle/>
          <a:p>
            <a:pPr algn="l"/>
            <a:r>
              <a:rPr lang="tr-TR" sz="3000" b="1" dirty="0">
                <a:latin typeface="Calibri" pitchFamily="34" charset="0"/>
              </a:rPr>
              <a:t>MÜŞTERİ </a:t>
            </a:r>
          </a:p>
          <a:p>
            <a:pPr algn="l"/>
            <a:r>
              <a:rPr lang="tr-TR" sz="3000" b="1" dirty="0">
                <a:latin typeface="Calibri" pitchFamily="34" charset="0"/>
              </a:rPr>
              <a:t>MEMNUN OLURSA</a:t>
            </a:r>
          </a:p>
          <a:p>
            <a:pPr algn="l"/>
            <a:r>
              <a:rPr lang="tr-TR" sz="3000" b="1" dirty="0">
                <a:latin typeface="Calibri" pitchFamily="34" charset="0"/>
              </a:rPr>
              <a:t>BUNU </a:t>
            </a:r>
            <a:r>
              <a:rPr lang="tr-TR" sz="3000" b="1" u="sng" dirty="0">
                <a:solidFill>
                  <a:srgbClr val="CC3300"/>
                </a:solidFill>
                <a:latin typeface="Calibri" pitchFamily="34" charset="0"/>
              </a:rPr>
              <a:t>3 KİŞİYE</a:t>
            </a:r>
            <a:r>
              <a:rPr lang="tr-TR" sz="3000" b="1" dirty="0">
                <a:solidFill>
                  <a:schemeClr val="bg2"/>
                </a:solidFill>
                <a:latin typeface="Calibri" pitchFamily="34" charset="0"/>
              </a:rPr>
              <a:t> </a:t>
            </a:r>
          </a:p>
        </p:txBody>
      </p:sp>
      <p:sp>
        <p:nvSpPr>
          <p:cNvPr id="4" name="Text Box 6"/>
          <p:cNvSpPr txBox="1">
            <a:spLocks noChangeArrowheads="1"/>
          </p:cNvSpPr>
          <p:nvPr/>
        </p:nvSpPr>
        <p:spPr bwMode="auto">
          <a:xfrm>
            <a:off x="6200776" y="2475211"/>
            <a:ext cx="4467225" cy="1016000"/>
          </a:xfrm>
          <a:prstGeom prst="rect">
            <a:avLst/>
          </a:prstGeom>
          <a:noFill/>
          <a:ln w="12700">
            <a:noFill/>
            <a:miter lim="800000"/>
            <a:headEnd type="none" w="sm" len="sm"/>
            <a:tailEnd type="none" w="sm" len="sm"/>
          </a:ln>
        </p:spPr>
        <p:txBody>
          <a:bodyPr>
            <a:spAutoFit/>
          </a:bodyPr>
          <a:lstStyle/>
          <a:p>
            <a:pPr algn="l"/>
            <a:r>
              <a:rPr lang="tr-TR" sz="3000" b="1" dirty="0">
                <a:latin typeface="Calibri" pitchFamily="34" charset="0"/>
              </a:rPr>
              <a:t>MEMNUN OLMAZSA</a:t>
            </a:r>
          </a:p>
          <a:p>
            <a:pPr algn="l"/>
            <a:r>
              <a:rPr lang="tr-TR" sz="3000" b="1" dirty="0">
                <a:latin typeface="Calibri" pitchFamily="34" charset="0"/>
              </a:rPr>
              <a:t>BUNU </a:t>
            </a:r>
            <a:r>
              <a:rPr lang="tr-TR" sz="3000" b="1" u="sng" dirty="0">
                <a:solidFill>
                  <a:srgbClr val="CC3300"/>
                </a:solidFill>
                <a:latin typeface="Calibri" pitchFamily="34" charset="0"/>
              </a:rPr>
              <a:t>22 KİŞİYE SÖYLÜYOR</a:t>
            </a:r>
          </a:p>
        </p:txBody>
      </p:sp>
      <p:sp>
        <p:nvSpPr>
          <p:cNvPr id="5" name="Text Box 8"/>
          <p:cNvSpPr txBox="1">
            <a:spLocks noChangeArrowheads="1"/>
          </p:cNvSpPr>
          <p:nvPr/>
        </p:nvSpPr>
        <p:spPr bwMode="auto">
          <a:xfrm>
            <a:off x="5524501" y="3903962"/>
            <a:ext cx="5057775" cy="1938337"/>
          </a:xfrm>
          <a:prstGeom prst="rect">
            <a:avLst/>
          </a:prstGeom>
          <a:noFill/>
          <a:ln w="12700">
            <a:noFill/>
            <a:miter lim="800000"/>
            <a:headEnd type="none" w="sm" len="sm"/>
            <a:tailEnd type="none" w="sm" len="sm"/>
          </a:ln>
        </p:spPr>
        <p:txBody>
          <a:bodyPr>
            <a:spAutoFit/>
          </a:bodyPr>
          <a:lstStyle/>
          <a:p>
            <a:pPr algn="l"/>
            <a:r>
              <a:rPr lang="tr-TR" sz="3000" b="1" dirty="0">
                <a:latin typeface="Calibri" pitchFamily="34" charset="0"/>
              </a:rPr>
              <a:t>MÜŞTERİLERİN % 50 Sİ </a:t>
            </a:r>
          </a:p>
          <a:p>
            <a:pPr algn="l"/>
            <a:r>
              <a:rPr lang="tr-TR" sz="3000" b="1" dirty="0">
                <a:latin typeface="Calibri" pitchFamily="34" charset="0"/>
              </a:rPr>
              <a:t>ŞİKAYETLERİNİ KURULUŞA </a:t>
            </a:r>
          </a:p>
          <a:p>
            <a:pPr algn="l"/>
            <a:r>
              <a:rPr lang="tr-TR" sz="3000" b="1" dirty="0">
                <a:latin typeface="Calibri" pitchFamily="34" charset="0"/>
              </a:rPr>
              <a:t>BİLDİRMEYİP ETRAFTA </a:t>
            </a:r>
          </a:p>
          <a:p>
            <a:pPr algn="l"/>
            <a:r>
              <a:rPr lang="tr-TR" sz="3000" b="1" dirty="0">
                <a:solidFill>
                  <a:srgbClr val="CC3300"/>
                </a:solidFill>
                <a:latin typeface="Calibri" pitchFamily="34" charset="0"/>
              </a:rPr>
              <a:t>ANLATIYOR</a:t>
            </a:r>
          </a:p>
        </p:txBody>
      </p:sp>
      <p:graphicFrame>
        <p:nvGraphicFramePr>
          <p:cNvPr id="113668" name="Object 2"/>
          <p:cNvGraphicFramePr>
            <a:graphicFrameLocks noChangeAspect="1"/>
          </p:cNvGraphicFramePr>
          <p:nvPr/>
        </p:nvGraphicFramePr>
        <p:xfrm>
          <a:off x="1881188" y="1375074"/>
          <a:ext cx="3560762" cy="3668713"/>
        </p:xfrm>
        <a:graphic>
          <a:graphicData uri="http://schemas.openxmlformats.org/presentationml/2006/ole">
            <mc:AlternateContent xmlns:mc="http://schemas.openxmlformats.org/markup-compatibility/2006">
              <mc:Choice xmlns:v="urn:schemas-microsoft-com:vml" Requires="v">
                <p:oleObj spid="_x0000_s9223" name="Klip" r:id="rId3" imgW="3559680" imgH="3668040" progId="">
                  <p:embed/>
                </p:oleObj>
              </mc:Choice>
              <mc:Fallback>
                <p:oleObj name="Klip" r:id="rId3" imgW="3559680" imgH="366804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81188" y="1375074"/>
                        <a:ext cx="3560762" cy="36687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271" name="7 Slayt Numarası Yer Tutucusu"/>
          <p:cNvSpPr>
            <a:spLocks noGrp="1"/>
          </p:cNvSpPr>
          <p:nvPr>
            <p:ph type="sldNum" sz="quarter" idx="12"/>
          </p:nvPr>
        </p:nvSpPr>
        <p:spPr bwMode="auto">
          <a:noFill/>
          <a:ln>
            <a:miter lim="800000"/>
            <a:headEnd/>
            <a:tailEnd/>
          </a:ln>
        </p:spPr>
        <p:txBody>
          <a:bodyPr vert="horz" wrap="square" lIns="91440" tIns="45720" rIns="91440" bIns="45720" numCol="1" rtlCol="0" anchor="t" anchorCtr="0" compatLnSpc="1">
            <a:prstTxWarp prst="textNoShape">
              <a:avLst/>
            </a:prstTxWarp>
          </a:bodyPr>
          <a:lstStyle/>
          <a:p>
            <a:fld id="{00BD336B-B185-4FE7-BFE3-83672602DAC6}" type="slidenum">
              <a:rPr lang="tr-TR" smtClean="0"/>
              <a:pPr/>
              <a:t>37</a:t>
            </a:fld>
            <a:endParaRPr lang="tr-TR" smtClean="0"/>
          </a:p>
        </p:txBody>
      </p:sp>
    </p:spTree>
    <p:extLst>
      <p:ext uri="{BB962C8B-B14F-4D97-AF65-F5344CB8AC3E}">
        <p14:creationId xmlns:p14="http://schemas.microsoft.com/office/powerpoint/2010/main" val="9152948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ChangeArrowheads="1"/>
          </p:cNvSpPr>
          <p:nvPr/>
        </p:nvSpPr>
        <p:spPr bwMode="auto">
          <a:xfrm>
            <a:off x="2895600" y="1981201"/>
            <a:ext cx="6934200" cy="2308225"/>
          </a:xfrm>
          <a:prstGeom prst="rect">
            <a:avLst/>
          </a:prstGeom>
          <a:noFill/>
          <a:ln w="9525">
            <a:noFill/>
            <a:miter lim="800000"/>
            <a:headEnd/>
            <a:tailEnd/>
          </a:ln>
        </p:spPr>
        <p:txBody>
          <a:bodyPr>
            <a:spAutoFit/>
          </a:bodyPr>
          <a:lstStyle/>
          <a:p>
            <a:pPr algn="ctr"/>
            <a:r>
              <a:rPr lang="tr-TR" sz="4800" b="1" dirty="0">
                <a:latin typeface="Calibri" pitchFamily="34" charset="0"/>
              </a:rPr>
              <a:t>MÜŞTERİSİNİ MEMNUN EDEMEYEN KURULUŞ </a:t>
            </a:r>
          </a:p>
          <a:p>
            <a:pPr algn="ctr"/>
            <a:r>
              <a:rPr lang="tr-TR" sz="4800" b="1" dirty="0">
                <a:latin typeface="Calibri" pitchFamily="34" charset="0"/>
              </a:rPr>
              <a:t>NE KAYBEDER ?</a:t>
            </a:r>
          </a:p>
        </p:txBody>
      </p:sp>
      <p:sp>
        <p:nvSpPr>
          <p:cNvPr id="67587" name="3 Slayt Numarası Yer Tutucusu"/>
          <p:cNvSpPr>
            <a:spLocks noGrp="1"/>
          </p:cNvSpPr>
          <p:nvPr>
            <p:ph type="sldNum" sz="quarter" idx="12"/>
          </p:nvPr>
        </p:nvSpPr>
        <p:spPr bwMode="auto">
          <a:noFill/>
          <a:ln>
            <a:miter lim="800000"/>
            <a:headEnd/>
            <a:tailEnd/>
          </a:ln>
        </p:spPr>
        <p:txBody>
          <a:bodyPr vert="horz" wrap="square" lIns="91440" tIns="45720" rIns="91440" bIns="45720" numCol="1" rtlCol="0" anchor="t" anchorCtr="0" compatLnSpc="1">
            <a:prstTxWarp prst="textNoShape">
              <a:avLst/>
            </a:prstTxWarp>
          </a:bodyPr>
          <a:lstStyle/>
          <a:p>
            <a:fld id="{32EE3DAC-EC63-4B5D-B3C6-37EFF28CD379}" type="slidenum">
              <a:rPr lang="tr-TR" smtClean="0"/>
              <a:pPr/>
              <a:t>38</a:t>
            </a:fld>
            <a:endParaRPr lang="tr-TR" smtClean="0"/>
          </a:p>
        </p:txBody>
      </p:sp>
    </p:spTree>
    <p:extLst>
      <p:ext uri="{BB962C8B-B14F-4D97-AF65-F5344CB8AC3E}">
        <p14:creationId xmlns:p14="http://schemas.microsoft.com/office/powerpoint/2010/main" val="7306351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4238626" y="214314"/>
            <a:ext cx="4816475" cy="708025"/>
          </a:xfrm>
          <a:prstGeom prst="rect">
            <a:avLst/>
          </a:prstGeom>
          <a:noFill/>
          <a:ln w="9525">
            <a:noFill/>
            <a:miter lim="800000"/>
            <a:headEnd/>
            <a:tailEnd/>
          </a:ln>
        </p:spPr>
        <p:txBody>
          <a:bodyPr>
            <a:spAutoFit/>
          </a:bodyPr>
          <a:lstStyle/>
          <a:p>
            <a:pPr>
              <a:spcBef>
                <a:spcPct val="50000"/>
              </a:spcBef>
            </a:pPr>
            <a:r>
              <a:rPr lang="tr-TR" sz="4000" b="1" u="sng">
                <a:latin typeface="Calibri" pitchFamily="34" charset="0"/>
              </a:rPr>
              <a:t>KAYIPLAR</a:t>
            </a:r>
          </a:p>
        </p:txBody>
      </p:sp>
      <p:sp>
        <p:nvSpPr>
          <p:cNvPr id="3" name="Text Box 3"/>
          <p:cNvSpPr txBox="1">
            <a:spLocks noChangeArrowheads="1"/>
          </p:cNvSpPr>
          <p:nvPr/>
        </p:nvSpPr>
        <p:spPr bwMode="auto">
          <a:xfrm>
            <a:off x="1919537" y="1487092"/>
            <a:ext cx="3643313" cy="5155257"/>
          </a:xfrm>
          <a:prstGeom prst="rect">
            <a:avLst/>
          </a:prstGeom>
          <a:noFill/>
          <a:ln w="9525">
            <a:noFill/>
            <a:miter lim="800000"/>
            <a:headEnd/>
            <a:tailEnd/>
          </a:ln>
        </p:spPr>
        <p:txBody>
          <a:bodyPr>
            <a:spAutoFit/>
          </a:bodyPr>
          <a:lstStyle/>
          <a:p>
            <a:pPr algn="l">
              <a:spcBef>
                <a:spcPct val="50000"/>
              </a:spcBef>
            </a:pPr>
            <a:r>
              <a:rPr lang="tr-TR" sz="3200" b="1" dirty="0">
                <a:solidFill>
                  <a:srgbClr val="FF0000"/>
                </a:solidFill>
                <a:latin typeface="Calibri" pitchFamily="34" charset="0"/>
              </a:rPr>
              <a:t>KURULUŞ İÇİN</a:t>
            </a:r>
          </a:p>
          <a:p>
            <a:pPr algn="l">
              <a:spcBef>
                <a:spcPct val="50000"/>
              </a:spcBef>
              <a:buFontTx/>
              <a:buChar char="•"/>
            </a:pPr>
            <a:r>
              <a:rPr lang="tr-TR" sz="3000" b="1" dirty="0">
                <a:latin typeface="Calibri" pitchFamily="34" charset="0"/>
              </a:rPr>
              <a:t>Satışların veya güvenin azalması</a:t>
            </a:r>
          </a:p>
          <a:p>
            <a:pPr algn="l">
              <a:spcBef>
                <a:spcPct val="50000"/>
              </a:spcBef>
              <a:buFontTx/>
              <a:buChar char="•"/>
            </a:pPr>
            <a:r>
              <a:rPr lang="tr-TR" sz="3000" b="1" dirty="0">
                <a:latin typeface="Calibri" pitchFamily="34" charset="0"/>
              </a:rPr>
              <a:t>Prestij ve imaj kaybı</a:t>
            </a:r>
          </a:p>
          <a:p>
            <a:pPr algn="l">
              <a:spcBef>
                <a:spcPct val="50000"/>
              </a:spcBef>
              <a:buFontTx/>
              <a:buChar char="•"/>
            </a:pPr>
            <a:r>
              <a:rPr lang="tr-TR" sz="3000" b="1" dirty="0">
                <a:latin typeface="Calibri" pitchFamily="34" charset="0"/>
              </a:rPr>
              <a:t>Verimin azalması</a:t>
            </a:r>
          </a:p>
          <a:p>
            <a:pPr algn="l">
              <a:spcBef>
                <a:spcPct val="50000"/>
              </a:spcBef>
              <a:buFontTx/>
              <a:buChar char="•"/>
            </a:pPr>
            <a:r>
              <a:rPr lang="tr-TR" sz="3000" b="1" dirty="0">
                <a:latin typeface="Calibri" pitchFamily="34" charset="0"/>
              </a:rPr>
              <a:t>Çalışanının motivasyonu bozulacak </a:t>
            </a:r>
          </a:p>
          <a:p>
            <a:pPr algn="l">
              <a:spcBef>
                <a:spcPct val="50000"/>
              </a:spcBef>
              <a:buFontTx/>
              <a:buChar char="•"/>
            </a:pPr>
            <a:endParaRPr lang="tr-TR" b="1" dirty="0">
              <a:latin typeface="Times New Roman" pitchFamily="18" charset="0"/>
            </a:endParaRPr>
          </a:p>
        </p:txBody>
      </p:sp>
      <p:sp>
        <p:nvSpPr>
          <p:cNvPr id="4" name="Text Box 4"/>
          <p:cNvSpPr txBox="1">
            <a:spLocks noChangeArrowheads="1"/>
          </p:cNvSpPr>
          <p:nvPr/>
        </p:nvSpPr>
        <p:spPr bwMode="auto">
          <a:xfrm>
            <a:off x="5807968" y="1844824"/>
            <a:ext cx="4419600" cy="4278094"/>
          </a:xfrm>
          <a:prstGeom prst="rect">
            <a:avLst/>
          </a:prstGeom>
          <a:noFill/>
          <a:ln w="9525">
            <a:noFill/>
            <a:miter lim="800000"/>
            <a:headEnd/>
            <a:tailEnd/>
          </a:ln>
        </p:spPr>
        <p:txBody>
          <a:bodyPr>
            <a:spAutoFit/>
          </a:bodyPr>
          <a:lstStyle/>
          <a:p>
            <a:pPr algn="l">
              <a:spcBef>
                <a:spcPct val="50000"/>
              </a:spcBef>
            </a:pPr>
            <a:r>
              <a:rPr lang="tr-TR" sz="3200" b="1" dirty="0">
                <a:solidFill>
                  <a:srgbClr val="FF0000"/>
                </a:solidFill>
                <a:latin typeface="Calibri" pitchFamily="34" charset="0"/>
              </a:rPr>
              <a:t>MÜŞTERİ İÇİN</a:t>
            </a:r>
          </a:p>
          <a:p>
            <a:pPr algn="l">
              <a:spcBef>
                <a:spcPct val="50000"/>
              </a:spcBef>
              <a:buFontTx/>
              <a:buChar char="•"/>
            </a:pPr>
            <a:r>
              <a:rPr lang="tr-TR" sz="3000" b="1" dirty="0">
                <a:latin typeface="Calibri" pitchFamily="34" charset="0"/>
              </a:rPr>
              <a:t>İnsan sağlığı ve güvenliği</a:t>
            </a:r>
          </a:p>
          <a:p>
            <a:pPr algn="l">
              <a:spcBef>
                <a:spcPct val="50000"/>
              </a:spcBef>
              <a:buFontTx/>
              <a:buChar char="•"/>
            </a:pPr>
            <a:r>
              <a:rPr lang="tr-TR" sz="3000" b="1" dirty="0">
                <a:latin typeface="Calibri" pitchFamily="34" charset="0"/>
              </a:rPr>
              <a:t>Mal ve hizmetlerde tatminsizlik</a:t>
            </a:r>
          </a:p>
          <a:p>
            <a:pPr algn="l">
              <a:spcBef>
                <a:spcPct val="50000"/>
              </a:spcBef>
              <a:buFontTx/>
              <a:buChar char="•"/>
            </a:pPr>
            <a:r>
              <a:rPr lang="tr-TR" sz="3000" b="1" dirty="0">
                <a:latin typeface="Calibri" pitchFamily="34" charset="0"/>
              </a:rPr>
              <a:t>Güvensizlik</a:t>
            </a:r>
          </a:p>
          <a:p>
            <a:pPr algn="l">
              <a:spcBef>
                <a:spcPct val="50000"/>
              </a:spcBef>
              <a:buFontTx/>
              <a:buChar char="•"/>
            </a:pPr>
            <a:r>
              <a:rPr lang="tr-TR" sz="3000" b="1" dirty="0">
                <a:latin typeface="Calibri" pitchFamily="34" charset="0"/>
              </a:rPr>
              <a:t>Maddi ve manevi kayıplar</a:t>
            </a:r>
          </a:p>
        </p:txBody>
      </p:sp>
      <p:sp>
        <p:nvSpPr>
          <p:cNvPr id="68613" name="5 Slayt Numarası Yer Tutucusu"/>
          <p:cNvSpPr>
            <a:spLocks noGrp="1"/>
          </p:cNvSpPr>
          <p:nvPr>
            <p:ph type="sldNum" sz="quarter" idx="12"/>
          </p:nvPr>
        </p:nvSpPr>
        <p:spPr bwMode="auto">
          <a:noFill/>
          <a:ln>
            <a:miter lim="800000"/>
            <a:headEnd/>
            <a:tailEnd/>
          </a:ln>
        </p:spPr>
        <p:txBody>
          <a:bodyPr vert="horz" wrap="square" lIns="91440" tIns="45720" rIns="91440" bIns="45720" numCol="1" rtlCol="0" anchor="t" anchorCtr="0" compatLnSpc="1">
            <a:prstTxWarp prst="textNoShape">
              <a:avLst/>
            </a:prstTxWarp>
          </a:bodyPr>
          <a:lstStyle/>
          <a:p>
            <a:fld id="{FEE52DBC-E48D-41FE-9B7F-1685F6A25684}" type="slidenum">
              <a:rPr lang="tr-TR" smtClean="0"/>
              <a:pPr/>
              <a:t>39</a:t>
            </a:fld>
            <a:endParaRPr lang="tr-TR" smtClean="0"/>
          </a:p>
        </p:txBody>
      </p:sp>
    </p:spTree>
    <p:extLst>
      <p:ext uri="{BB962C8B-B14F-4D97-AF65-F5344CB8AC3E}">
        <p14:creationId xmlns:p14="http://schemas.microsoft.com/office/powerpoint/2010/main" val="34451139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5"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5"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heckerboard(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5"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heckerboard(down)">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autoUpdateAnimBg="0"/>
      <p:bldP spid="4"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027"/>
          <p:cNvSpPr txBox="1">
            <a:spLocks noChangeArrowheads="1"/>
          </p:cNvSpPr>
          <p:nvPr/>
        </p:nvSpPr>
        <p:spPr bwMode="auto">
          <a:xfrm>
            <a:off x="1905000" y="1071564"/>
            <a:ext cx="8477250" cy="4948237"/>
          </a:xfrm>
          <a:prstGeom prst="rect">
            <a:avLst/>
          </a:prstGeom>
          <a:noFill/>
          <a:ln w="9525">
            <a:noFill/>
            <a:miter lim="800000"/>
            <a:headEnd/>
            <a:tailEnd/>
          </a:ln>
        </p:spPr>
        <p:txBody>
          <a:bodyPr/>
          <a:lstStyle/>
          <a:p>
            <a:pPr marL="609600" indent="-609600">
              <a:lnSpc>
                <a:spcPct val="93000"/>
              </a:lnSpc>
              <a:spcBef>
                <a:spcPts val="800"/>
              </a:spcBef>
              <a:buClr>
                <a:srgbClr val="000000"/>
              </a:buClr>
              <a:buSzPct val="100000"/>
            </a:pPr>
            <a:r>
              <a:rPr lang="tr-TR" sz="3200">
                <a:solidFill>
                  <a:srgbClr val="000000"/>
                </a:solidFill>
                <a:latin typeface="Arial" pitchFamily="34" charset="0"/>
              </a:rPr>
              <a:t>	</a:t>
            </a:r>
          </a:p>
          <a:p>
            <a:pPr marL="609600" indent="-609600">
              <a:lnSpc>
                <a:spcPct val="93000"/>
              </a:lnSpc>
              <a:spcBef>
                <a:spcPts val="800"/>
              </a:spcBef>
              <a:buClr>
                <a:srgbClr val="000000"/>
              </a:buClr>
              <a:buSzPct val="100000"/>
            </a:pPr>
            <a:r>
              <a:rPr lang="tr-TR">
                <a:solidFill>
                  <a:srgbClr val="000000"/>
                </a:solidFill>
                <a:latin typeface="Comic Sans MS" pitchFamily="66" charset="0"/>
              </a:rPr>
              <a:t>    </a:t>
            </a:r>
            <a:r>
              <a:rPr lang="tr-TR" sz="4000" b="1">
                <a:solidFill>
                  <a:srgbClr val="000000"/>
                </a:solidFill>
                <a:latin typeface="Calibri" pitchFamily="34" charset="0"/>
              </a:rPr>
              <a:t>“Kalite, bir ürün veya hizmet ile ilgili özelliklerin, belirlenen veya olabilecek ihtiyaçları karşılama derecisidir.” </a:t>
            </a:r>
          </a:p>
          <a:p>
            <a:pPr marL="609600" indent="-609600">
              <a:lnSpc>
                <a:spcPct val="93000"/>
              </a:lnSpc>
              <a:spcBef>
                <a:spcPts val="800"/>
              </a:spcBef>
              <a:buClr>
                <a:srgbClr val="000000"/>
              </a:buClr>
              <a:buSzPct val="100000"/>
            </a:pPr>
            <a:r>
              <a:rPr lang="tr-TR" sz="4000" b="1">
                <a:solidFill>
                  <a:srgbClr val="000000"/>
                </a:solidFill>
                <a:latin typeface="Calibri" pitchFamily="34" charset="0"/>
              </a:rPr>
              <a:t>                                    “Kalite Sözlüğü” </a:t>
            </a:r>
          </a:p>
          <a:p>
            <a:pPr marL="609600" indent="-609600">
              <a:lnSpc>
                <a:spcPct val="93000"/>
              </a:lnSpc>
              <a:spcBef>
                <a:spcPts val="800"/>
              </a:spcBef>
              <a:buClr>
                <a:srgbClr val="000000"/>
              </a:buClr>
              <a:buSzPct val="100000"/>
            </a:pPr>
            <a:endParaRPr lang="tr-TR" sz="3200" b="1">
              <a:solidFill>
                <a:srgbClr val="000000"/>
              </a:solidFill>
              <a:latin typeface="Arial" pitchFamily="34" charset="0"/>
            </a:endParaRPr>
          </a:p>
        </p:txBody>
      </p:sp>
      <p:sp>
        <p:nvSpPr>
          <p:cNvPr id="38915" name="3 Slayt Numarası Yer Tutucusu"/>
          <p:cNvSpPr>
            <a:spLocks noGrp="1"/>
          </p:cNvSpPr>
          <p:nvPr>
            <p:ph type="sldNum" sz="quarter" idx="12"/>
          </p:nvPr>
        </p:nvSpPr>
        <p:spPr bwMode="auto">
          <a:noFill/>
          <a:ln>
            <a:miter lim="800000"/>
            <a:headEnd/>
            <a:tailEnd/>
          </a:ln>
        </p:spPr>
        <p:txBody>
          <a:bodyPr vert="horz" wrap="square" lIns="91440" tIns="45720" rIns="91440" bIns="45720" numCol="1" rtlCol="0" anchor="t" anchorCtr="0" compatLnSpc="1">
            <a:prstTxWarp prst="textNoShape">
              <a:avLst/>
            </a:prstTxWarp>
          </a:bodyPr>
          <a:lstStyle/>
          <a:p>
            <a:fld id="{0A14BFFD-14A5-4C42-920E-64816D510C51}" type="slidenum">
              <a:rPr lang="tr-TR" smtClean="0"/>
              <a:pPr/>
              <a:t>4</a:t>
            </a:fld>
            <a:endParaRPr lang="tr-TR" smtClean="0"/>
          </a:p>
        </p:txBody>
      </p:sp>
    </p:spTree>
    <p:extLst>
      <p:ext uri="{BB962C8B-B14F-4D97-AF65-F5344CB8AC3E}">
        <p14:creationId xmlns:p14="http://schemas.microsoft.com/office/powerpoint/2010/main" val="32340660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2135560" y="1557339"/>
            <a:ext cx="7992368" cy="3139321"/>
          </a:xfrm>
          <a:prstGeom prst="rect">
            <a:avLst/>
          </a:prstGeom>
          <a:noFill/>
          <a:ln w="9525">
            <a:noFill/>
            <a:miter lim="800000"/>
            <a:headEnd/>
            <a:tailEnd/>
          </a:ln>
        </p:spPr>
        <p:txBody>
          <a:bodyPr wrap="square">
            <a:spAutoFit/>
          </a:bodyPr>
          <a:lstStyle/>
          <a:p>
            <a:pPr algn="ctr"/>
            <a:r>
              <a:rPr lang="tr-TR" sz="6600" b="1" dirty="0">
                <a:latin typeface="Calibri" pitchFamily="34" charset="0"/>
              </a:rPr>
              <a:t>MÜŞTERİLERİ MEMNUN ETMEK İÇİN </a:t>
            </a:r>
          </a:p>
          <a:p>
            <a:pPr algn="ctr"/>
            <a:r>
              <a:rPr lang="tr-TR" sz="6600" b="1" dirty="0">
                <a:latin typeface="Calibri" pitchFamily="34" charset="0"/>
              </a:rPr>
              <a:t>ÇÖZÜM NEDİR?</a:t>
            </a:r>
          </a:p>
        </p:txBody>
      </p:sp>
      <p:sp>
        <p:nvSpPr>
          <p:cNvPr id="69635" name="3 Slayt Numarası Yer Tutucusu"/>
          <p:cNvSpPr>
            <a:spLocks noGrp="1"/>
          </p:cNvSpPr>
          <p:nvPr>
            <p:ph type="sldNum" sz="quarter" idx="12"/>
          </p:nvPr>
        </p:nvSpPr>
        <p:spPr bwMode="auto">
          <a:noFill/>
          <a:ln>
            <a:miter lim="800000"/>
            <a:headEnd/>
            <a:tailEnd/>
          </a:ln>
        </p:spPr>
        <p:txBody>
          <a:bodyPr vert="horz" wrap="square" lIns="91440" tIns="45720" rIns="91440" bIns="45720" numCol="1" rtlCol="0" anchor="t" anchorCtr="0" compatLnSpc="1">
            <a:prstTxWarp prst="textNoShape">
              <a:avLst/>
            </a:prstTxWarp>
          </a:bodyPr>
          <a:lstStyle/>
          <a:p>
            <a:fld id="{98BBC20F-AE1B-49E0-80A6-09727E01B343}" type="slidenum">
              <a:rPr lang="tr-TR" smtClean="0"/>
              <a:pPr/>
              <a:t>40</a:t>
            </a:fld>
            <a:endParaRPr lang="tr-TR" smtClean="0"/>
          </a:p>
        </p:txBody>
      </p:sp>
    </p:spTree>
    <p:extLst>
      <p:ext uri="{BB962C8B-B14F-4D97-AF65-F5344CB8AC3E}">
        <p14:creationId xmlns:p14="http://schemas.microsoft.com/office/powerpoint/2010/main" val="37083371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1991544" y="1124744"/>
            <a:ext cx="8229600" cy="3232150"/>
          </a:xfrm>
          <a:prstGeom prst="rect">
            <a:avLst/>
          </a:prstGeom>
          <a:noFill/>
          <a:ln w="9525">
            <a:noFill/>
            <a:miter lim="800000"/>
            <a:headEnd/>
            <a:tailEnd/>
          </a:ln>
        </p:spPr>
        <p:txBody>
          <a:bodyPr>
            <a:spAutoFit/>
          </a:bodyPr>
          <a:lstStyle/>
          <a:p>
            <a:pPr algn="ctr">
              <a:spcBef>
                <a:spcPct val="50000"/>
              </a:spcBef>
            </a:pPr>
            <a:r>
              <a:rPr lang="tr-TR" sz="6000" b="1" dirty="0">
                <a:latin typeface="Calibri" pitchFamily="34" charset="0"/>
              </a:rPr>
              <a:t>KALİTE YÖNETİM SİSTEMİ </a:t>
            </a:r>
            <a:r>
              <a:rPr lang="tr-TR" sz="5400" b="1" dirty="0">
                <a:latin typeface="Calibri" pitchFamily="34" charset="0"/>
              </a:rPr>
              <a:t>KURMAK ve UYGULAMAK</a:t>
            </a:r>
          </a:p>
          <a:p>
            <a:pPr algn="ctr">
              <a:spcBef>
                <a:spcPct val="50000"/>
              </a:spcBef>
            </a:pPr>
            <a:r>
              <a:rPr lang="tr-TR" sz="6000" b="1" dirty="0">
                <a:latin typeface="Calibri" pitchFamily="34" charset="0"/>
              </a:rPr>
              <a:t>(ISO 9001)</a:t>
            </a:r>
          </a:p>
        </p:txBody>
      </p:sp>
      <p:sp>
        <p:nvSpPr>
          <p:cNvPr id="70659" name="3 Slayt Numarası Yer Tutucusu"/>
          <p:cNvSpPr>
            <a:spLocks noGrp="1"/>
          </p:cNvSpPr>
          <p:nvPr>
            <p:ph type="sldNum" sz="quarter" idx="12"/>
          </p:nvPr>
        </p:nvSpPr>
        <p:spPr bwMode="auto">
          <a:noFill/>
          <a:ln>
            <a:miter lim="800000"/>
            <a:headEnd/>
            <a:tailEnd/>
          </a:ln>
        </p:spPr>
        <p:txBody>
          <a:bodyPr vert="horz" wrap="square" lIns="91440" tIns="45720" rIns="91440" bIns="45720" numCol="1" rtlCol="0" anchor="t" anchorCtr="0" compatLnSpc="1">
            <a:prstTxWarp prst="textNoShape">
              <a:avLst/>
            </a:prstTxWarp>
          </a:bodyPr>
          <a:lstStyle/>
          <a:p>
            <a:fld id="{D61AC79B-06D3-4DEF-81A2-72748D85F589}" type="slidenum">
              <a:rPr lang="tr-TR" smtClean="0"/>
              <a:pPr/>
              <a:t>41</a:t>
            </a:fld>
            <a:endParaRPr lang="tr-TR" smtClean="0"/>
          </a:p>
        </p:txBody>
      </p:sp>
    </p:spTree>
    <p:extLst>
      <p:ext uri="{BB962C8B-B14F-4D97-AF65-F5344CB8AC3E}">
        <p14:creationId xmlns:p14="http://schemas.microsoft.com/office/powerpoint/2010/main" val="11466944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ext Box 2"/>
          <p:cNvSpPr txBox="1">
            <a:spLocks noChangeArrowheads="1"/>
          </p:cNvSpPr>
          <p:nvPr/>
        </p:nvSpPr>
        <p:spPr bwMode="auto">
          <a:xfrm>
            <a:off x="2135188" y="928688"/>
            <a:ext cx="7994650" cy="3508424"/>
          </a:xfrm>
          <a:prstGeom prst="rect">
            <a:avLst/>
          </a:prstGeom>
          <a:noFill/>
          <a:ln w="9525">
            <a:noFill/>
            <a:miter lim="800000"/>
            <a:headEnd/>
            <a:tailEnd/>
          </a:ln>
        </p:spPr>
        <p:txBody>
          <a:bodyPr wrap="square">
            <a:spAutoFit/>
          </a:bodyPr>
          <a:lstStyle/>
          <a:p>
            <a:pPr algn="l"/>
            <a:endParaRPr lang="tr-TR" b="1" dirty="0"/>
          </a:p>
          <a:p>
            <a:pPr algn="l"/>
            <a:r>
              <a:rPr lang="tr-TR" b="1" dirty="0">
                <a:solidFill>
                  <a:srgbClr val="FF0000"/>
                </a:solidFill>
                <a:latin typeface="Calibri" pitchFamily="34" charset="0"/>
              </a:rPr>
              <a:t>DOKÜMAN: </a:t>
            </a:r>
            <a:r>
              <a:rPr lang="tr-TR" b="1" dirty="0">
                <a:latin typeface="Calibri" pitchFamily="34" charset="0"/>
              </a:rPr>
              <a:t>Bilgi (Prosedür, form, KEK, süreç vb) içeren ortam (ortam kağıt, elektronik vb. olabilir)</a:t>
            </a:r>
          </a:p>
          <a:p>
            <a:pPr algn="l"/>
            <a:endParaRPr lang="tr-TR" b="1" dirty="0">
              <a:latin typeface="Calibri" pitchFamily="34" charset="0"/>
            </a:endParaRPr>
          </a:p>
          <a:p>
            <a:pPr algn="l"/>
            <a:r>
              <a:rPr lang="tr-TR" b="1" dirty="0">
                <a:solidFill>
                  <a:srgbClr val="FF0000"/>
                </a:solidFill>
                <a:latin typeface="Calibri" pitchFamily="34" charset="0"/>
              </a:rPr>
              <a:t>KAYIT: </a:t>
            </a:r>
            <a:r>
              <a:rPr lang="tr-TR" b="1" dirty="0">
                <a:latin typeface="Calibri" pitchFamily="34" charset="0"/>
              </a:rPr>
              <a:t>Gerçekleştirilen faaliyetin delilini sağlayan veya elde edilen sonuçları beyan eden doküman</a:t>
            </a:r>
          </a:p>
          <a:p>
            <a:pPr algn="l"/>
            <a:endParaRPr lang="tr-TR" b="1" dirty="0">
              <a:latin typeface="Calibri" pitchFamily="34" charset="0"/>
            </a:endParaRPr>
          </a:p>
          <a:p>
            <a:pPr algn="l"/>
            <a:r>
              <a:rPr lang="tr-TR" b="1" dirty="0">
                <a:solidFill>
                  <a:srgbClr val="FF0000"/>
                </a:solidFill>
                <a:latin typeface="Calibri" pitchFamily="34" charset="0"/>
              </a:rPr>
              <a:t>UYGUNLUK: </a:t>
            </a:r>
            <a:r>
              <a:rPr lang="tr-TR" b="1" dirty="0">
                <a:latin typeface="Calibri" pitchFamily="34" charset="0"/>
              </a:rPr>
              <a:t>Bir şartın yerine getirilmiş olmasıdır</a:t>
            </a:r>
          </a:p>
          <a:p>
            <a:pPr algn="l"/>
            <a:endParaRPr lang="tr-TR" b="1" dirty="0">
              <a:latin typeface="Calibri" pitchFamily="34" charset="0"/>
            </a:endParaRPr>
          </a:p>
          <a:p>
            <a:pPr algn="l"/>
            <a:r>
              <a:rPr lang="tr-TR" b="1" dirty="0">
                <a:solidFill>
                  <a:srgbClr val="FF0000"/>
                </a:solidFill>
                <a:latin typeface="Calibri" pitchFamily="34" charset="0"/>
              </a:rPr>
              <a:t>UYGUNSUZLUK: </a:t>
            </a:r>
            <a:r>
              <a:rPr lang="tr-TR" b="1" dirty="0">
                <a:latin typeface="Calibri" pitchFamily="34" charset="0"/>
              </a:rPr>
              <a:t>Bir şartın yerine getirilmemiş olmasıdır</a:t>
            </a:r>
          </a:p>
          <a:p>
            <a:pPr algn="l"/>
            <a:endParaRPr lang="tr-TR" dirty="0"/>
          </a:p>
          <a:p>
            <a:pPr algn="l"/>
            <a:endParaRPr lang="tr-TR" dirty="0"/>
          </a:p>
        </p:txBody>
      </p:sp>
      <p:sp>
        <p:nvSpPr>
          <p:cNvPr id="71683" name="Text Box 10"/>
          <p:cNvSpPr txBox="1">
            <a:spLocks noChangeArrowheads="1"/>
          </p:cNvSpPr>
          <p:nvPr/>
        </p:nvSpPr>
        <p:spPr bwMode="auto">
          <a:xfrm>
            <a:off x="2279577" y="214313"/>
            <a:ext cx="6696075" cy="646112"/>
          </a:xfrm>
          <a:prstGeom prst="rect">
            <a:avLst/>
          </a:prstGeom>
          <a:noFill/>
          <a:ln w="9525">
            <a:noFill/>
            <a:miter lim="800000"/>
            <a:headEnd/>
            <a:tailEnd/>
          </a:ln>
        </p:spPr>
        <p:txBody>
          <a:bodyPr>
            <a:spAutoFit/>
          </a:bodyPr>
          <a:lstStyle/>
          <a:p>
            <a:pPr algn="ctr"/>
            <a:r>
              <a:rPr lang="tr-TR" sz="3600" b="1" dirty="0">
                <a:latin typeface="Calibri" pitchFamily="34" charset="0"/>
              </a:rPr>
              <a:t>TANIMLAR</a:t>
            </a:r>
          </a:p>
        </p:txBody>
      </p:sp>
      <p:sp>
        <p:nvSpPr>
          <p:cNvPr id="71684" name="4 Slayt Numarası Yer Tutucusu"/>
          <p:cNvSpPr>
            <a:spLocks noGrp="1"/>
          </p:cNvSpPr>
          <p:nvPr>
            <p:ph type="sldNum" sz="quarter" idx="12"/>
          </p:nvPr>
        </p:nvSpPr>
        <p:spPr bwMode="auto">
          <a:noFill/>
          <a:ln>
            <a:miter lim="800000"/>
            <a:headEnd/>
            <a:tailEnd/>
          </a:ln>
        </p:spPr>
        <p:txBody>
          <a:bodyPr vert="horz" wrap="square" lIns="91440" tIns="45720" rIns="91440" bIns="45720" numCol="1" rtlCol="0" anchor="t" anchorCtr="0" compatLnSpc="1">
            <a:prstTxWarp prst="textNoShape">
              <a:avLst/>
            </a:prstTxWarp>
          </a:bodyPr>
          <a:lstStyle/>
          <a:p>
            <a:fld id="{9D8A1B4F-0597-42D7-AF29-22A0F779E037}" type="slidenum">
              <a:rPr lang="tr-TR" smtClean="0"/>
              <a:pPr/>
              <a:t>42</a:t>
            </a:fld>
            <a:endParaRPr lang="tr-TR" smtClean="0"/>
          </a:p>
        </p:txBody>
      </p:sp>
    </p:spTree>
    <p:extLst>
      <p:ext uri="{BB962C8B-B14F-4D97-AF65-F5344CB8AC3E}">
        <p14:creationId xmlns:p14="http://schemas.microsoft.com/office/powerpoint/2010/main" val="13548073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ext Box 2"/>
          <p:cNvSpPr txBox="1">
            <a:spLocks noChangeArrowheads="1"/>
          </p:cNvSpPr>
          <p:nvPr/>
        </p:nvSpPr>
        <p:spPr bwMode="auto">
          <a:xfrm>
            <a:off x="2135560" y="1844825"/>
            <a:ext cx="7994650" cy="3139321"/>
          </a:xfrm>
          <a:prstGeom prst="rect">
            <a:avLst/>
          </a:prstGeom>
          <a:noFill/>
          <a:ln w="9525">
            <a:noFill/>
            <a:miter lim="800000"/>
            <a:headEnd/>
            <a:tailEnd/>
          </a:ln>
        </p:spPr>
        <p:txBody>
          <a:bodyPr>
            <a:spAutoFit/>
          </a:bodyPr>
          <a:lstStyle/>
          <a:p>
            <a:pPr algn="l"/>
            <a:endParaRPr lang="tr-TR" b="1" dirty="0"/>
          </a:p>
          <a:p>
            <a:pPr algn="l"/>
            <a:r>
              <a:rPr lang="tr-TR" b="1" dirty="0">
                <a:solidFill>
                  <a:srgbClr val="FF0000"/>
                </a:solidFill>
                <a:latin typeface="Calibri" pitchFamily="34" charset="0"/>
              </a:rPr>
              <a:t>ŞART: </a:t>
            </a:r>
            <a:r>
              <a:rPr lang="tr-TR" b="1" dirty="0">
                <a:latin typeface="Calibri" pitchFamily="34" charset="0"/>
              </a:rPr>
              <a:t>Genellikle ima edilen veya zorunlu olarak beyan edilen ihtiyaç ve beklenti</a:t>
            </a:r>
          </a:p>
          <a:p>
            <a:pPr algn="l"/>
            <a:endParaRPr lang="tr-TR" b="1" dirty="0">
              <a:latin typeface="Calibri" pitchFamily="34" charset="0"/>
            </a:endParaRPr>
          </a:p>
          <a:p>
            <a:pPr algn="l"/>
            <a:r>
              <a:rPr lang="tr-TR" b="1" dirty="0">
                <a:solidFill>
                  <a:srgbClr val="FF0000"/>
                </a:solidFill>
                <a:latin typeface="Calibri" pitchFamily="34" charset="0"/>
              </a:rPr>
              <a:t>TETKİK: </a:t>
            </a:r>
            <a:r>
              <a:rPr lang="tr-TR" b="1" dirty="0">
                <a:latin typeface="Calibri" pitchFamily="34" charset="0"/>
              </a:rPr>
              <a:t>Kalite faaliyetlerinin ve sonuçlarının planlanan düzenlemelere uyup uymadığının, bu düzenlemelerin etkin olarak uygulanıp uygulanmadığının ve amaca ulaşmak için uygun olup olmadığının </a:t>
            </a:r>
          </a:p>
          <a:p>
            <a:pPr algn="l"/>
            <a:r>
              <a:rPr lang="tr-TR" b="1" dirty="0">
                <a:latin typeface="Calibri" pitchFamily="34" charset="0"/>
              </a:rPr>
              <a:t>	</a:t>
            </a:r>
          </a:p>
          <a:p>
            <a:pPr algn="l"/>
            <a:r>
              <a:rPr lang="tr-TR" b="1" dirty="0">
                <a:latin typeface="Calibri" pitchFamily="34" charset="0"/>
              </a:rPr>
              <a:t>	sistematik, </a:t>
            </a:r>
          </a:p>
          <a:p>
            <a:pPr algn="l"/>
            <a:r>
              <a:rPr lang="tr-TR" b="1" dirty="0">
                <a:latin typeface="Calibri" pitchFamily="34" charset="0"/>
              </a:rPr>
              <a:t>	tarafsız,</a:t>
            </a:r>
          </a:p>
          <a:p>
            <a:pPr algn="l"/>
            <a:r>
              <a:rPr lang="tr-TR" b="1" dirty="0">
                <a:latin typeface="Calibri" pitchFamily="34" charset="0"/>
              </a:rPr>
              <a:t>	dokümanlara ve beyanlara dayanılarak incelenmesidir.</a:t>
            </a:r>
          </a:p>
          <a:p>
            <a:pPr algn="l"/>
            <a:endParaRPr lang="tr-TR" b="1" dirty="0"/>
          </a:p>
        </p:txBody>
      </p:sp>
      <p:sp>
        <p:nvSpPr>
          <p:cNvPr id="72707" name="3 Slayt Numarası Yer Tutucusu"/>
          <p:cNvSpPr>
            <a:spLocks noGrp="1"/>
          </p:cNvSpPr>
          <p:nvPr>
            <p:ph type="sldNum" sz="quarter" idx="12"/>
          </p:nvPr>
        </p:nvSpPr>
        <p:spPr bwMode="auto">
          <a:noFill/>
          <a:ln>
            <a:miter lim="800000"/>
            <a:headEnd/>
            <a:tailEnd/>
          </a:ln>
        </p:spPr>
        <p:txBody>
          <a:bodyPr vert="horz" wrap="square" lIns="91440" tIns="45720" rIns="91440" bIns="45720" numCol="1" rtlCol="0" anchor="t" anchorCtr="0" compatLnSpc="1">
            <a:prstTxWarp prst="textNoShape">
              <a:avLst/>
            </a:prstTxWarp>
          </a:bodyPr>
          <a:lstStyle/>
          <a:p>
            <a:fld id="{EA931409-B1C9-4357-AF13-9470637129A9}" type="slidenum">
              <a:rPr lang="tr-TR" smtClean="0"/>
              <a:pPr/>
              <a:t>43</a:t>
            </a:fld>
            <a:endParaRPr lang="tr-TR" smtClean="0"/>
          </a:p>
        </p:txBody>
      </p:sp>
    </p:spTree>
    <p:extLst>
      <p:ext uri="{BB962C8B-B14F-4D97-AF65-F5344CB8AC3E}">
        <p14:creationId xmlns:p14="http://schemas.microsoft.com/office/powerpoint/2010/main" val="16988430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3"/>
          <p:cNvSpPr txBox="1">
            <a:spLocks noChangeArrowheads="1"/>
          </p:cNvSpPr>
          <p:nvPr/>
        </p:nvSpPr>
        <p:spPr bwMode="auto">
          <a:xfrm>
            <a:off x="1991544" y="1427410"/>
            <a:ext cx="8286750" cy="5214938"/>
          </a:xfrm>
          <a:prstGeom prst="rect">
            <a:avLst/>
          </a:prstGeom>
          <a:noFill/>
          <a:ln w="9525">
            <a:noFill/>
            <a:miter lim="800000"/>
            <a:headEnd/>
            <a:tailEnd/>
          </a:ln>
        </p:spPr>
        <p:txBody>
          <a:bodyPr/>
          <a:lstStyle/>
          <a:p>
            <a:pPr marL="342900" indent="-342900">
              <a:lnSpc>
                <a:spcPct val="93000"/>
              </a:lnSpc>
              <a:spcBef>
                <a:spcPts val="800"/>
              </a:spcBef>
              <a:buClr>
                <a:srgbClr val="000000"/>
              </a:buClr>
              <a:buSzPct val="100000"/>
            </a:pPr>
            <a:r>
              <a:rPr lang="tr-TR" sz="4400" b="1" dirty="0">
                <a:solidFill>
                  <a:srgbClr val="000000"/>
                </a:solidFill>
                <a:latin typeface="Calibri" pitchFamily="34" charset="0"/>
              </a:rPr>
              <a:t>YETENEK</a:t>
            </a:r>
          </a:p>
          <a:p>
            <a:pPr marL="342900" indent="-342900">
              <a:lnSpc>
                <a:spcPct val="93000"/>
              </a:lnSpc>
              <a:spcBef>
                <a:spcPts val="800"/>
              </a:spcBef>
              <a:buClr>
                <a:srgbClr val="000000"/>
              </a:buClr>
              <a:buSzPct val="100000"/>
            </a:pPr>
            <a:r>
              <a:rPr lang="tr-TR" sz="3400" b="1" dirty="0">
                <a:latin typeface="Calibri" pitchFamily="34" charset="0"/>
              </a:rPr>
              <a:t>Bir kuruluşun, sistemin veya prosesin gerekli </a:t>
            </a:r>
          </a:p>
          <a:p>
            <a:pPr marL="342900" indent="-342900">
              <a:lnSpc>
                <a:spcPct val="93000"/>
              </a:lnSpc>
              <a:spcBef>
                <a:spcPts val="800"/>
              </a:spcBef>
              <a:buClr>
                <a:srgbClr val="000000"/>
              </a:buClr>
              <a:buSzPct val="100000"/>
            </a:pPr>
            <a:r>
              <a:rPr lang="tr-TR" sz="3400" b="1" dirty="0">
                <a:latin typeface="Calibri" pitchFamily="34" charset="0"/>
              </a:rPr>
              <a:t>şartları yerine getirebilecek bir ürünü</a:t>
            </a:r>
          </a:p>
          <a:p>
            <a:pPr marL="342900" indent="-342900">
              <a:lnSpc>
                <a:spcPct val="93000"/>
              </a:lnSpc>
              <a:spcBef>
                <a:spcPts val="800"/>
              </a:spcBef>
              <a:buClr>
                <a:srgbClr val="000000"/>
              </a:buClr>
              <a:buSzPct val="100000"/>
            </a:pPr>
            <a:r>
              <a:rPr lang="tr-TR" sz="3400" b="1" u="sng" dirty="0">
                <a:latin typeface="Calibri" pitchFamily="34" charset="0"/>
              </a:rPr>
              <a:t>gerçekleştirme kabiliyeti </a:t>
            </a:r>
          </a:p>
          <a:p>
            <a:pPr marL="342900" indent="-342900">
              <a:lnSpc>
                <a:spcPct val="93000"/>
              </a:lnSpc>
              <a:spcBef>
                <a:spcPts val="800"/>
              </a:spcBef>
              <a:buClr>
                <a:srgbClr val="000000"/>
              </a:buClr>
              <a:buSzPct val="100000"/>
            </a:pPr>
            <a:endParaRPr lang="tr-TR" sz="3400" b="1" dirty="0">
              <a:solidFill>
                <a:schemeClr val="tx2"/>
              </a:solidFill>
              <a:latin typeface="Calibri" pitchFamily="34" charset="0"/>
            </a:endParaRPr>
          </a:p>
          <a:p>
            <a:pPr marL="342900" indent="-342900">
              <a:lnSpc>
                <a:spcPct val="93000"/>
              </a:lnSpc>
              <a:spcBef>
                <a:spcPts val="800"/>
              </a:spcBef>
              <a:buClr>
                <a:srgbClr val="000000"/>
              </a:buClr>
              <a:buSzPct val="100000"/>
            </a:pPr>
            <a:r>
              <a:rPr lang="tr-TR" sz="4400" b="1" dirty="0">
                <a:solidFill>
                  <a:schemeClr val="tx2"/>
                </a:solidFill>
                <a:latin typeface="Calibri" pitchFamily="34" charset="0"/>
              </a:rPr>
              <a:t>YETERLİLİK</a:t>
            </a:r>
          </a:p>
          <a:p>
            <a:pPr marL="342900" indent="-342900">
              <a:lnSpc>
                <a:spcPct val="93000"/>
              </a:lnSpc>
              <a:spcBef>
                <a:spcPts val="800"/>
              </a:spcBef>
              <a:buClr>
                <a:srgbClr val="000000"/>
              </a:buClr>
              <a:buSzPct val="100000"/>
            </a:pPr>
            <a:r>
              <a:rPr lang="tr-TR" sz="3400" b="1" dirty="0">
                <a:latin typeface="Calibri" pitchFamily="34" charset="0"/>
              </a:rPr>
              <a:t>Bilgi ve mahareti uygulamakta gösterilen </a:t>
            </a:r>
          </a:p>
          <a:p>
            <a:pPr marL="342900" indent="-342900">
              <a:lnSpc>
                <a:spcPct val="93000"/>
              </a:lnSpc>
              <a:spcBef>
                <a:spcPts val="800"/>
              </a:spcBef>
              <a:buClr>
                <a:srgbClr val="000000"/>
              </a:buClr>
              <a:buSzPct val="100000"/>
            </a:pPr>
            <a:r>
              <a:rPr lang="tr-TR" sz="3400" b="1" dirty="0">
                <a:latin typeface="Calibri" pitchFamily="34" charset="0"/>
              </a:rPr>
              <a:t>yetenek</a:t>
            </a:r>
          </a:p>
        </p:txBody>
      </p:sp>
      <p:sp>
        <p:nvSpPr>
          <p:cNvPr id="73731" name="3 Slayt Numarası Yer Tutucusu"/>
          <p:cNvSpPr>
            <a:spLocks noGrp="1"/>
          </p:cNvSpPr>
          <p:nvPr>
            <p:ph type="sldNum" sz="quarter" idx="12"/>
          </p:nvPr>
        </p:nvSpPr>
        <p:spPr bwMode="auto">
          <a:noFill/>
          <a:ln>
            <a:miter lim="800000"/>
            <a:headEnd/>
            <a:tailEnd/>
          </a:ln>
        </p:spPr>
        <p:txBody>
          <a:bodyPr vert="horz" wrap="square" lIns="91440" tIns="45720" rIns="91440" bIns="45720" numCol="1" rtlCol="0" anchor="t" anchorCtr="0" compatLnSpc="1">
            <a:prstTxWarp prst="textNoShape">
              <a:avLst/>
            </a:prstTxWarp>
          </a:bodyPr>
          <a:lstStyle/>
          <a:p>
            <a:fld id="{61CBA1D1-056D-43F0-BA09-74EDB944646F}" type="slidenum">
              <a:rPr lang="tr-TR" smtClean="0"/>
              <a:pPr/>
              <a:t>44</a:t>
            </a:fld>
            <a:endParaRPr lang="tr-TR" smtClean="0"/>
          </a:p>
        </p:txBody>
      </p:sp>
    </p:spTree>
    <p:extLst>
      <p:ext uri="{BB962C8B-B14F-4D97-AF65-F5344CB8AC3E}">
        <p14:creationId xmlns:p14="http://schemas.microsoft.com/office/powerpoint/2010/main" val="40270948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1 Dikdörtgen"/>
          <p:cNvSpPr>
            <a:spLocks noChangeArrowheads="1"/>
          </p:cNvSpPr>
          <p:nvPr/>
        </p:nvSpPr>
        <p:spPr bwMode="auto">
          <a:xfrm>
            <a:off x="1919536" y="738597"/>
            <a:ext cx="8572500" cy="5743575"/>
          </a:xfrm>
          <a:prstGeom prst="rect">
            <a:avLst/>
          </a:prstGeom>
          <a:noFill/>
          <a:ln w="9525">
            <a:noFill/>
            <a:miter lim="800000"/>
            <a:headEnd/>
            <a:tailEnd/>
          </a:ln>
        </p:spPr>
        <p:txBody>
          <a:bodyPr>
            <a:spAutoFit/>
          </a:bodyPr>
          <a:lstStyle/>
          <a:p>
            <a:pPr>
              <a:lnSpc>
                <a:spcPct val="90000"/>
              </a:lnSpc>
            </a:pPr>
            <a:r>
              <a:rPr lang="tr-TR" sz="4000" b="1" u="sng" dirty="0">
                <a:solidFill>
                  <a:srgbClr val="FF0000"/>
                </a:solidFill>
                <a:latin typeface="Calibri" pitchFamily="34" charset="0"/>
              </a:rPr>
              <a:t>SİSTEM</a:t>
            </a:r>
          </a:p>
          <a:p>
            <a:pPr>
              <a:lnSpc>
                <a:spcPct val="90000"/>
              </a:lnSpc>
            </a:pPr>
            <a:r>
              <a:rPr lang="tr-TR" sz="3200" b="1" dirty="0">
                <a:latin typeface="Calibri" pitchFamily="34" charset="0"/>
              </a:rPr>
              <a:t>Birbiriyle ilgili olan veya karşılıklı etkileşimde</a:t>
            </a:r>
          </a:p>
          <a:p>
            <a:pPr>
              <a:lnSpc>
                <a:spcPct val="90000"/>
              </a:lnSpc>
            </a:pPr>
            <a:r>
              <a:rPr lang="tr-TR" sz="3200" b="1" dirty="0">
                <a:latin typeface="Calibri" pitchFamily="34" charset="0"/>
              </a:rPr>
              <a:t>bulunan elemanlar takımıdır.</a:t>
            </a:r>
          </a:p>
          <a:p>
            <a:pPr>
              <a:lnSpc>
                <a:spcPct val="90000"/>
              </a:lnSpc>
            </a:pPr>
            <a:r>
              <a:rPr lang="tr-TR" sz="4000" b="1" u="sng" dirty="0">
                <a:solidFill>
                  <a:srgbClr val="FF0000"/>
                </a:solidFill>
                <a:latin typeface="Calibri" pitchFamily="34" charset="0"/>
              </a:rPr>
              <a:t>YÖNETİM SİSTEMİ</a:t>
            </a:r>
          </a:p>
          <a:p>
            <a:pPr>
              <a:lnSpc>
                <a:spcPct val="90000"/>
              </a:lnSpc>
            </a:pPr>
            <a:r>
              <a:rPr lang="tr-TR" sz="3200" b="1" dirty="0">
                <a:latin typeface="Calibri" pitchFamily="34" charset="0"/>
              </a:rPr>
              <a:t>Politika ve hedefleri oluşturmak ve bu hedefleri</a:t>
            </a:r>
          </a:p>
          <a:p>
            <a:pPr>
              <a:lnSpc>
                <a:spcPct val="90000"/>
              </a:lnSpc>
            </a:pPr>
            <a:r>
              <a:rPr lang="tr-TR" sz="3200" b="1" dirty="0">
                <a:latin typeface="Calibri" pitchFamily="34" charset="0"/>
              </a:rPr>
              <a:t>gerçekleştirmek için kullanılan sistem  </a:t>
            </a:r>
          </a:p>
          <a:p>
            <a:pPr>
              <a:lnSpc>
                <a:spcPct val="90000"/>
              </a:lnSpc>
            </a:pPr>
            <a:r>
              <a:rPr lang="tr-TR" sz="3200" b="1" dirty="0">
                <a:latin typeface="Calibri" pitchFamily="34" charset="0"/>
              </a:rPr>
              <a:t>Ör: Bir </a:t>
            </a:r>
            <a:r>
              <a:rPr lang="tr-TR" sz="3200" b="1" u="sng" dirty="0">
                <a:latin typeface="Calibri" pitchFamily="34" charset="0"/>
              </a:rPr>
              <a:t>kuruluşun yönetim sistemi</a:t>
            </a:r>
            <a:r>
              <a:rPr lang="tr-TR" sz="3200" b="1" dirty="0">
                <a:latin typeface="Calibri" pitchFamily="34" charset="0"/>
              </a:rPr>
              <a:t> Kalite Yönetim Sistemi, Çevre Yönetim Sistemi, Mali Yönetim Sistemi gibi farklı yönetim sistemlerini içerebilir.</a:t>
            </a:r>
          </a:p>
          <a:p>
            <a:pPr>
              <a:lnSpc>
                <a:spcPct val="90000"/>
              </a:lnSpc>
            </a:pPr>
            <a:r>
              <a:rPr lang="tr-TR" sz="4000" b="1" u="sng" dirty="0">
                <a:solidFill>
                  <a:srgbClr val="FF0000"/>
                </a:solidFill>
                <a:latin typeface="Calibri" pitchFamily="34" charset="0"/>
              </a:rPr>
              <a:t>KALİTE YÖNETİM SİSTEMİ</a:t>
            </a:r>
          </a:p>
          <a:p>
            <a:pPr>
              <a:lnSpc>
                <a:spcPct val="90000"/>
              </a:lnSpc>
            </a:pPr>
            <a:r>
              <a:rPr lang="tr-TR" sz="3200" b="1" dirty="0">
                <a:latin typeface="Calibri" pitchFamily="34" charset="0"/>
              </a:rPr>
              <a:t>Bir kuruluşu, kalite açısından yönlendiren ve</a:t>
            </a:r>
          </a:p>
          <a:p>
            <a:pPr>
              <a:lnSpc>
                <a:spcPct val="90000"/>
              </a:lnSpc>
            </a:pPr>
            <a:r>
              <a:rPr lang="tr-TR" sz="3200" b="1" dirty="0">
                <a:latin typeface="Calibri" pitchFamily="34" charset="0"/>
              </a:rPr>
              <a:t>kontrol eden yönetim sistemidir.</a:t>
            </a:r>
          </a:p>
        </p:txBody>
      </p:sp>
      <p:sp>
        <p:nvSpPr>
          <p:cNvPr id="74755" name="3 Slayt Numarası Yer Tutucusu"/>
          <p:cNvSpPr>
            <a:spLocks noGrp="1"/>
          </p:cNvSpPr>
          <p:nvPr>
            <p:ph type="sldNum" sz="quarter" idx="12"/>
          </p:nvPr>
        </p:nvSpPr>
        <p:spPr bwMode="auto">
          <a:noFill/>
          <a:ln>
            <a:miter lim="800000"/>
            <a:headEnd/>
            <a:tailEnd/>
          </a:ln>
        </p:spPr>
        <p:txBody>
          <a:bodyPr vert="horz" wrap="square" lIns="91440" tIns="45720" rIns="91440" bIns="45720" numCol="1" rtlCol="0" anchor="t" anchorCtr="0" compatLnSpc="1">
            <a:prstTxWarp prst="textNoShape">
              <a:avLst/>
            </a:prstTxWarp>
          </a:bodyPr>
          <a:lstStyle/>
          <a:p>
            <a:fld id="{1A675420-1FD7-4A9A-BEFF-AEB927019A0F}" type="slidenum">
              <a:rPr lang="tr-TR" smtClean="0"/>
              <a:pPr/>
              <a:t>45</a:t>
            </a:fld>
            <a:endParaRPr lang="tr-TR" smtClean="0"/>
          </a:p>
        </p:txBody>
      </p:sp>
    </p:spTree>
    <p:extLst>
      <p:ext uri="{BB962C8B-B14F-4D97-AF65-F5344CB8AC3E}">
        <p14:creationId xmlns:p14="http://schemas.microsoft.com/office/powerpoint/2010/main" val="17265264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3"/>
          <p:cNvSpPr txBox="1">
            <a:spLocks noChangeArrowheads="1"/>
          </p:cNvSpPr>
          <p:nvPr/>
        </p:nvSpPr>
        <p:spPr bwMode="auto">
          <a:xfrm>
            <a:off x="1881188" y="1000126"/>
            <a:ext cx="8420100" cy="4538663"/>
          </a:xfrm>
          <a:prstGeom prst="rect">
            <a:avLst/>
          </a:prstGeom>
          <a:noFill/>
          <a:ln w="9525">
            <a:noFill/>
            <a:miter lim="800000"/>
            <a:headEnd/>
            <a:tailEnd/>
          </a:ln>
        </p:spPr>
        <p:txBody>
          <a:bodyPr/>
          <a:lstStyle/>
          <a:p>
            <a:pPr marL="342900" indent="-342900">
              <a:lnSpc>
                <a:spcPct val="93000"/>
              </a:lnSpc>
              <a:spcBef>
                <a:spcPts val="800"/>
              </a:spcBef>
              <a:buClr>
                <a:srgbClr val="000000"/>
              </a:buClr>
              <a:buSzPct val="100000"/>
            </a:pPr>
            <a:r>
              <a:rPr lang="tr-TR" sz="3400" b="1" dirty="0">
                <a:solidFill>
                  <a:srgbClr val="000000"/>
                </a:solidFill>
                <a:latin typeface="Calibri" pitchFamily="34" charset="0"/>
              </a:rPr>
              <a:t>KALİTE POLİTİKASI</a:t>
            </a:r>
          </a:p>
          <a:p>
            <a:pPr marL="342900" indent="-342900">
              <a:lnSpc>
                <a:spcPct val="93000"/>
              </a:lnSpc>
              <a:spcBef>
                <a:spcPts val="800"/>
              </a:spcBef>
              <a:buClr>
                <a:srgbClr val="000000"/>
              </a:buClr>
              <a:buSzPct val="100000"/>
            </a:pPr>
            <a:r>
              <a:rPr lang="tr-TR" sz="3400" b="1" dirty="0">
                <a:solidFill>
                  <a:srgbClr val="000000"/>
                </a:solidFill>
                <a:latin typeface="Calibri" pitchFamily="34" charset="0"/>
              </a:rPr>
              <a:t>Bir kuruluşun </a:t>
            </a:r>
            <a:r>
              <a:rPr lang="tr-TR" sz="3400" b="1" dirty="0">
                <a:solidFill>
                  <a:srgbClr val="FF3300"/>
                </a:solidFill>
                <a:latin typeface="Calibri" pitchFamily="34" charset="0"/>
              </a:rPr>
              <a:t>üst yönetimi tarafından kabul </a:t>
            </a:r>
          </a:p>
          <a:p>
            <a:pPr marL="342900" indent="-342900">
              <a:lnSpc>
                <a:spcPct val="93000"/>
              </a:lnSpc>
              <a:spcBef>
                <a:spcPts val="800"/>
              </a:spcBef>
              <a:buClr>
                <a:srgbClr val="000000"/>
              </a:buClr>
              <a:buSzPct val="100000"/>
            </a:pPr>
            <a:r>
              <a:rPr lang="tr-TR" sz="3400" b="1" dirty="0">
                <a:solidFill>
                  <a:srgbClr val="FF3300"/>
                </a:solidFill>
                <a:latin typeface="Calibri" pitchFamily="34" charset="0"/>
              </a:rPr>
              <a:t>edilen </a:t>
            </a:r>
            <a:r>
              <a:rPr lang="tr-TR" sz="3400" b="1" dirty="0">
                <a:solidFill>
                  <a:schemeClr val="accent2"/>
                </a:solidFill>
                <a:latin typeface="Calibri" pitchFamily="34" charset="0"/>
              </a:rPr>
              <a:t>bağlayıcı olarak yazılı beyan edilen </a:t>
            </a:r>
          </a:p>
          <a:p>
            <a:pPr marL="342900" indent="-342900">
              <a:lnSpc>
                <a:spcPct val="93000"/>
              </a:lnSpc>
              <a:spcBef>
                <a:spcPts val="800"/>
              </a:spcBef>
              <a:buClr>
                <a:srgbClr val="000000"/>
              </a:buClr>
              <a:buSzPct val="100000"/>
            </a:pPr>
            <a:r>
              <a:rPr lang="tr-TR" sz="3400" b="1" dirty="0">
                <a:solidFill>
                  <a:srgbClr val="000000"/>
                </a:solidFill>
                <a:latin typeface="Calibri" pitchFamily="34" charset="0"/>
              </a:rPr>
              <a:t>kaliteyle ilgili bütün amaçları ve </a:t>
            </a:r>
          </a:p>
          <a:p>
            <a:pPr marL="342900" indent="-342900">
              <a:lnSpc>
                <a:spcPct val="93000"/>
              </a:lnSpc>
              <a:spcBef>
                <a:spcPts val="800"/>
              </a:spcBef>
              <a:buClr>
                <a:srgbClr val="000000"/>
              </a:buClr>
              <a:buSzPct val="100000"/>
            </a:pPr>
            <a:r>
              <a:rPr lang="tr-TR" sz="3400" b="1" dirty="0">
                <a:solidFill>
                  <a:srgbClr val="000000"/>
                </a:solidFill>
                <a:latin typeface="Calibri" pitchFamily="34" charset="0"/>
              </a:rPr>
              <a:t>yönlendirmesidir.</a:t>
            </a:r>
          </a:p>
          <a:p>
            <a:pPr marL="342900" indent="-342900">
              <a:lnSpc>
                <a:spcPct val="93000"/>
              </a:lnSpc>
              <a:spcBef>
                <a:spcPts val="800"/>
              </a:spcBef>
              <a:buClr>
                <a:srgbClr val="000000"/>
              </a:buClr>
              <a:buSzPct val="100000"/>
            </a:pPr>
            <a:r>
              <a:rPr lang="tr-TR" sz="3400" b="1" dirty="0">
                <a:solidFill>
                  <a:schemeClr val="tx2"/>
                </a:solidFill>
                <a:latin typeface="Calibri" pitchFamily="34" charset="0"/>
              </a:rPr>
              <a:t>KALİTE HEDEFİ</a:t>
            </a:r>
          </a:p>
          <a:p>
            <a:pPr marL="342900" indent="-342900">
              <a:lnSpc>
                <a:spcPct val="93000"/>
              </a:lnSpc>
              <a:spcBef>
                <a:spcPts val="800"/>
              </a:spcBef>
              <a:buClr>
                <a:srgbClr val="000000"/>
              </a:buClr>
              <a:buSzPct val="100000"/>
            </a:pPr>
            <a:r>
              <a:rPr lang="tr-TR" sz="3400" b="1" dirty="0">
                <a:solidFill>
                  <a:srgbClr val="FF3300"/>
                </a:solidFill>
                <a:latin typeface="Calibri" pitchFamily="34" charset="0"/>
              </a:rPr>
              <a:t>Kaliteyle</a:t>
            </a:r>
            <a:r>
              <a:rPr lang="tr-TR" sz="3400" b="1" dirty="0">
                <a:solidFill>
                  <a:srgbClr val="000000"/>
                </a:solidFill>
                <a:latin typeface="Calibri" pitchFamily="34" charset="0"/>
              </a:rPr>
              <a:t> ilgili olarak aranan veya amaçlanan </a:t>
            </a:r>
          </a:p>
          <a:p>
            <a:pPr marL="342900" indent="-342900">
              <a:lnSpc>
                <a:spcPct val="93000"/>
              </a:lnSpc>
              <a:spcBef>
                <a:spcPts val="800"/>
              </a:spcBef>
              <a:buClr>
                <a:srgbClr val="000000"/>
              </a:buClr>
              <a:buSzPct val="100000"/>
            </a:pPr>
            <a:r>
              <a:rPr lang="tr-TR" sz="3400" b="1" dirty="0">
                <a:solidFill>
                  <a:srgbClr val="000000"/>
                </a:solidFill>
                <a:latin typeface="Calibri" pitchFamily="34" charset="0"/>
              </a:rPr>
              <a:t>Hususları içerir.</a:t>
            </a:r>
          </a:p>
        </p:txBody>
      </p:sp>
      <p:sp>
        <p:nvSpPr>
          <p:cNvPr id="75779" name="3 Slayt Numarası Yer Tutucusu"/>
          <p:cNvSpPr>
            <a:spLocks noGrp="1"/>
          </p:cNvSpPr>
          <p:nvPr>
            <p:ph type="sldNum" sz="quarter" idx="12"/>
          </p:nvPr>
        </p:nvSpPr>
        <p:spPr bwMode="auto">
          <a:noFill/>
          <a:ln>
            <a:miter lim="800000"/>
            <a:headEnd/>
            <a:tailEnd/>
          </a:ln>
        </p:spPr>
        <p:txBody>
          <a:bodyPr vert="horz" wrap="square" lIns="91440" tIns="45720" rIns="91440" bIns="45720" numCol="1" rtlCol="0" anchor="t" anchorCtr="0" compatLnSpc="1">
            <a:prstTxWarp prst="textNoShape">
              <a:avLst/>
            </a:prstTxWarp>
          </a:bodyPr>
          <a:lstStyle/>
          <a:p>
            <a:fld id="{F7A7D668-B472-4133-BA14-5CEEE0CEF4F6}" type="slidenum">
              <a:rPr lang="tr-TR" smtClean="0"/>
              <a:pPr/>
              <a:t>46</a:t>
            </a:fld>
            <a:endParaRPr lang="tr-TR" smtClean="0"/>
          </a:p>
        </p:txBody>
      </p:sp>
    </p:spTree>
    <p:extLst>
      <p:ext uri="{BB962C8B-B14F-4D97-AF65-F5344CB8AC3E}">
        <p14:creationId xmlns:p14="http://schemas.microsoft.com/office/powerpoint/2010/main" val="26438039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3"/>
          <p:cNvSpPr txBox="1">
            <a:spLocks noChangeArrowheads="1"/>
          </p:cNvSpPr>
          <p:nvPr/>
        </p:nvSpPr>
        <p:spPr bwMode="auto">
          <a:xfrm>
            <a:off x="3071665" y="188640"/>
            <a:ext cx="5214937" cy="785812"/>
          </a:xfrm>
          <a:prstGeom prst="rect">
            <a:avLst/>
          </a:prstGeom>
          <a:noFill/>
          <a:ln w="9525">
            <a:noFill/>
            <a:miter lim="800000"/>
            <a:headEnd/>
            <a:tailEnd/>
          </a:ln>
        </p:spPr>
        <p:txBody>
          <a:bodyPr/>
          <a:lstStyle/>
          <a:p>
            <a:pPr marL="342900" indent="-342900">
              <a:lnSpc>
                <a:spcPct val="93000"/>
              </a:lnSpc>
              <a:spcBef>
                <a:spcPts val="800"/>
              </a:spcBef>
              <a:buClr>
                <a:srgbClr val="000000"/>
              </a:buClr>
              <a:buSzPct val="100000"/>
            </a:pPr>
            <a:r>
              <a:rPr lang="tr-TR" sz="3400" b="1" dirty="0">
                <a:solidFill>
                  <a:srgbClr val="FF0000"/>
                </a:solidFill>
                <a:latin typeface="Calibri" pitchFamily="34" charset="0"/>
              </a:rPr>
              <a:t>Örnek  ; KALİTE POLİTİKASI</a:t>
            </a:r>
          </a:p>
        </p:txBody>
      </p:sp>
      <p:sp>
        <p:nvSpPr>
          <p:cNvPr id="76803" name="Rectangle 3"/>
          <p:cNvSpPr txBox="1">
            <a:spLocks noChangeArrowheads="1"/>
          </p:cNvSpPr>
          <p:nvPr/>
        </p:nvSpPr>
        <p:spPr bwMode="auto">
          <a:xfrm>
            <a:off x="1952625" y="928689"/>
            <a:ext cx="8358188" cy="5000625"/>
          </a:xfrm>
          <a:prstGeom prst="rect">
            <a:avLst/>
          </a:prstGeom>
          <a:noFill/>
          <a:ln w="9525">
            <a:noFill/>
            <a:miter lim="800000"/>
            <a:headEnd/>
            <a:tailEnd/>
          </a:ln>
        </p:spPr>
        <p:txBody>
          <a:bodyPr/>
          <a:lstStyle/>
          <a:p>
            <a:r>
              <a:rPr lang="tr-TR" sz="3200" b="1" dirty="0">
                <a:latin typeface="Calibri" pitchFamily="34" charset="0"/>
              </a:rPr>
              <a:t>Ürünlerimizi müşteri gereksinimleri doğrultusunda Ulusal ve Uluslar arası Standartlara göre üretmek – satış ve pazarlamasını sağlamak.</a:t>
            </a:r>
            <a:endParaRPr lang="tr-TR" sz="900" b="1" dirty="0">
              <a:latin typeface="Calibri" pitchFamily="34" charset="0"/>
            </a:endParaRPr>
          </a:p>
          <a:p>
            <a:endParaRPr lang="tr-TR" sz="3200" dirty="0">
              <a:latin typeface="Calibri" pitchFamily="34" charset="0"/>
            </a:endParaRPr>
          </a:p>
          <a:p>
            <a:r>
              <a:rPr lang="tr-TR" sz="3200" b="1" dirty="0">
                <a:latin typeface="Calibri" pitchFamily="34" charset="0"/>
              </a:rPr>
              <a:t>Ürettiğimiz malzemelerin kalitesini daima en üst seviyede tutmak.</a:t>
            </a:r>
          </a:p>
          <a:p>
            <a:endParaRPr lang="tr-TR" sz="3200" dirty="0">
              <a:latin typeface="Calibri" pitchFamily="34" charset="0"/>
            </a:endParaRPr>
          </a:p>
          <a:p>
            <a:r>
              <a:rPr lang="tr-TR" sz="3200" b="1" dirty="0">
                <a:latin typeface="Calibri" pitchFamily="34" charset="0"/>
              </a:rPr>
              <a:t>Sürekli gelişim bilincinde olmak.</a:t>
            </a:r>
            <a:endParaRPr lang="tr-TR" sz="3200" dirty="0">
              <a:latin typeface="Calibri" pitchFamily="34" charset="0"/>
            </a:endParaRPr>
          </a:p>
          <a:p>
            <a:r>
              <a:rPr lang="tr-TR" sz="3200" b="1" dirty="0">
                <a:latin typeface="Calibri" pitchFamily="34" charset="0"/>
              </a:rPr>
              <a:t>Belirlenen hedefler doğrultusunda ilerlemek.</a:t>
            </a:r>
            <a:endParaRPr lang="tr-TR" sz="3200" dirty="0">
              <a:latin typeface="Calibri" pitchFamily="34" charset="0"/>
            </a:endParaRPr>
          </a:p>
        </p:txBody>
      </p:sp>
      <p:sp>
        <p:nvSpPr>
          <p:cNvPr id="76804" name="4 Slayt Numarası Yer Tutucusu"/>
          <p:cNvSpPr>
            <a:spLocks noGrp="1"/>
          </p:cNvSpPr>
          <p:nvPr>
            <p:ph type="sldNum" sz="quarter" idx="12"/>
          </p:nvPr>
        </p:nvSpPr>
        <p:spPr bwMode="auto">
          <a:noFill/>
          <a:ln>
            <a:miter lim="800000"/>
            <a:headEnd/>
            <a:tailEnd/>
          </a:ln>
        </p:spPr>
        <p:txBody>
          <a:bodyPr vert="horz" wrap="square" lIns="91440" tIns="45720" rIns="91440" bIns="45720" numCol="1" rtlCol="0" anchor="t" anchorCtr="0" compatLnSpc="1">
            <a:prstTxWarp prst="textNoShape">
              <a:avLst/>
            </a:prstTxWarp>
          </a:bodyPr>
          <a:lstStyle/>
          <a:p>
            <a:fld id="{0C15B52C-D07E-4756-A6D4-3E1F1BA65EDB}" type="slidenum">
              <a:rPr lang="tr-TR" smtClean="0"/>
              <a:pPr/>
              <a:t>47</a:t>
            </a:fld>
            <a:endParaRPr lang="tr-TR" smtClean="0"/>
          </a:p>
        </p:txBody>
      </p:sp>
    </p:spTree>
    <p:extLst>
      <p:ext uri="{BB962C8B-B14F-4D97-AF65-F5344CB8AC3E}">
        <p14:creationId xmlns:p14="http://schemas.microsoft.com/office/powerpoint/2010/main" val="36717513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3"/>
          <p:cNvSpPr txBox="1">
            <a:spLocks noChangeArrowheads="1"/>
          </p:cNvSpPr>
          <p:nvPr/>
        </p:nvSpPr>
        <p:spPr bwMode="auto">
          <a:xfrm>
            <a:off x="1952625" y="928689"/>
            <a:ext cx="8358188" cy="5000625"/>
          </a:xfrm>
          <a:prstGeom prst="rect">
            <a:avLst/>
          </a:prstGeom>
          <a:noFill/>
          <a:ln w="9525">
            <a:noFill/>
            <a:miter lim="800000"/>
            <a:headEnd/>
            <a:tailEnd/>
          </a:ln>
        </p:spPr>
        <p:txBody>
          <a:bodyPr/>
          <a:lstStyle/>
          <a:p>
            <a:r>
              <a:rPr lang="tr-TR" sz="3200" b="1" dirty="0">
                <a:latin typeface="Calibri" pitchFamily="34" charset="0"/>
              </a:rPr>
              <a:t>İşletmemizde verimli ve uygun çalışma ortamını sağlamak.</a:t>
            </a:r>
            <a:endParaRPr lang="tr-TR" sz="3200" dirty="0">
              <a:latin typeface="Calibri" pitchFamily="34" charset="0"/>
            </a:endParaRPr>
          </a:p>
          <a:p>
            <a:r>
              <a:rPr lang="tr-TR" sz="3200" b="1" dirty="0">
                <a:latin typeface="Calibri" pitchFamily="34" charset="0"/>
              </a:rPr>
              <a:t> </a:t>
            </a:r>
            <a:endParaRPr lang="tr-TR" sz="3200" dirty="0">
              <a:latin typeface="Calibri" pitchFamily="34" charset="0"/>
            </a:endParaRPr>
          </a:p>
          <a:p>
            <a:r>
              <a:rPr lang="tr-TR" sz="3200" b="1" dirty="0">
                <a:latin typeface="Calibri" pitchFamily="34" charset="0"/>
              </a:rPr>
              <a:t>Üretim miktarını ve kalite düzeyini sürekli yükselterek pazardaki gücümüzü artırmak.</a:t>
            </a:r>
            <a:endParaRPr lang="tr-TR" sz="3200" dirty="0">
              <a:latin typeface="Calibri" pitchFamily="34" charset="0"/>
            </a:endParaRPr>
          </a:p>
          <a:p>
            <a:r>
              <a:rPr lang="tr-TR" sz="3200" b="1" dirty="0">
                <a:latin typeface="Calibri" pitchFamily="34" charset="0"/>
              </a:rPr>
              <a:t> </a:t>
            </a:r>
            <a:endParaRPr lang="tr-TR" sz="3200" dirty="0">
              <a:latin typeface="Calibri" pitchFamily="34" charset="0"/>
            </a:endParaRPr>
          </a:p>
          <a:p>
            <a:r>
              <a:rPr lang="tr-TR" sz="3200" b="1" dirty="0">
                <a:latin typeface="Calibri" pitchFamily="34" charset="0"/>
              </a:rPr>
              <a:t>Müşteri memnuniyetinin sürekliliğini sağlamak.</a:t>
            </a:r>
            <a:endParaRPr lang="tr-TR" sz="3200" dirty="0">
              <a:latin typeface="Calibri" pitchFamily="34" charset="0"/>
            </a:endParaRPr>
          </a:p>
          <a:p>
            <a:r>
              <a:rPr lang="tr-TR" sz="3200" b="1" dirty="0">
                <a:latin typeface="Calibri" pitchFamily="34" charset="0"/>
              </a:rPr>
              <a:t> </a:t>
            </a:r>
            <a:endParaRPr lang="tr-TR" sz="3200" dirty="0">
              <a:latin typeface="Calibri" pitchFamily="34" charset="0"/>
            </a:endParaRPr>
          </a:p>
          <a:p>
            <a:r>
              <a:rPr lang="tr-TR" sz="3200" b="1" dirty="0">
                <a:latin typeface="Calibri" pitchFamily="34" charset="0"/>
              </a:rPr>
              <a:t>Satış sonrası servis hizmeti vermek.</a:t>
            </a:r>
            <a:endParaRPr lang="tr-TR" sz="3200" dirty="0">
              <a:latin typeface="Calibri" pitchFamily="34" charset="0"/>
            </a:endParaRPr>
          </a:p>
          <a:p>
            <a:r>
              <a:rPr lang="tr-TR" sz="3200" b="1" dirty="0">
                <a:latin typeface="Calibri" pitchFamily="34" charset="0"/>
              </a:rPr>
              <a:t> </a:t>
            </a:r>
            <a:endParaRPr lang="tr-TR" sz="3200" dirty="0">
              <a:latin typeface="Calibri" pitchFamily="34" charset="0"/>
            </a:endParaRPr>
          </a:p>
        </p:txBody>
      </p:sp>
      <p:sp>
        <p:nvSpPr>
          <p:cNvPr id="77827" name="3 Slayt Numarası Yer Tutucusu"/>
          <p:cNvSpPr>
            <a:spLocks noGrp="1"/>
          </p:cNvSpPr>
          <p:nvPr>
            <p:ph type="sldNum" sz="quarter" idx="12"/>
          </p:nvPr>
        </p:nvSpPr>
        <p:spPr bwMode="auto">
          <a:noFill/>
          <a:ln>
            <a:miter lim="800000"/>
            <a:headEnd/>
            <a:tailEnd/>
          </a:ln>
        </p:spPr>
        <p:txBody>
          <a:bodyPr vert="horz" wrap="square" lIns="91440" tIns="45720" rIns="91440" bIns="45720" numCol="1" rtlCol="0" anchor="t" anchorCtr="0" compatLnSpc="1">
            <a:prstTxWarp prst="textNoShape">
              <a:avLst/>
            </a:prstTxWarp>
          </a:bodyPr>
          <a:lstStyle/>
          <a:p>
            <a:fld id="{C8386378-BC4D-4F27-9ACA-A4F34FE1C467}" type="slidenum">
              <a:rPr lang="tr-TR" smtClean="0"/>
              <a:pPr/>
              <a:t>48</a:t>
            </a:fld>
            <a:endParaRPr lang="tr-TR" smtClean="0"/>
          </a:p>
        </p:txBody>
      </p:sp>
    </p:spTree>
    <p:extLst>
      <p:ext uri="{BB962C8B-B14F-4D97-AF65-F5344CB8AC3E}">
        <p14:creationId xmlns:p14="http://schemas.microsoft.com/office/powerpoint/2010/main" val="22328259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3647729" y="260648"/>
            <a:ext cx="5214937" cy="785812"/>
          </a:xfrm>
          <a:prstGeom prst="rect">
            <a:avLst/>
          </a:prstGeom>
        </p:spPr>
        <p:txBody>
          <a:bodyPr/>
          <a:lstStyle/>
          <a:p>
            <a:pPr marL="342900" indent="-342900">
              <a:lnSpc>
                <a:spcPct val="93000"/>
              </a:lnSpc>
              <a:spcBef>
                <a:spcPts val="800"/>
              </a:spcBef>
              <a:buClr>
                <a:srgbClr val="000000"/>
              </a:buClr>
              <a:buSzPct val="100000"/>
              <a:defRPr/>
            </a:pPr>
            <a:r>
              <a:rPr lang="tr-TR" sz="3400" b="1" kern="0" dirty="0">
                <a:solidFill>
                  <a:srgbClr val="FF0000"/>
                </a:solidFill>
                <a:latin typeface="Calibri" pitchFamily="34" charset="0"/>
                <a:cs typeface="Calibri" pitchFamily="34" charset="0"/>
              </a:rPr>
              <a:t>Örnek  ; HEDEFLER</a:t>
            </a:r>
          </a:p>
        </p:txBody>
      </p:sp>
      <p:sp>
        <p:nvSpPr>
          <p:cNvPr id="78851" name="Rectangle 3"/>
          <p:cNvSpPr txBox="1">
            <a:spLocks noChangeArrowheads="1"/>
          </p:cNvSpPr>
          <p:nvPr/>
        </p:nvSpPr>
        <p:spPr bwMode="auto">
          <a:xfrm>
            <a:off x="1952625" y="928688"/>
            <a:ext cx="8358188" cy="5429250"/>
          </a:xfrm>
          <a:prstGeom prst="rect">
            <a:avLst/>
          </a:prstGeom>
          <a:noFill/>
          <a:ln w="9525">
            <a:noFill/>
            <a:miter lim="800000"/>
            <a:headEnd/>
            <a:tailEnd/>
          </a:ln>
        </p:spPr>
        <p:txBody>
          <a:bodyPr/>
          <a:lstStyle/>
          <a:p>
            <a:pPr algn="l"/>
            <a:r>
              <a:rPr lang="tr-TR" sz="3000" b="1" dirty="0">
                <a:latin typeface="Calibri" pitchFamily="34" charset="0"/>
              </a:rPr>
              <a:t>1- ÜRETİM HEDEFLERİ ( 2018 )</a:t>
            </a:r>
          </a:p>
          <a:p>
            <a:pPr algn="l"/>
            <a:r>
              <a:rPr lang="tr-TR" sz="3000" b="1" dirty="0">
                <a:latin typeface="Calibri" pitchFamily="34" charset="0"/>
              </a:rPr>
              <a:t>Ürün                    Miktar                 Rakamsal Değer</a:t>
            </a:r>
          </a:p>
          <a:p>
            <a:pPr algn="l"/>
            <a:r>
              <a:rPr lang="tr-TR" sz="3000" b="1" dirty="0">
                <a:latin typeface="Calibri" pitchFamily="34" charset="0"/>
              </a:rPr>
              <a:t>Elmas Tel        150.000 Metre          6.500.000TL.</a:t>
            </a:r>
          </a:p>
          <a:p>
            <a:pPr algn="l"/>
            <a:r>
              <a:rPr lang="tr-TR" sz="3000" b="1" dirty="0">
                <a:latin typeface="Calibri" pitchFamily="34" charset="0"/>
              </a:rPr>
              <a:t>Su Yastığı          60.000 Adet             1.950.000 TL.</a:t>
            </a:r>
          </a:p>
          <a:p>
            <a:pPr algn="l"/>
            <a:r>
              <a:rPr lang="tr-TR" sz="3000" b="1" dirty="0">
                <a:latin typeface="Calibri" pitchFamily="34" charset="0"/>
              </a:rPr>
              <a:t>Çelik Halat     1.150.000 Metre        2.350.000 TL.</a:t>
            </a:r>
          </a:p>
          <a:p>
            <a:pPr algn="l"/>
            <a:r>
              <a:rPr lang="tr-TR" sz="3000" b="1" dirty="0">
                <a:latin typeface="Calibri" pitchFamily="34" charset="0"/>
              </a:rPr>
              <a:t>Katrak Soketi     500.000 Adet         1.000.000 TL.</a:t>
            </a:r>
          </a:p>
          <a:p>
            <a:pPr algn="l"/>
            <a:r>
              <a:rPr lang="tr-TR" sz="3000" b="1" dirty="0">
                <a:latin typeface="Calibri" pitchFamily="34" charset="0"/>
              </a:rPr>
              <a:t>2- Müşteri Şikayetlerini % 1 oranında tutmak, </a:t>
            </a:r>
          </a:p>
          <a:p>
            <a:pPr algn="l"/>
            <a:r>
              <a:rPr lang="tr-TR" sz="3000" b="1" dirty="0">
                <a:latin typeface="Calibri" pitchFamily="34" charset="0"/>
              </a:rPr>
              <a:t>3- Burdur da açtığımız ofisimizde alım-satımını yaptığımız ürün satışını 2018 yılında % 25 arttırmak. </a:t>
            </a:r>
          </a:p>
          <a:p>
            <a:pPr algn="l"/>
            <a:endParaRPr lang="tr-TR" sz="3200" dirty="0">
              <a:latin typeface="Calibri" pitchFamily="34" charset="0"/>
            </a:endParaRPr>
          </a:p>
          <a:p>
            <a:r>
              <a:rPr lang="tr-TR" sz="3200" dirty="0">
                <a:latin typeface="Calibri" pitchFamily="34" charset="0"/>
              </a:rPr>
              <a:t> </a:t>
            </a:r>
          </a:p>
          <a:p>
            <a:endParaRPr lang="tr-TR" sz="3200" dirty="0">
              <a:latin typeface="Calibri" pitchFamily="34" charset="0"/>
            </a:endParaRPr>
          </a:p>
        </p:txBody>
      </p:sp>
      <p:sp>
        <p:nvSpPr>
          <p:cNvPr id="78852" name="4 Slayt Numarası Yer Tutucusu"/>
          <p:cNvSpPr>
            <a:spLocks noGrp="1"/>
          </p:cNvSpPr>
          <p:nvPr>
            <p:ph type="sldNum" sz="quarter" idx="12"/>
          </p:nvPr>
        </p:nvSpPr>
        <p:spPr bwMode="auto">
          <a:noFill/>
          <a:ln>
            <a:miter lim="800000"/>
            <a:headEnd/>
            <a:tailEnd/>
          </a:ln>
        </p:spPr>
        <p:txBody>
          <a:bodyPr vert="horz" wrap="square" lIns="91440" tIns="45720" rIns="91440" bIns="45720" numCol="1" rtlCol="0" anchor="t" anchorCtr="0" compatLnSpc="1">
            <a:prstTxWarp prst="textNoShape">
              <a:avLst/>
            </a:prstTxWarp>
          </a:bodyPr>
          <a:lstStyle/>
          <a:p>
            <a:fld id="{87910E98-1D0C-4598-880E-901E8B4E2F13}" type="slidenum">
              <a:rPr lang="tr-TR" smtClean="0"/>
              <a:pPr/>
              <a:t>49</a:t>
            </a:fld>
            <a:endParaRPr lang="tr-TR" smtClean="0"/>
          </a:p>
        </p:txBody>
      </p:sp>
    </p:spTree>
    <p:extLst>
      <p:ext uri="{BB962C8B-B14F-4D97-AF65-F5344CB8AC3E}">
        <p14:creationId xmlns:p14="http://schemas.microsoft.com/office/powerpoint/2010/main" val="27123561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2 İçerik Yer Tutucusu"/>
          <p:cNvSpPr txBox="1">
            <a:spLocks/>
          </p:cNvSpPr>
          <p:nvPr/>
        </p:nvSpPr>
        <p:spPr bwMode="auto">
          <a:xfrm>
            <a:off x="2381250" y="1357314"/>
            <a:ext cx="8035230" cy="4643437"/>
          </a:xfrm>
          <a:prstGeom prst="rect">
            <a:avLst/>
          </a:prstGeom>
          <a:noFill/>
          <a:ln w="9525">
            <a:noFill/>
            <a:miter lim="800000"/>
            <a:headEnd/>
            <a:tailEnd/>
          </a:ln>
        </p:spPr>
        <p:txBody>
          <a:bodyPr/>
          <a:lstStyle/>
          <a:p>
            <a:pPr marL="342900" indent="-342900">
              <a:lnSpc>
                <a:spcPct val="93000"/>
              </a:lnSpc>
              <a:spcBef>
                <a:spcPts val="800"/>
              </a:spcBef>
              <a:buClr>
                <a:srgbClr val="000000"/>
              </a:buClr>
              <a:buSzPct val="100000"/>
            </a:pPr>
            <a:r>
              <a:rPr lang="tr-TR" sz="7200" b="1" dirty="0">
                <a:latin typeface="Calibri" pitchFamily="34" charset="0"/>
              </a:rPr>
              <a:t>Kalite;</a:t>
            </a:r>
          </a:p>
          <a:p>
            <a:pPr marL="342900" indent="-342900">
              <a:lnSpc>
                <a:spcPct val="93000"/>
              </a:lnSpc>
              <a:spcBef>
                <a:spcPts val="800"/>
              </a:spcBef>
              <a:buClr>
                <a:srgbClr val="000000"/>
              </a:buClr>
              <a:buSzPct val="100000"/>
            </a:pPr>
            <a:endParaRPr lang="tr-TR" sz="3200" b="1" dirty="0">
              <a:solidFill>
                <a:srgbClr val="000000"/>
              </a:solidFill>
              <a:latin typeface="Calibri" pitchFamily="34" charset="0"/>
            </a:endParaRPr>
          </a:p>
          <a:p>
            <a:pPr marL="342900" indent="-342900">
              <a:lnSpc>
                <a:spcPct val="93000"/>
              </a:lnSpc>
              <a:spcBef>
                <a:spcPts val="800"/>
              </a:spcBef>
              <a:buClr>
                <a:srgbClr val="000000"/>
              </a:buClr>
              <a:buSzPct val="100000"/>
              <a:buFont typeface="Wingdings" pitchFamily="2" charset="2"/>
              <a:buChar char="v"/>
            </a:pPr>
            <a:r>
              <a:rPr lang="tr-TR" sz="3200" b="1" dirty="0">
                <a:solidFill>
                  <a:srgbClr val="000000"/>
                </a:solidFill>
                <a:latin typeface="Calibri" pitchFamily="34" charset="0"/>
              </a:rPr>
              <a:t>Amaca uygunluk (</a:t>
            </a:r>
            <a:r>
              <a:rPr lang="tr-TR" sz="3200" b="1" dirty="0" err="1">
                <a:solidFill>
                  <a:srgbClr val="000000"/>
                </a:solidFill>
                <a:latin typeface="Calibri" pitchFamily="34" charset="0"/>
              </a:rPr>
              <a:t>Juran</a:t>
            </a:r>
            <a:r>
              <a:rPr lang="tr-TR" sz="3200" b="1" dirty="0">
                <a:solidFill>
                  <a:srgbClr val="000000"/>
                </a:solidFill>
                <a:latin typeface="Calibri" pitchFamily="34" charset="0"/>
              </a:rPr>
              <a:t>)</a:t>
            </a:r>
          </a:p>
          <a:p>
            <a:pPr marL="342900" indent="-342900">
              <a:lnSpc>
                <a:spcPct val="93000"/>
              </a:lnSpc>
              <a:spcBef>
                <a:spcPts val="800"/>
              </a:spcBef>
              <a:buClr>
                <a:srgbClr val="000000"/>
              </a:buClr>
              <a:buSzPct val="100000"/>
              <a:buFont typeface="Wingdings" pitchFamily="2" charset="2"/>
              <a:buChar char="v"/>
            </a:pPr>
            <a:r>
              <a:rPr lang="tr-TR" sz="3200" b="1" dirty="0">
                <a:solidFill>
                  <a:srgbClr val="000000"/>
                </a:solidFill>
                <a:latin typeface="Calibri" pitchFamily="34" charset="0"/>
              </a:rPr>
              <a:t>İhtiyaçlara uygunluk (</a:t>
            </a:r>
            <a:r>
              <a:rPr lang="tr-TR" sz="3200" b="1" dirty="0" err="1">
                <a:solidFill>
                  <a:srgbClr val="000000"/>
                </a:solidFill>
                <a:latin typeface="Calibri" pitchFamily="34" charset="0"/>
              </a:rPr>
              <a:t>Crosby</a:t>
            </a:r>
            <a:r>
              <a:rPr lang="tr-TR" sz="3200" b="1" dirty="0">
                <a:solidFill>
                  <a:srgbClr val="000000"/>
                </a:solidFill>
                <a:latin typeface="Calibri" pitchFamily="34" charset="0"/>
              </a:rPr>
              <a:t>)</a:t>
            </a:r>
          </a:p>
          <a:p>
            <a:pPr marL="342900" indent="-342900">
              <a:lnSpc>
                <a:spcPct val="93000"/>
              </a:lnSpc>
              <a:spcBef>
                <a:spcPts val="800"/>
              </a:spcBef>
              <a:buClr>
                <a:srgbClr val="000000"/>
              </a:buClr>
              <a:buSzPct val="100000"/>
              <a:buFont typeface="Wingdings" pitchFamily="2" charset="2"/>
              <a:buChar char="v"/>
            </a:pPr>
            <a:r>
              <a:rPr lang="tr-TR" sz="3200" b="1" dirty="0">
                <a:solidFill>
                  <a:srgbClr val="000000"/>
                </a:solidFill>
                <a:latin typeface="Calibri" pitchFamily="34" charset="0"/>
              </a:rPr>
              <a:t>Talebe uygun ve düşük maliyette istenen standartlık ve güvenilirlik derecesi (</a:t>
            </a:r>
            <a:r>
              <a:rPr lang="tr-TR" sz="3200" b="1" dirty="0" err="1">
                <a:solidFill>
                  <a:srgbClr val="000000"/>
                </a:solidFill>
                <a:latin typeface="Calibri" pitchFamily="34" charset="0"/>
              </a:rPr>
              <a:t>Deming</a:t>
            </a:r>
            <a:r>
              <a:rPr lang="tr-TR" sz="3200" b="1" dirty="0">
                <a:solidFill>
                  <a:srgbClr val="000000"/>
                </a:solidFill>
                <a:latin typeface="Calibri" pitchFamily="34" charset="0"/>
              </a:rPr>
              <a:t>)</a:t>
            </a:r>
          </a:p>
        </p:txBody>
      </p:sp>
      <p:sp>
        <p:nvSpPr>
          <p:cNvPr id="40963" name="3 Slayt Numarası Yer Tutucusu"/>
          <p:cNvSpPr>
            <a:spLocks noGrp="1"/>
          </p:cNvSpPr>
          <p:nvPr>
            <p:ph type="sldNum" sz="quarter" idx="12"/>
          </p:nvPr>
        </p:nvSpPr>
        <p:spPr bwMode="auto">
          <a:noFill/>
          <a:ln>
            <a:miter lim="800000"/>
            <a:headEnd/>
            <a:tailEnd/>
          </a:ln>
        </p:spPr>
        <p:txBody>
          <a:bodyPr vert="horz" wrap="square" lIns="91440" tIns="45720" rIns="91440" bIns="45720" numCol="1" rtlCol="0" anchor="t" anchorCtr="0" compatLnSpc="1">
            <a:prstTxWarp prst="textNoShape">
              <a:avLst/>
            </a:prstTxWarp>
          </a:bodyPr>
          <a:lstStyle/>
          <a:p>
            <a:fld id="{5D2AF1F3-786D-4CDF-87D6-FED142739C5E}" type="slidenum">
              <a:rPr lang="tr-TR" smtClean="0"/>
              <a:pPr/>
              <a:t>5</a:t>
            </a:fld>
            <a:endParaRPr lang="tr-TR" smtClean="0"/>
          </a:p>
        </p:txBody>
      </p:sp>
    </p:spTree>
    <p:extLst>
      <p:ext uri="{BB962C8B-B14F-4D97-AF65-F5344CB8AC3E}">
        <p14:creationId xmlns:p14="http://schemas.microsoft.com/office/powerpoint/2010/main" val="1009332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3"/>
          <p:cNvSpPr txBox="1">
            <a:spLocks noChangeArrowheads="1"/>
          </p:cNvSpPr>
          <p:nvPr/>
        </p:nvSpPr>
        <p:spPr bwMode="auto">
          <a:xfrm>
            <a:off x="2095500" y="285751"/>
            <a:ext cx="8358188" cy="5015457"/>
          </a:xfrm>
          <a:prstGeom prst="rect">
            <a:avLst/>
          </a:prstGeom>
          <a:noFill/>
          <a:ln w="9525">
            <a:noFill/>
            <a:miter lim="800000"/>
            <a:headEnd/>
            <a:tailEnd/>
          </a:ln>
        </p:spPr>
        <p:txBody>
          <a:bodyPr/>
          <a:lstStyle/>
          <a:p>
            <a:pPr algn="l"/>
            <a:r>
              <a:rPr lang="tr-TR" sz="3000" b="1" dirty="0">
                <a:latin typeface="Calibri" pitchFamily="34" charset="0"/>
              </a:rPr>
              <a:t>4- Müşteri sayımızı 2018 Yılında % 20 oranında artırmak</a:t>
            </a:r>
          </a:p>
          <a:p>
            <a:pPr algn="l"/>
            <a:r>
              <a:rPr lang="tr-TR" sz="3000" b="1" dirty="0">
                <a:latin typeface="Calibri" pitchFamily="34" charset="0"/>
              </a:rPr>
              <a:t>5- 2018 Yılında üretim Alanımızı 700 m2 büyütmek</a:t>
            </a:r>
          </a:p>
          <a:p>
            <a:pPr algn="l"/>
            <a:r>
              <a:rPr lang="tr-TR" sz="3000" b="1" dirty="0">
                <a:latin typeface="Calibri" pitchFamily="34" charset="0"/>
              </a:rPr>
              <a:t>6- Katrak soketi seri üretimine geçebilmek için 2018 yılında gerekli makine ve teçhizatları satın almak. </a:t>
            </a:r>
          </a:p>
          <a:p>
            <a:pPr algn="l"/>
            <a:r>
              <a:rPr lang="tr-TR" sz="3000" b="1" dirty="0">
                <a:latin typeface="Calibri" pitchFamily="34" charset="0"/>
              </a:rPr>
              <a:t>7- 2018 yılında katrak soketi üretimi için 8 kişi istihdam etmek. </a:t>
            </a:r>
          </a:p>
          <a:p>
            <a:pPr algn="l"/>
            <a:r>
              <a:rPr lang="tr-TR" sz="3000" b="1" dirty="0">
                <a:latin typeface="Calibri" pitchFamily="34" charset="0"/>
              </a:rPr>
              <a:t>8- Personelimizin yıllık 5 saat/adam eğitim almasını sağlamak.</a:t>
            </a:r>
          </a:p>
          <a:p>
            <a:pPr algn="l"/>
            <a:r>
              <a:rPr lang="tr-TR" sz="3000" b="1" dirty="0">
                <a:latin typeface="Calibri" pitchFamily="34" charset="0"/>
              </a:rPr>
              <a:t>9- Firmamızda personel değişim hızının en çok % 1 oranında gerçekleşmesini sağlamak.</a:t>
            </a:r>
          </a:p>
        </p:txBody>
      </p:sp>
      <p:sp>
        <p:nvSpPr>
          <p:cNvPr id="79875" name="2 Slayt Numarası Yer Tutucusu"/>
          <p:cNvSpPr>
            <a:spLocks noGrp="1"/>
          </p:cNvSpPr>
          <p:nvPr>
            <p:ph type="sldNum" sz="quarter" idx="12"/>
          </p:nvPr>
        </p:nvSpPr>
        <p:spPr bwMode="auto">
          <a:noFill/>
          <a:ln>
            <a:miter lim="800000"/>
            <a:headEnd/>
            <a:tailEnd/>
          </a:ln>
        </p:spPr>
        <p:txBody>
          <a:bodyPr vert="horz" wrap="square" lIns="91440" tIns="45720" rIns="91440" bIns="45720" numCol="1" rtlCol="0" anchor="t" anchorCtr="0" compatLnSpc="1">
            <a:prstTxWarp prst="textNoShape">
              <a:avLst/>
            </a:prstTxWarp>
          </a:bodyPr>
          <a:lstStyle/>
          <a:p>
            <a:fld id="{B43FF9BA-AA32-4932-95CF-98D026D922FC}" type="slidenum">
              <a:rPr lang="tr-TR" smtClean="0"/>
              <a:pPr/>
              <a:t>50</a:t>
            </a:fld>
            <a:endParaRPr lang="tr-TR" smtClean="0"/>
          </a:p>
        </p:txBody>
      </p:sp>
    </p:spTree>
    <p:extLst>
      <p:ext uri="{BB962C8B-B14F-4D97-AF65-F5344CB8AC3E}">
        <p14:creationId xmlns:p14="http://schemas.microsoft.com/office/powerpoint/2010/main" val="31116798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txBox="1">
            <a:spLocks noChangeArrowheads="1"/>
          </p:cNvSpPr>
          <p:nvPr/>
        </p:nvSpPr>
        <p:spPr bwMode="auto">
          <a:xfrm>
            <a:off x="1952626" y="495648"/>
            <a:ext cx="8285163" cy="2214563"/>
          </a:xfrm>
          <a:prstGeom prst="rect">
            <a:avLst/>
          </a:prstGeom>
          <a:noFill/>
          <a:ln w="9525">
            <a:noFill/>
            <a:miter lim="800000"/>
            <a:headEnd/>
            <a:tailEnd/>
          </a:ln>
        </p:spPr>
        <p:txBody>
          <a:bodyPr/>
          <a:lstStyle/>
          <a:p>
            <a:pPr algn="l">
              <a:lnSpc>
                <a:spcPct val="93000"/>
              </a:lnSpc>
              <a:buClr>
                <a:srgbClr val="000000"/>
              </a:buClr>
              <a:buSzPct val="100000"/>
              <a:buFont typeface="Times New Roman" pitchFamily="18" charset="0"/>
              <a:buNone/>
            </a:pPr>
            <a:r>
              <a:rPr lang="tr-TR" sz="3600" b="1" u="sng" dirty="0">
                <a:solidFill>
                  <a:srgbClr val="000000"/>
                </a:solidFill>
                <a:latin typeface="Calibri" pitchFamily="34" charset="0"/>
              </a:rPr>
              <a:t>YÖNETİM</a:t>
            </a:r>
            <a:r>
              <a:rPr lang="tr-TR" sz="3600" b="1" dirty="0">
                <a:solidFill>
                  <a:srgbClr val="000000"/>
                </a:solidFill>
                <a:latin typeface="Calibri" pitchFamily="34" charset="0"/>
              </a:rPr>
              <a:t/>
            </a:r>
            <a:br>
              <a:rPr lang="tr-TR" sz="3600" b="1" dirty="0">
                <a:solidFill>
                  <a:srgbClr val="000000"/>
                </a:solidFill>
                <a:latin typeface="Calibri" pitchFamily="34" charset="0"/>
              </a:rPr>
            </a:br>
            <a:r>
              <a:rPr lang="tr-TR" sz="3200" b="1" dirty="0">
                <a:solidFill>
                  <a:srgbClr val="000000"/>
                </a:solidFill>
                <a:latin typeface="Calibri" pitchFamily="34" charset="0"/>
              </a:rPr>
              <a:t>Bir </a:t>
            </a:r>
            <a:r>
              <a:rPr lang="tr-TR" sz="3200" b="1" dirty="0">
                <a:solidFill>
                  <a:schemeClr val="accent2"/>
                </a:solidFill>
                <a:latin typeface="Calibri" pitchFamily="34" charset="0"/>
              </a:rPr>
              <a:t>kuruluşun</a:t>
            </a:r>
            <a:r>
              <a:rPr lang="tr-TR" sz="3200" b="1" dirty="0">
                <a:solidFill>
                  <a:srgbClr val="000000"/>
                </a:solidFill>
                <a:latin typeface="Calibri" pitchFamily="34" charset="0"/>
              </a:rPr>
              <a:t> sevk ve idaresi için koordine edilmiş faaliyetler</a:t>
            </a:r>
          </a:p>
        </p:txBody>
      </p:sp>
      <p:sp>
        <p:nvSpPr>
          <p:cNvPr id="80899" name="Rectangle 3"/>
          <p:cNvSpPr txBox="1">
            <a:spLocks noChangeArrowheads="1"/>
          </p:cNvSpPr>
          <p:nvPr/>
        </p:nvSpPr>
        <p:spPr bwMode="auto">
          <a:xfrm>
            <a:off x="1939926" y="2386360"/>
            <a:ext cx="8442325" cy="3490912"/>
          </a:xfrm>
          <a:prstGeom prst="rect">
            <a:avLst/>
          </a:prstGeom>
          <a:noFill/>
          <a:ln w="9525">
            <a:noFill/>
            <a:miter lim="800000"/>
            <a:headEnd/>
            <a:tailEnd/>
          </a:ln>
        </p:spPr>
        <p:txBody>
          <a:bodyPr/>
          <a:lstStyle/>
          <a:p>
            <a:pPr marL="342900" indent="-342900">
              <a:lnSpc>
                <a:spcPct val="93000"/>
              </a:lnSpc>
              <a:spcBef>
                <a:spcPts val="800"/>
              </a:spcBef>
              <a:buClr>
                <a:srgbClr val="000000"/>
              </a:buClr>
              <a:buSzPct val="100000"/>
            </a:pPr>
            <a:r>
              <a:rPr lang="tr-TR" sz="3600" b="1" u="sng" dirty="0">
                <a:solidFill>
                  <a:schemeClr val="tx2"/>
                </a:solidFill>
                <a:latin typeface="Calibri" pitchFamily="34" charset="0"/>
              </a:rPr>
              <a:t>ÜST YÖNETİM</a:t>
            </a:r>
          </a:p>
          <a:p>
            <a:pPr marL="342900" indent="-342900">
              <a:lnSpc>
                <a:spcPct val="93000"/>
              </a:lnSpc>
              <a:spcBef>
                <a:spcPts val="800"/>
              </a:spcBef>
              <a:buClr>
                <a:srgbClr val="000000"/>
              </a:buClr>
              <a:buSzPct val="100000"/>
            </a:pPr>
            <a:r>
              <a:rPr lang="tr-TR" sz="3200" b="1" dirty="0">
                <a:solidFill>
                  <a:schemeClr val="tx2"/>
                </a:solidFill>
                <a:latin typeface="Calibri" pitchFamily="34" charset="0"/>
              </a:rPr>
              <a:t>Bir kuruluşu en üst seviyede sevk ve idare eden </a:t>
            </a:r>
          </a:p>
          <a:p>
            <a:pPr marL="342900" indent="-342900">
              <a:lnSpc>
                <a:spcPct val="93000"/>
              </a:lnSpc>
              <a:spcBef>
                <a:spcPts val="800"/>
              </a:spcBef>
              <a:buClr>
                <a:srgbClr val="000000"/>
              </a:buClr>
              <a:buSzPct val="100000"/>
            </a:pPr>
            <a:r>
              <a:rPr lang="tr-TR" sz="3200" b="1" dirty="0">
                <a:solidFill>
                  <a:schemeClr val="tx2"/>
                </a:solidFill>
                <a:latin typeface="Calibri" pitchFamily="34" charset="0"/>
              </a:rPr>
              <a:t>kişi veya kişiler grubu</a:t>
            </a:r>
          </a:p>
          <a:p>
            <a:pPr marL="342900" indent="-342900">
              <a:lnSpc>
                <a:spcPct val="93000"/>
              </a:lnSpc>
              <a:spcBef>
                <a:spcPts val="800"/>
              </a:spcBef>
              <a:buClr>
                <a:srgbClr val="000000"/>
              </a:buClr>
              <a:buSzPct val="100000"/>
            </a:pPr>
            <a:r>
              <a:rPr lang="tr-TR" sz="3200" b="1" u="sng" dirty="0">
                <a:solidFill>
                  <a:schemeClr val="tx2"/>
                </a:solidFill>
                <a:latin typeface="Calibri" pitchFamily="34" charset="0"/>
              </a:rPr>
              <a:t>KALİTE YÖNETİMİ</a:t>
            </a:r>
          </a:p>
          <a:p>
            <a:pPr marL="342900" indent="-342900">
              <a:lnSpc>
                <a:spcPct val="93000"/>
              </a:lnSpc>
              <a:spcBef>
                <a:spcPts val="800"/>
              </a:spcBef>
              <a:buClr>
                <a:srgbClr val="000000"/>
              </a:buClr>
              <a:buSzPct val="100000"/>
            </a:pPr>
            <a:r>
              <a:rPr lang="tr-TR" sz="3200" b="1" dirty="0">
                <a:solidFill>
                  <a:schemeClr val="tx2"/>
                </a:solidFill>
                <a:latin typeface="Calibri" pitchFamily="34" charset="0"/>
              </a:rPr>
              <a:t>Bir </a:t>
            </a:r>
            <a:r>
              <a:rPr lang="tr-TR" sz="3200" b="1" dirty="0">
                <a:solidFill>
                  <a:schemeClr val="accent2"/>
                </a:solidFill>
                <a:latin typeface="Calibri" pitchFamily="34" charset="0"/>
              </a:rPr>
              <a:t>kuruluşun </a:t>
            </a:r>
            <a:r>
              <a:rPr lang="tr-TR" sz="3200" b="1" dirty="0">
                <a:solidFill>
                  <a:schemeClr val="tx2"/>
                </a:solidFill>
                <a:latin typeface="Calibri" pitchFamily="34" charset="0"/>
              </a:rPr>
              <a:t>kalite bakımından sevk ve idaresi </a:t>
            </a:r>
          </a:p>
          <a:p>
            <a:pPr marL="342900" indent="-342900">
              <a:lnSpc>
                <a:spcPct val="93000"/>
              </a:lnSpc>
              <a:spcBef>
                <a:spcPts val="800"/>
              </a:spcBef>
              <a:buClr>
                <a:srgbClr val="000000"/>
              </a:buClr>
              <a:buSzPct val="100000"/>
            </a:pPr>
            <a:r>
              <a:rPr lang="tr-TR" sz="3200" b="1" dirty="0">
                <a:solidFill>
                  <a:schemeClr val="tx2"/>
                </a:solidFill>
                <a:latin typeface="Calibri" pitchFamily="34" charset="0"/>
              </a:rPr>
              <a:t>için koordine edilmiş faaliyetlerdir.</a:t>
            </a:r>
          </a:p>
        </p:txBody>
      </p:sp>
      <p:sp>
        <p:nvSpPr>
          <p:cNvPr id="80900" name="4 Slayt Numarası Yer Tutucusu"/>
          <p:cNvSpPr>
            <a:spLocks noGrp="1"/>
          </p:cNvSpPr>
          <p:nvPr>
            <p:ph type="sldNum" sz="quarter" idx="12"/>
          </p:nvPr>
        </p:nvSpPr>
        <p:spPr bwMode="auto">
          <a:noFill/>
          <a:ln>
            <a:miter lim="800000"/>
            <a:headEnd/>
            <a:tailEnd/>
          </a:ln>
        </p:spPr>
        <p:txBody>
          <a:bodyPr vert="horz" wrap="square" lIns="91440" tIns="45720" rIns="91440" bIns="45720" numCol="1" rtlCol="0" anchor="t" anchorCtr="0" compatLnSpc="1">
            <a:prstTxWarp prst="textNoShape">
              <a:avLst/>
            </a:prstTxWarp>
          </a:bodyPr>
          <a:lstStyle/>
          <a:p>
            <a:fld id="{E9EC40ED-CEFA-4E0B-AB1F-BA2499313FD1}" type="slidenum">
              <a:rPr lang="tr-TR" smtClean="0"/>
              <a:pPr/>
              <a:t>51</a:t>
            </a:fld>
            <a:endParaRPr lang="tr-TR" smtClean="0"/>
          </a:p>
        </p:txBody>
      </p:sp>
    </p:spTree>
    <p:extLst>
      <p:ext uri="{BB962C8B-B14F-4D97-AF65-F5344CB8AC3E}">
        <p14:creationId xmlns:p14="http://schemas.microsoft.com/office/powerpoint/2010/main" val="37228350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txBox="1">
            <a:spLocks noChangeArrowheads="1"/>
          </p:cNvSpPr>
          <p:nvPr/>
        </p:nvSpPr>
        <p:spPr bwMode="auto">
          <a:xfrm>
            <a:off x="2809876" y="571501"/>
            <a:ext cx="7472363" cy="747713"/>
          </a:xfrm>
          <a:prstGeom prst="rect">
            <a:avLst/>
          </a:prstGeom>
          <a:noFill/>
          <a:ln w="9525">
            <a:noFill/>
            <a:miter lim="800000"/>
            <a:headEnd/>
            <a:tailEnd/>
          </a:ln>
        </p:spPr>
        <p:txBody>
          <a:bodyPr lIns="92075" tIns="46038" rIns="92075" bIns="46038"/>
          <a:lstStyle/>
          <a:p>
            <a:pPr>
              <a:lnSpc>
                <a:spcPct val="93000"/>
              </a:lnSpc>
              <a:buClr>
                <a:srgbClr val="000000"/>
              </a:buClr>
              <a:buSzPct val="100000"/>
              <a:buFont typeface="Times New Roman" pitchFamily="18" charset="0"/>
              <a:buNone/>
            </a:pPr>
            <a:r>
              <a:rPr lang="en-AU" sz="4400" b="1" dirty="0">
                <a:solidFill>
                  <a:srgbClr val="000000"/>
                </a:solidFill>
                <a:latin typeface="Calibri" pitchFamily="34" charset="0"/>
              </a:rPr>
              <a:t>KALİTE PLANLAMASI </a:t>
            </a:r>
          </a:p>
        </p:txBody>
      </p:sp>
      <p:sp>
        <p:nvSpPr>
          <p:cNvPr id="12292" name="Rectangle 3"/>
          <p:cNvSpPr txBox="1">
            <a:spLocks noChangeArrowheads="1"/>
          </p:cNvSpPr>
          <p:nvPr/>
        </p:nvSpPr>
        <p:spPr bwMode="auto">
          <a:xfrm>
            <a:off x="1809750" y="1643063"/>
            <a:ext cx="5353050" cy="3810000"/>
          </a:xfrm>
          <a:prstGeom prst="rect">
            <a:avLst/>
          </a:prstGeom>
          <a:noFill/>
          <a:ln w="9525">
            <a:noFill/>
            <a:miter lim="800000"/>
            <a:headEnd/>
            <a:tailEnd/>
          </a:ln>
        </p:spPr>
        <p:txBody>
          <a:bodyPr lIns="92075" tIns="46038" rIns="92075" bIns="46038"/>
          <a:lstStyle/>
          <a:p>
            <a:pPr marL="342900" indent="-342900">
              <a:lnSpc>
                <a:spcPct val="93000"/>
              </a:lnSpc>
              <a:spcBef>
                <a:spcPts val="800"/>
              </a:spcBef>
              <a:buClr>
                <a:srgbClr val="000000"/>
              </a:buClr>
              <a:buSzPct val="100000"/>
            </a:pPr>
            <a:r>
              <a:rPr lang="en-AU" sz="3200" dirty="0">
                <a:solidFill>
                  <a:srgbClr val="000000"/>
                </a:solidFill>
                <a:latin typeface="Arial" pitchFamily="34" charset="0"/>
              </a:rPr>
              <a:t>   </a:t>
            </a:r>
            <a:r>
              <a:rPr lang="tr-TR" sz="3300" b="1" dirty="0">
                <a:solidFill>
                  <a:srgbClr val="FF0000"/>
                </a:solidFill>
                <a:latin typeface="Calibri" pitchFamily="34" charset="0"/>
              </a:rPr>
              <a:t>Kalite hedeflerinin </a:t>
            </a:r>
            <a:r>
              <a:rPr lang="tr-TR" sz="3300" b="1" dirty="0">
                <a:solidFill>
                  <a:srgbClr val="000000"/>
                </a:solidFill>
                <a:latin typeface="Calibri" pitchFamily="34" charset="0"/>
              </a:rPr>
              <a:t>saptanmasına odaklanan, kalite hedeflerini yerine getirmek için gerekli </a:t>
            </a:r>
            <a:r>
              <a:rPr lang="tr-TR" sz="3300" b="1" dirty="0">
                <a:solidFill>
                  <a:srgbClr val="FF0000"/>
                </a:solidFill>
                <a:latin typeface="Calibri" pitchFamily="34" charset="0"/>
              </a:rPr>
              <a:t>çalıştırma (iş) proseslerini </a:t>
            </a:r>
            <a:r>
              <a:rPr lang="tr-TR" sz="3300" b="1" dirty="0">
                <a:solidFill>
                  <a:srgbClr val="000000"/>
                </a:solidFill>
                <a:latin typeface="Calibri" pitchFamily="34" charset="0"/>
              </a:rPr>
              <a:t>ve </a:t>
            </a:r>
            <a:r>
              <a:rPr lang="tr-TR" sz="3300" b="1" dirty="0">
                <a:solidFill>
                  <a:srgbClr val="FF0000"/>
                </a:solidFill>
                <a:latin typeface="Calibri" pitchFamily="34" charset="0"/>
              </a:rPr>
              <a:t>ilgili kaynakları </a:t>
            </a:r>
            <a:r>
              <a:rPr lang="tr-TR" sz="3300" b="1" dirty="0">
                <a:solidFill>
                  <a:srgbClr val="000000"/>
                </a:solidFill>
                <a:latin typeface="Calibri" pitchFamily="34" charset="0"/>
              </a:rPr>
              <a:t>belirleyen </a:t>
            </a:r>
            <a:r>
              <a:rPr lang="tr-TR" sz="3300" b="1" dirty="0">
                <a:solidFill>
                  <a:srgbClr val="FF0000"/>
                </a:solidFill>
                <a:latin typeface="Calibri" pitchFamily="34" charset="0"/>
              </a:rPr>
              <a:t>kalite yönetiminin  parçası</a:t>
            </a:r>
            <a:r>
              <a:rPr lang="tr-TR" sz="3300" b="1" dirty="0">
                <a:solidFill>
                  <a:srgbClr val="000000"/>
                </a:solidFill>
                <a:latin typeface="Calibri" pitchFamily="34" charset="0"/>
              </a:rPr>
              <a:t>.</a:t>
            </a:r>
          </a:p>
          <a:p>
            <a:pPr marL="342900" indent="-342900">
              <a:lnSpc>
                <a:spcPct val="93000"/>
              </a:lnSpc>
              <a:spcBef>
                <a:spcPts val="800"/>
              </a:spcBef>
              <a:buClr>
                <a:srgbClr val="000000"/>
              </a:buClr>
              <a:buSzPct val="100000"/>
            </a:pPr>
            <a:endParaRPr lang="en-AU" sz="3200" dirty="0">
              <a:solidFill>
                <a:srgbClr val="000000"/>
              </a:solidFill>
              <a:latin typeface="Arial" pitchFamily="34" charset="0"/>
            </a:endParaRPr>
          </a:p>
        </p:txBody>
      </p:sp>
      <p:graphicFrame>
        <p:nvGraphicFramePr>
          <p:cNvPr id="12290" name="Object 4"/>
          <p:cNvGraphicFramePr>
            <a:graphicFrameLocks/>
          </p:cNvGraphicFramePr>
          <p:nvPr/>
        </p:nvGraphicFramePr>
        <p:xfrm>
          <a:off x="7239001" y="1447801"/>
          <a:ext cx="3071813" cy="4124325"/>
        </p:xfrm>
        <a:graphic>
          <a:graphicData uri="http://schemas.openxmlformats.org/presentationml/2006/ole">
            <mc:AlternateContent xmlns:mc="http://schemas.openxmlformats.org/markup-compatibility/2006">
              <mc:Choice xmlns:v="urn:schemas-microsoft-com:vml" Requires="v">
                <p:oleObj spid="_x0000_s10247" name="Clip" r:id="rId3" imgW="3668400" imgH="4508280" progId="">
                  <p:embed/>
                </p:oleObj>
              </mc:Choice>
              <mc:Fallback>
                <p:oleObj name="Clip" r:id="rId3" imgW="3668400" imgH="4508280" progId="">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9001" y="1447801"/>
                        <a:ext cx="3071813" cy="412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293" name="5 Slayt Numarası Yer Tutucusu"/>
          <p:cNvSpPr>
            <a:spLocks noGrp="1"/>
          </p:cNvSpPr>
          <p:nvPr>
            <p:ph type="sldNum" sz="quarter" idx="12"/>
          </p:nvPr>
        </p:nvSpPr>
        <p:spPr bwMode="auto">
          <a:noFill/>
          <a:ln>
            <a:miter lim="800000"/>
            <a:headEnd/>
            <a:tailEnd/>
          </a:ln>
        </p:spPr>
        <p:txBody>
          <a:bodyPr vert="horz" wrap="square" lIns="91440" tIns="45720" rIns="91440" bIns="45720" numCol="1" rtlCol="0" anchor="t" anchorCtr="0" compatLnSpc="1">
            <a:prstTxWarp prst="textNoShape">
              <a:avLst/>
            </a:prstTxWarp>
          </a:bodyPr>
          <a:lstStyle/>
          <a:p>
            <a:fld id="{CF3F7C17-61B2-4113-A707-24A5848D51F2}" type="slidenum">
              <a:rPr lang="tr-TR" smtClean="0"/>
              <a:pPr/>
              <a:t>52</a:t>
            </a:fld>
            <a:endParaRPr lang="tr-TR" smtClean="0"/>
          </a:p>
        </p:txBody>
      </p:sp>
    </p:spTree>
    <p:extLst>
      <p:ext uri="{BB962C8B-B14F-4D97-AF65-F5344CB8AC3E}">
        <p14:creationId xmlns:p14="http://schemas.microsoft.com/office/powerpoint/2010/main" val="18932538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3"/>
          <p:cNvSpPr txBox="1">
            <a:spLocks noChangeArrowheads="1"/>
          </p:cNvSpPr>
          <p:nvPr/>
        </p:nvSpPr>
        <p:spPr bwMode="auto">
          <a:xfrm>
            <a:off x="2012950" y="1071564"/>
            <a:ext cx="8420100" cy="4589685"/>
          </a:xfrm>
          <a:prstGeom prst="rect">
            <a:avLst/>
          </a:prstGeom>
          <a:noFill/>
          <a:ln w="9525">
            <a:noFill/>
            <a:miter lim="800000"/>
            <a:headEnd/>
            <a:tailEnd/>
          </a:ln>
        </p:spPr>
        <p:txBody>
          <a:bodyPr/>
          <a:lstStyle/>
          <a:p>
            <a:pPr marL="342900" indent="-342900">
              <a:lnSpc>
                <a:spcPct val="93000"/>
              </a:lnSpc>
              <a:spcBef>
                <a:spcPts val="800"/>
              </a:spcBef>
              <a:buClr>
                <a:srgbClr val="000000"/>
              </a:buClr>
              <a:buSzPct val="100000"/>
            </a:pPr>
            <a:r>
              <a:rPr lang="tr-TR" sz="4400" b="1" dirty="0">
                <a:latin typeface="Calibri" pitchFamily="34" charset="0"/>
              </a:rPr>
              <a:t>KALİTE KONTROL  </a:t>
            </a:r>
          </a:p>
          <a:p>
            <a:pPr marL="342900" indent="-342900">
              <a:lnSpc>
                <a:spcPct val="93000"/>
              </a:lnSpc>
              <a:spcBef>
                <a:spcPts val="800"/>
              </a:spcBef>
              <a:buClr>
                <a:srgbClr val="000000"/>
              </a:buClr>
              <a:buSzPct val="100000"/>
            </a:pPr>
            <a:r>
              <a:rPr lang="tr-TR" sz="3400" b="1" dirty="0">
                <a:solidFill>
                  <a:srgbClr val="FF3300"/>
                </a:solidFill>
                <a:latin typeface="Calibri" pitchFamily="34" charset="0"/>
              </a:rPr>
              <a:t>Kalite Yönetiminin</a:t>
            </a:r>
            <a:r>
              <a:rPr lang="tr-TR" sz="3400" b="1" dirty="0">
                <a:solidFill>
                  <a:srgbClr val="000000"/>
                </a:solidFill>
                <a:latin typeface="Calibri" pitchFamily="34" charset="0"/>
              </a:rPr>
              <a:t>, </a:t>
            </a:r>
            <a:r>
              <a:rPr lang="tr-TR" sz="3400" b="1" dirty="0">
                <a:solidFill>
                  <a:schemeClr val="accent2"/>
                </a:solidFill>
                <a:latin typeface="Calibri" pitchFamily="34" charset="0"/>
              </a:rPr>
              <a:t>kalite şartlarının</a:t>
            </a:r>
          </a:p>
          <a:p>
            <a:pPr marL="342900" indent="-342900">
              <a:lnSpc>
                <a:spcPct val="93000"/>
              </a:lnSpc>
              <a:spcBef>
                <a:spcPts val="800"/>
              </a:spcBef>
              <a:buClr>
                <a:srgbClr val="000000"/>
              </a:buClr>
              <a:buSzPct val="100000"/>
            </a:pPr>
            <a:r>
              <a:rPr lang="tr-TR" sz="3400" b="1" dirty="0">
                <a:solidFill>
                  <a:schemeClr val="accent2"/>
                </a:solidFill>
                <a:latin typeface="Calibri" pitchFamily="34" charset="0"/>
              </a:rPr>
              <a:t>gerçekleştirilmesine</a:t>
            </a:r>
            <a:r>
              <a:rPr lang="tr-TR" sz="3400" b="1" dirty="0">
                <a:solidFill>
                  <a:srgbClr val="000000"/>
                </a:solidFill>
                <a:latin typeface="Calibri" pitchFamily="34" charset="0"/>
              </a:rPr>
              <a:t> odaklanan bölümü</a:t>
            </a:r>
          </a:p>
          <a:p>
            <a:pPr marL="342900" indent="-342900">
              <a:lnSpc>
                <a:spcPct val="93000"/>
              </a:lnSpc>
              <a:spcBef>
                <a:spcPts val="800"/>
              </a:spcBef>
              <a:buClr>
                <a:srgbClr val="000000"/>
              </a:buClr>
              <a:buSzPct val="100000"/>
            </a:pPr>
            <a:r>
              <a:rPr lang="tr-TR" sz="4400" b="1" dirty="0">
                <a:solidFill>
                  <a:schemeClr val="tx2"/>
                </a:solidFill>
                <a:latin typeface="Calibri" pitchFamily="34" charset="0"/>
              </a:rPr>
              <a:t>KALİTE GÜVENCE </a:t>
            </a:r>
          </a:p>
          <a:p>
            <a:pPr marL="342900" indent="-342900">
              <a:lnSpc>
                <a:spcPct val="93000"/>
              </a:lnSpc>
              <a:spcBef>
                <a:spcPts val="800"/>
              </a:spcBef>
              <a:buClr>
                <a:srgbClr val="000000"/>
              </a:buClr>
              <a:buSzPct val="100000"/>
            </a:pPr>
            <a:r>
              <a:rPr lang="tr-TR" sz="3400" b="1" dirty="0">
                <a:solidFill>
                  <a:srgbClr val="FF3300"/>
                </a:solidFill>
                <a:latin typeface="Calibri" pitchFamily="34" charset="0"/>
              </a:rPr>
              <a:t>Kalite Yönetiminin, </a:t>
            </a:r>
            <a:r>
              <a:rPr lang="tr-TR" sz="3400" b="1" dirty="0">
                <a:solidFill>
                  <a:schemeClr val="accent2"/>
                </a:solidFill>
                <a:latin typeface="Calibri" pitchFamily="34" charset="0"/>
              </a:rPr>
              <a:t>kalite şartlarının</a:t>
            </a:r>
          </a:p>
          <a:p>
            <a:pPr marL="342900" indent="-342900">
              <a:lnSpc>
                <a:spcPct val="93000"/>
              </a:lnSpc>
              <a:spcBef>
                <a:spcPts val="800"/>
              </a:spcBef>
              <a:buClr>
                <a:srgbClr val="000000"/>
              </a:buClr>
              <a:buSzPct val="100000"/>
            </a:pPr>
            <a:r>
              <a:rPr lang="tr-TR" sz="3400" b="1" dirty="0">
                <a:solidFill>
                  <a:schemeClr val="accent2"/>
                </a:solidFill>
                <a:latin typeface="Calibri" pitchFamily="34" charset="0"/>
              </a:rPr>
              <a:t>gerçekleştirilmesi için güvence sağlamaya</a:t>
            </a:r>
            <a:r>
              <a:rPr lang="tr-TR" sz="3400" b="1" dirty="0">
                <a:solidFill>
                  <a:srgbClr val="FF3300"/>
                </a:solidFill>
                <a:latin typeface="Calibri" pitchFamily="34" charset="0"/>
              </a:rPr>
              <a:t> </a:t>
            </a:r>
          </a:p>
          <a:p>
            <a:pPr marL="342900" indent="-342900">
              <a:lnSpc>
                <a:spcPct val="93000"/>
              </a:lnSpc>
              <a:spcBef>
                <a:spcPts val="800"/>
              </a:spcBef>
              <a:buClr>
                <a:srgbClr val="000000"/>
              </a:buClr>
              <a:buSzPct val="100000"/>
            </a:pPr>
            <a:r>
              <a:rPr lang="tr-TR" sz="3400" b="1" dirty="0">
                <a:solidFill>
                  <a:srgbClr val="FF3300"/>
                </a:solidFill>
                <a:latin typeface="Calibri" pitchFamily="34" charset="0"/>
              </a:rPr>
              <a:t>odaklanan bölümü</a:t>
            </a:r>
          </a:p>
          <a:p>
            <a:pPr marL="342900" indent="-342900">
              <a:lnSpc>
                <a:spcPct val="93000"/>
              </a:lnSpc>
              <a:spcBef>
                <a:spcPts val="800"/>
              </a:spcBef>
              <a:buClr>
                <a:srgbClr val="000000"/>
              </a:buClr>
              <a:buSzPct val="100000"/>
            </a:pPr>
            <a:endParaRPr lang="tr-TR" sz="3200" dirty="0">
              <a:solidFill>
                <a:srgbClr val="FF3300"/>
              </a:solidFill>
              <a:latin typeface="Arial" pitchFamily="34" charset="0"/>
            </a:endParaRPr>
          </a:p>
        </p:txBody>
      </p:sp>
      <p:sp>
        <p:nvSpPr>
          <p:cNvPr id="81923" name="3 Slayt Numarası Yer Tutucusu"/>
          <p:cNvSpPr>
            <a:spLocks noGrp="1"/>
          </p:cNvSpPr>
          <p:nvPr>
            <p:ph type="sldNum" sz="quarter" idx="12"/>
          </p:nvPr>
        </p:nvSpPr>
        <p:spPr bwMode="auto">
          <a:noFill/>
          <a:ln>
            <a:miter lim="800000"/>
            <a:headEnd/>
            <a:tailEnd/>
          </a:ln>
        </p:spPr>
        <p:txBody>
          <a:bodyPr vert="horz" wrap="square" lIns="91440" tIns="45720" rIns="91440" bIns="45720" numCol="1" rtlCol="0" anchor="t" anchorCtr="0" compatLnSpc="1">
            <a:prstTxWarp prst="textNoShape">
              <a:avLst/>
            </a:prstTxWarp>
          </a:bodyPr>
          <a:lstStyle/>
          <a:p>
            <a:fld id="{6A9CED65-C4E2-4245-9486-22EB68E616A4}" type="slidenum">
              <a:rPr lang="tr-TR" smtClean="0"/>
              <a:pPr/>
              <a:t>53</a:t>
            </a:fld>
            <a:endParaRPr lang="tr-TR" smtClean="0"/>
          </a:p>
        </p:txBody>
      </p:sp>
    </p:spTree>
    <p:extLst>
      <p:ext uri="{BB962C8B-B14F-4D97-AF65-F5344CB8AC3E}">
        <p14:creationId xmlns:p14="http://schemas.microsoft.com/office/powerpoint/2010/main" val="37876728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txBox="1">
            <a:spLocks noChangeArrowheads="1"/>
          </p:cNvSpPr>
          <p:nvPr/>
        </p:nvSpPr>
        <p:spPr bwMode="auto">
          <a:xfrm>
            <a:off x="3719737" y="404664"/>
            <a:ext cx="5286375" cy="819150"/>
          </a:xfrm>
          <a:prstGeom prst="rect">
            <a:avLst/>
          </a:prstGeom>
          <a:noFill/>
          <a:ln w="9525">
            <a:noFill/>
            <a:miter lim="800000"/>
            <a:headEnd/>
            <a:tailEnd/>
          </a:ln>
        </p:spPr>
        <p:txBody>
          <a:bodyPr lIns="92075" tIns="46038" rIns="92075" bIns="46038"/>
          <a:lstStyle/>
          <a:p>
            <a:pPr>
              <a:lnSpc>
                <a:spcPct val="93000"/>
              </a:lnSpc>
              <a:buClr>
                <a:srgbClr val="000000"/>
              </a:buClr>
              <a:buSzPct val="100000"/>
              <a:buFont typeface="Times New Roman" pitchFamily="18" charset="0"/>
              <a:buNone/>
            </a:pPr>
            <a:r>
              <a:rPr lang="en-AU" sz="4400" b="1" dirty="0">
                <a:solidFill>
                  <a:srgbClr val="000000"/>
                </a:solidFill>
                <a:latin typeface="Calibri" pitchFamily="34" charset="0"/>
              </a:rPr>
              <a:t>KALİTE İYİLEŞTİRME </a:t>
            </a:r>
          </a:p>
        </p:txBody>
      </p:sp>
      <p:sp>
        <p:nvSpPr>
          <p:cNvPr id="13316" name="Rectangle 3"/>
          <p:cNvSpPr txBox="1">
            <a:spLocks noChangeArrowheads="1"/>
          </p:cNvSpPr>
          <p:nvPr/>
        </p:nvSpPr>
        <p:spPr bwMode="auto">
          <a:xfrm>
            <a:off x="1854200" y="1556792"/>
            <a:ext cx="5080000" cy="4381500"/>
          </a:xfrm>
          <a:prstGeom prst="rect">
            <a:avLst/>
          </a:prstGeom>
          <a:noFill/>
          <a:ln w="9525">
            <a:noFill/>
            <a:miter lim="800000"/>
            <a:headEnd/>
            <a:tailEnd/>
          </a:ln>
        </p:spPr>
        <p:txBody>
          <a:bodyPr lIns="92075" tIns="46038" rIns="92075" bIns="46038"/>
          <a:lstStyle/>
          <a:p>
            <a:pPr marL="342900" indent="-342900">
              <a:lnSpc>
                <a:spcPct val="90000"/>
              </a:lnSpc>
              <a:spcBef>
                <a:spcPts val="800"/>
              </a:spcBef>
              <a:buClr>
                <a:srgbClr val="000000"/>
              </a:buClr>
              <a:buSzPct val="100000"/>
            </a:pPr>
            <a:r>
              <a:rPr lang="en-AU" b="1" dirty="0">
                <a:solidFill>
                  <a:srgbClr val="000000"/>
                </a:solidFill>
                <a:latin typeface="Calibri" pitchFamily="34" charset="0"/>
              </a:rPr>
              <a:t>   </a:t>
            </a:r>
            <a:r>
              <a:rPr lang="tr-TR" sz="3200" b="1" dirty="0">
                <a:solidFill>
                  <a:srgbClr val="000000"/>
                </a:solidFill>
                <a:latin typeface="Calibri" pitchFamily="34" charset="0"/>
              </a:rPr>
              <a:t>Kalite yönetiminin, </a:t>
            </a:r>
            <a:r>
              <a:rPr lang="tr-TR" sz="3200" b="1" dirty="0">
                <a:solidFill>
                  <a:srgbClr val="FF3300"/>
                </a:solidFill>
                <a:latin typeface="Calibri" pitchFamily="34" charset="0"/>
              </a:rPr>
              <a:t>kalite şartlarının</a:t>
            </a:r>
            <a:r>
              <a:rPr lang="tr-TR" sz="3200" b="1" dirty="0">
                <a:solidFill>
                  <a:srgbClr val="000000"/>
                </a:solidFill>
                <a:latin typeface="Calibri" pitchFamily="34" charset="0"/>
              </a:rPr>
              <a:t> yerine getirilmesi </a:t>
            </a:r>
            <a:r>
              <a:rPr lang="tr-TR" sz="3200" b="1" dirty="0">
                <a:solidFill>
                  <a:srgbClr val="FF3300"/>
                </a:solidFill>
                <a:latin typeface="Calibri" pitchFamily="34" charset="0"/>
              </a:rPr>
              <a:t>yeteneğini arttırmaya odaklanan</a:t>
            </a:r>
            <a:r>
              <a:rPr lang="tr-TR" sz="3200" b="1" dirty="0">
                <a:solidFill>
                  <a:srgbClr val="000000"/>
                </a:solidFill>
                <a:latin typeface="Calibri" pitchFamily="34" charset="0"/>
              </a:rPr>
              <a:t> bir parçası.</a:t>
            </a:r>
          </a:p>
          <a:p>
            <a:pPr marL="342900" indent="-342900">
              <a:lnSpc>
                <a:spcPct val="90000"/>
              </a:lnSpc>
              <a:spcBef>
                <a:spcPts val="800"/>
              </a:spcBef>
              <a:buClr>
                <a:srgbClr val="000000"/>
              </a:buClr>
              <a:buSzPct val="100000"/>
            </a:pPr>
            <a:r>
              <a:rPr lang="tr-TR" sz="3200" b="1" dirty="0">
                <a:solidFill>
                  <a:srgbClr val="000000"/>
                </a:solidFill>
                <a:latin typeface="Calibri" pitchFamily="34" charset="0"/>
              </a:rPr>
              <a:t>Not : Şartlar; etkinlik, verimlilik veya </a:t>
            </a:r>
            <a:r>
              <a:rPr lang="tr-TR" sz="3200" b="1" dirty="0" err="1">
                <a:solidFill>
                  <a:srgbClr val="000000"/>
                </a:solidFill>
                <a:latin typeface="Calibri" pitchFamily="34" charset="0"/>
              </a:rPr>
              <a:t>izlenebirlilik</a:t>
            </a:r>
            <a:r>
              <a:rPr lang="tr-TR" sz="3200" b="1" dirty="0">
                <a:solidFill>
                  <a:srgbClr val="000000"/>
                </a:solidFill>
                <a:latin typeface="Calibri" pitchFamily="34" charset="0"/>
              </a:rPr>
              <a:t> gibi herhangi bir konuyla ilgili olabilir.</a:t>
            </a:r>
          </a:p>
        </p:txBody>
      </p:sp>
      <p:graphicFrame>
        <p:nvGraphicFramePr>
          <p:cNvPr id="13314" name="Object 4"/>
          <p:cNvGraphicFramePr>
            <a:graphicFrameLocks/>
          </p:cNvGraphicFramePr>
          <p:nvPr/>
        </p:nvGraphicFramePr>
        <p:xfrm>
          <a:off x="7112000" y="1567906"/>
          <a:ext cx="3365500" cy="3049587"/>
        </p:xfrm>
        <a:graphic>
          <a:graphicData uri="http://schemas.openxmlformats.org/presentationml/2006/ole">
            <mc:AlternateContent xmlns:mc="http://schemas.openxmlformats.org/markup-compatibility/2006">
              <mc:Choice xmlns:v="urn:schemas-microsoft-com:vml" Requires="v">
                <p:oleObj spid="_x0000_s11271" name="Clip" r:id="rId3" imgW="3365280" imgH="1765080" progId="">
                  <p:embed/>
                </p:oleObj>
              </mc:Choice>
              <mc:Fallback>
                <p:oleObj name="Clip" r:id="rId3" imgW="3365280" imgH="1765080" progId="">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12000" y="1567906"/>
                        <a:ext cx="3365500" cy="304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317" name="5 Slayt Numarası Yer Tutucusu"/>
          <p:cNvSpPr>
            <a:spLocks noGrp="1"/>
          </p:cNvSpPr>
          <p:nvPr>
            <p:ph type="sldNum" sz="quarter" idx="12"/>
          </p:nvPr>
        </p:nvSpPr>
        <p:spPr bwMode="auto">
          <a:noFill/>
          <a:ln>
            <a:miter lim="800000"/>
            <a:headEnd/>
            <a:tailEnd/>
          </a:ln>
        </p:spPr>
        <p:txBody>
          <a:bodyPr vert="horz" wrap="square" lIns="91440" tIns="45720" rIns="91440" bIns="45720" numCol="1" rtlCol="0" anchor="t" anchorCtr="0" compatLnSpc="1">
            <a:prstTxWarp prst="textNoShape">
              <a:avLst/>
            </a:prstTxWarp>
          </a:bodyPr>
          <a:lstStyle/>
          <a:p>
            <a:fld id="{03C6CEDA-5D5B-4B46-BAC5-70B50507D004}" type="slidenum">
              <a:rPr lang="tr-TR" smtClean="0"/>
              <a:pPr/>
              <a:t>54</a:t>
            </a:fld>
            <a:endParaRPr lang="tr-TR" smtClean="0"/>
          </a:p>
        </p:txBody>
      </p:sp>
    </p:spTree>
    <p:extLst>
      <p:ext uri="{BB962C8B-B14F-4D97-AF65-F5344CB8AC3E}">
        <p14:creationId xmlns:p14="http://schemas.microsoft.com/office/powerpoint/2010/main" val="32955398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txBox="1">
            <a:spLocks noChangeArrowheads="1"/>
          </p:cNvSpPr>
          <p:nvPr/>
        </p:nvSpPr>
        <p:spPr bwMode="auto">
          <a:xfrm>
            <a:off x="4595814" y="500064"/>
            <a:ext cx="3012355" cy="676275"/>
          </a:xfrm>
          <a:prstGeom prst="rect">
            <a:avLst/>
          </a:prstGeom>
          <a:noFill/>
          <a:ln w="9525">
            <a:noFill/>
            <a:miter lim="800000"/>
            <a:headEnd/>
            <a:tailEnd/>
          </a:ln>
        </p:spPr>
        <p:txBody>
          <a:bodyPr/>
          <a:lstStyle/>
          <a:p>
            <a:pPr>
              <a:lnSpc>
                <a:spcPct val="93000"/>
              </a:lnSpc>
              <a:buClr>
                <a:srgbClr val="000000"/>
              </a:buClr>
              <a:buSzPct val="100000"/>
              <a:buFont typeface="Times New Roman" pitchFamily="18" charset="0"/>
              <a:buNone/>
            </a:pPr>
            <a:r>
              <a:rPr lang="tr-TR" sz="4000" b="1" dirty="0">
                <a:solidFill>
                  <a:srgbClr val="000000"/>
                </a:solidFill>
                <a:latin typeface="Calibri" pitchFamily="34" charset="0"/>
              </a:rPr>
              <a:t>İYİLEŞTİRME</a:t>
            </a:r>
          </a:p>
        </p:txBody>
      </p:sp>
      <p:sp>
        <p:nvSpPr>
          <p:cNvPr id="14340" name="Rectangle 3"/>
          <p:cNvSpPr txBox="1">
            <a:spLocks noChangeArrowheads="1"/>
          </p:cNvSpPr>
          <p:nvPr/>
        </p:nvSpPr>
        <p:spPr bwMode="auto">
          <a:xfrm>
            <a:off x="2084389" y="1981200"/>
            <a:ext cx="5083175" cy="2947988"/>
          </a:xfrm>
          <a:prstGeom prst="rect">
            <a:avLst/>
          </a:prstGeom>
          <a:noFill/>
          <a:ln w="9525">
            <a:noFill/>
            <a:miter lim="800000"/>
            <a:headEnd/>
            <a:tailEnd/>
          </a:ln>
        </p:spPr>
        <p:txBody>
          <a:bodyPr/>
          <a:lstStyle/>
          <a:p>
            <a:pPr marL="342900" indent="-342900">
              <a:lnSpc>
                <a:spcPct val="93000"/>
              </a:lnSpc>
              <a:spcBef>
                <a:spcPts val="800"/>
              </a:spcBef>
              <a:buClr>
                <a:srgbClr val="000000"/>
              </a:buClr>
              <a:buSzPct val="100000"/>
            </a:pPr>
            <a:r>
              <a:rPr lang="tr-TR">
                <a:solidFill>
                  <a:schemeClr val="accent2"/>
                </a:solidFill>
                <a:latin typeface="Arial" pitchFamily="34" charset="0"/>
              </a:rPr>
              <a:t>       </a:t>
            </a:r>
          </a:p>
          <a:p>
            <a:pPr marL="342900" indent="-342900">
              <a:lnSpc>
                <a:spcPct val="93000"/>
              </a:lnSpc>
              <a:spcBef>
                <a:spcPts val="800"/>
              </a:spcBef>
              <a:buClr>
                <a:srgbClr val="000000"/>
              </a:buClr>
              <a:buSzPct val="100000"/>
            </a:pPr>
            <a:r>
              <a:rPr lang="tr-TR" sz="3400" b="1">
                <a:solidFill>
                  <a:schemeClr val="accent2"/>
                </a:solidFill>
                <a:latin typeface="Calibri" pitchFamily="34" charset="0"/>
              </a:rPr>
              <a:t>Şartların yerine getirilmesi</a:t>
            </a:r>
          </a:p>
          <a:p>
            <a:pPr marL="342900" indent="-342900">
              <a:lnSpc>
                <a:spcPct val="93000"/>
              </a:lnSpc>
              <a:spcBef>
                <a:spcPts val="800"/>
              </a:spcBef>
              <a:buClr>
                <a:srgbClr val="000000"/>
              </a:buClr>
              <a:buSzPct val="100000"/>
            </a:pPr>
            <a:r>
              <a:rPr lang="tr-TR" sz="3400" b="1">
                <a:solidFill>
                  <a:schemeClr val="accent2"/>
                </a:solidFill>
                <a:latin typeface="Calibri" pitchFamily="34" charset="0"/>
              </a:rPr>
              <a:t>yeteneğinin</a:t>
            </a:r>
            <a:r>
              <a:rPr lang="tr-TR" sz="3400" b="1">
                <a:solidFill>
                  <a:srgbClr val="000000"/>
                </a:solidFill>
                <a:latin typeface="Calibri" pitchFamily="34" charset="0"/>
              </a:rPr>
              <a:t>  </a:t>
            </a:r>
            <a:r>
              <a:rPr lang="tr-TR" sz="3400" b="1">
                <a:solidFill>
                  <a:srgbClr val="FF3300"/>
                </a:solidFill>
                <a:latin typeface="Calibri" pitchFamily="34" charset="0"/>
              </a:rPr>
              <a:t>arttırılması</a:t>
            </a:r>
          </a:p>
          <a:p>
            <a:pPr marL="342900" indent="-342900">
              <a:lnSpc>
                <a:spcPct val="93000"/>
              </a:lnSpc>
              <a:spcBef>
                <a:spcPts val="800"/>
              </a:spcBef>
              <a:buClr>
                <a:srgbClr val="000000"/>
              </a:buClr>
              <a:buSzPct val="100000"/>
            </a:pPr>
            <a:r>
              <a:rPr lang="tr-TR" sz="3400" b="1">
                <a:solidFill>
                  <a:srgbClr val="FF3300"/>
                </a:solidFill>
                <a:latin typeface="Calibri" pitchFamily="34" charset="0"/>
              </a:rPr>
              <a:t>için</a:t>
            </a:r>
            <a:r>
              <a:rPr lang="tr-TR" sz="3400" b="1">
                <a:solidFill>
                  <a:srgbClr val="000000"/>
                </a:solidFill>
                <a:latin typeface="Calibri" pitchFamily="34" charset="0"/>
              </a:rPr>
              <a:t> tekrar eden faaliyet</a:t>
            </a:r>
          </a:p>
        </p:txBody>
      </p:sp>
      <p:graphicFrame>
        <p:nvGraphicFramePr>
          <p:cNvPr id="14338" name="Object 4"/>
          <p:cNvGraphicFramePr>
            <a:graphicFrameLocks/>
          </p:cNvGraphicFramePr>
          <p:nvPr/>
        </p:nvGraphicFramePr>
        <p:xfrm>
          <a:off x="7381875" y="2571750"/>
          <a:ext cx="2928938" cy="2349500"/>
        </p:xfrm>
        <a:graphic>
          <a:graphicData uri="http://schemas.openxmlformats.org/presentationml/2006/ole">
            <mc:AlternateContent xmlns:mc="http://schemas.openxmlformats.org/markup-compatibility/2006">
              <mc:Choice xmlns:v="urn:schemas-microsoft-com:vml" Requires="v">
                <p:oleObj spid="_x0000_s12295" name="Clip" r:id="rId3" imgW="3365280" imgH="1765080" progId="">
                  <p:embed/>
                </p:oleObj>
              </mc:Choice>
              <mc:Fallback>
                <p:oleObj name="Clip" r:id="rId3" imgW="3365280" imgH="1765080" progId="">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81875" y="2571750"/>
                        <a:ext cx="2928938" cy="234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341" name="5 Slayt Numarası Yer Tutucusu"/>
          <p:cNvSpPr>
            <a:spLocks noGrp="1"/>
          </p:cNvSpPr>
          <p:nvPr>
            <p:ph type="sldNum" sz="quarter" idx="12"/>
          </p:nvPr>
        </p:nvSpPr>
        <p:spPr bwMode="auto">
          <a:noFill/>
          <a:ln>
            <a:miter lim="800000"/>
            <a:headEnd/>
            <a:tailEnd/>
          </a:ln>
        </p:spPr>
        <p:txBody>
          <a:bodyPr vert="horz" wrap="square" lIns="91440" tIns="45720" rIns="91440" bIns="45720" numCol="1" rtlCol="0" anchor="t" anchorCtr="0" compatLnSpc="1">
            <a:prstTxWarp prst="textNoShape">
              <a:avLst/>
            </a:prstTxWarp>
          </a:bodyPr>
          <a:lstStyle/>
          <a:p>
            <a:fld id="{AA9E3667-8153-4B8F-89D8-6D014B8E6B5B}" type="slidenum">
              <a:rPr lang="tr-TR" smtClean="0"/>
              <a:pPr/>
              <a:t>55</a:t>
            </a:fld>
            <a:endParaRPr lang="tr-TR" smtClean="0"/>
          </a:p>
        </p:txBody>
      </p:sp>
    </p:spTree>
    <p:extLst>
      <p:ext uri="{BB962C8B-B14F-4D97-AF65-F5344CB8AC3E}">
        <p14:creationId xmlns:p14="http://schemas.microsoft.com/office/powerpoint/2010/main" val="9520096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txBox="1">
            <a:spLocks noChangeArrowheads="1"/>
          </p:cNvSpPr>
          <p:nvPr/>
        </p:nvSpPr>
        <p:spPr bwMode="auto">
          <a:xfrm>
            <a:off x="4452938" y="609600"/>
            <a:ext cx="5072062" cy="890588"/>
          </a:xfrm>
          <a:prstGeom prst="rect">
            <a:avLst/>
          </a:prstGeom>
          <a:noFill/>
          <a:ln w="9525">
            <a:noFill/>
            <a:miter lim="800000"/>
            <a:headEnd/>
            <a:tailEnd/>
          </a:ln>
        </p:spPr>
        <p:txBody>
          <a:bodyPr lIns="92075" tIns="46038" rIns="92075" bIns="46038"/>
          <a:lstStyle/>
          <a:p>
            <a:pPr>
              <a:lnSpc>
                <a:spcPct val="93000"/>
              </a:lnSpc>
              <a:buClr>
                <a:srgbClr val="000000"/>
              </a:buClr>
              <a:buSzPct val="100000"/>
              <a:buFont typeface="Times New Roman" pitchFamily="18" charset="0"/>
              <a:buNone/>
            </a:pPr>
            <a:r>
              <a:rPr lang="en-AU" sz="4400" b="1">
                <a:solidFill>
                  <a:srgbClr val="000000"/>
                </a:solidFill>
                <a:latin typeface="Calibri" pitchFamily="34" charset="0"/>
              </a:rPr>
              <a:t>ETKİNLİK</a:t>
            </a:r>
          </a:p>
        </p:txBody>
      </p:sp>
      <p:graphicFrame>
        <p:nvGraphicFramePr>
          <p:cNvPr id="15362" name="Object 4"/>
          <p:cNvGraphicFramePr>
            <a:graphicFrameLocks/>
          </p:cNvGraphicFramePr>
          <p:nvPr/>
        </p:nvGraphicFramePr>
        <p:xfrm>
          <a:off x="2238375" y="1500188"/>
          <a:ext cx="2298700" cy="2233612"/>
        </p:xfrm>
        <a:graphic>
          <a:graphicData uri="http://schemas.openxmlformats.org/presentationml/2006/ole">
            <mc:AlternateContent xmlns:mc="http://schemas.openxmlformats.org/markup-compatibility/2006">
              <mc:Choice xmlns:v="urn:schemas-microsoft-com:vml" Requires="v">
                <p:oleObj spid="_x0000_s13324" name="Clip" r:id="rId3" imgW="2298600" imgH="2233440" progId="">
                  <p:embed/>
                </p:oleObj>
              </mc:Choice>
              <mc:Fallback>
                <p:oleObj name="Clip" r:id="rId3" imgW="2298600" imgH="2233440" progId="">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38375" y="1500188"/>
                        <a:ext cx="2298700" cy="2233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365" name="Rectangle 3"/>
          <p:cNvSpPr txBox="1">
            <a:spLocks noChangeArrowheads="1"/>
          </p:cNvSpPr>
          <p:nvPr/>
        </p:nvSpPr>
        <p:spPr bwMode="auto">
          <a:xfrm>
            <a:off x="1854200" y="3962400"/>
            <a:ext cx="5778500" cy="2133600"/>
          </a:xfrm>
          <a:prstGeom prst="rect">
            <a:avLst/>
          </a:prstGeom>
          <a:noFill/>
          <a:ln w="9525">
            <a:noFill/>
            <a:miter lim="800000"/>
            <a:headEnd/>
            <a:tailEnd/>
          </a:ln>
        </p:spPr>
        <p:txBody>
          <a:bodyPr lIns="92075" tIns="46038" rIns="92075" bIns="46038"/>
          <a:lstStyle/>
          <a:p>
            <a:pPr marL="342900" indent="-342900">
              <a:lnSpc>
                <a:spcPct val="93000"/>
              </a:lnSpc>
              <a:spcBef>
                <a:spcPts val="800"/>
              </a:spcBef>
              <a:buClr>
                <a:srgbClr val="000000"/>
              </a:buClr>
              <a:buSzPct val="100000"/>
            </a:pPr>
            <a:r>
              <a:rPr lang="en-AU" sz="3200" dirty="0">
                <a:solidFill>
                  <a:srgbClr val="000000"/>
                </a:solidFill>
                <a:latin typeface="Arial" pitchFamily="34" charset="0"/>
              </a:rPr>
              <a:t>   </a:t>
            </a:r>
            <a:r>
              <a:rPr lang="tr-TR" sz="3400" b="1" u="sng" dirty="0">
                <a:solidFill>
                  <a:srgbClr val="000000"/>
                </a:solidFill>
                <a:latin typeface="Calibri" pitchFamily="34" charset="0"/>
              </a:rPr>
              <a:t>Planlanmış faaliyetlerin</a:t>
            </a:r>
            <a:r>
              <a:rPr lang="tr-TR" sz="3400" b="1" dirty="0">
                <a:solidFill>
                  <a:srgbClr val="000000"/>
                </a:solidFill>
                <a:latin typeface="Calibri" pitchFamily="34" charset="0"/>
              </a:rPr>
              <a:t> </a:t>
            </a:r>
            <a:r>
              <a:rPr lang="tr-TR" sz="3400" b="1" dirty="0">
                <a:solidFill>
                  <a:srgbClr val="FF3300"/>
                </a:solidFill>
                <a:latin typeface="Calibri" pitchFamily="34" charset="0"/>
              </a:rPr>
              <a:t>gerçekleştirilmesi</a:t>
            </a:r>
            <a:r>
              <a:rPr lang="tr-TR" sz="3400" b="1" dirty="0">
                <a:solidFill>
                  <a:srgbClr val="FF9933"/>
                </a:solidFill>
                <a:latin typeface="Calibri" pitchFamily="34" charset="0"/>
              </a:rPr>
              <a:t> </a:t>
            </a:r>
            <a:r>
              <a:rPr lang="tr-TR" sz="3400" b="1" dirty="0">
                <a:solidFill>
                  <a:srgbClr val="000000"/>
                </a:solidFill>
                <a:latin typeface="Calibri" pitchFamily="34" charset="0"/>
              </a:rPr>
              <a:t>ve </a:t>
            </a:r>
            <a:r>
              <a:rPr lang="tr-TR" sz="3400" b="1" u="sng" dirty="0">
                <a:solidFill>
                  <a:srgbClr val="000000"/>
                </a:solidFill>
                <a:latin typeface="Calibri" pitchFamily="34" charset="0"/>
              </a:rPr>
              <a:t>planlanmış sonuçların</a:t>
            </a:r>
            <a:r>
              <a:rPr lang="tr-TR" sz="3400" b="1" dirty="0">
                <a:solidFill>
                  <a:srgbClr val="000000"/>
                </a:solidFill>
                <a:latin typeface="Calibri" pitchFamily="34" charset="0"/>
              </a:rPr>
              <a:t> </a:t>
            </a:r>
            <a:r>
              <a:rPr lang="tr-TR" sz="3400" b="1" dirty="0">
                <a:solidFill>
                  <a:srgbClr val="FF3300"/>
                </a:solidFill>
                <a:latin typeface="Calibri" pitchFamily="34" charset="0"/>
              </a:rPr>
              <a:t>elde edilme derecesi</a:t>
            </a:r>
          </a:p>
          <a:p>
            <a:pPr marL="342900" indent="-342900">
              <a:lnSpc>
                <a:spcPct val="93000"/>
              </a:lnSpc>
              <a:spcBef>
                <a:spcPts val="800"/>
              </a:spcBef>
              <a:buClr>
                <a:srgbClr val="000000"/>
              </a:buClr>
              <a:buSzPct val="100000"/>
            </a:pPr>
            <a:endParaRPr lang="en-AU" sz="3200" dirty="0">
              <a:solidFill>
                <a:srgbClr val="FF3300"/>
              </a:solidFill>
              <a:latin typeface="Arial" pitchFamily="34" charset="0"/>
            </a:endParaRPr>
          </a:p>
        </p:txBody>
      </p:sp>
      <p:graphicFrame>
        <p:nvGraphicFramePr>
          <p:cNvPr id="15363" name="Object 5"/>
          <p:cNvGraphicFramePr>
            <a:graphicFrameLocks/>
          </p:cNvGraphicFramePr>
          <p:nvPr/>
        </p:nvGraphicFramePr>
        <p:xfrm>
          <a:off x="7580314" y="2743200"/>
          <a:ext cx="2708275" cy="3822700"/>
        </p:xfrm>
        <a:graphic>
          <a:graphicData uri="http://schemas.openxmlformats.org/presentationml/2006/ole">
            <mc:AlternateContent xmlns:mc="http://schemas.openxmlformats.org/markup-compatibility/2006">
              <mc:Choice xmlns:v="urn:schemas-microsoft-com:vml" Requires="v">
                <p:oleObj spid="_x0000_s13325" name="Clip" r:id="rId5" imgW="2707920" imgH="3822480" progId="">
                  <p:embed/>
                </p:oleObj>
              </mc:Choice>
              <mc:Fallback>
                <p:oleObj name="Clip" r:id="rId5" imgW="2707920" imgH="3822480" progId="">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80314" y="2743200"/>
                        <a:ext cx="2708275" cy="382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366" name="6 Slayt Numarası Yer Tutucusu"/>
          <p:cNvSpPr>
            <a:spLocks noGrp="1"/>
          </p:cNvSpPr>
          <p:nvPr>
            <p:ph type="sldNum" sz="quarter" idx="12"/>
          </p:nvPr>
        </p:nvSpPr>
        <p:spPr bwMode="auto">
          <a:noFill/>
          <a:ln>
            <a:miter lim="800000"/>
            <a:headEnd/>
            <a:tailEnd/>
          </a:ln>
        </p:spPr>
        <p:txBody>
          <a:bodyPr vert="horz" wrap="square" lIns="91440" tIns="45720" rIns="91440" bIns="45720" numCol="1" rtlCol="0" anchor="t" anchorCtr="0" compatLnSpc="1">
            <a:prstTxWarp prst="textNoShape">
              <a:avLst/>
            </a:prstTxWarp>
          </a:bodyPr>
          <a:lstStyle/>
          <a:p>
            <a:fld id="{C13D5F9F-286E-4D88-8FB9-BBD8C91425A3}" type="slidenum">
              <a:rPr lang="tr-TR" smtClean="0"/>
              <a:pPr/>
              <a:t>56</a:t>
            </a:fld>
            <a:endParaRPr lang="tr-TR" smtClean="0"/>
          </a:p>
        </p:txBody>
      </p:sp>
    </p:spTree>
    <p:extLst>
      <p:ext uri="{BB962C8B-B14F-4D97-AF65-F5344CB8AC3E}">
        <p14:creationId xmlns:p14="http://schemas.microsoft.com/office/powerpoint/2010/main" val="38236262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1 Dikdörtgen"/>
          <p:cNvSpPr>
            <a:spLocks noChangeArrowheads="1"/>
          </p:cNvSpPr>
          <p:nvPr/>
        </p:nvSpPr>
        <p:spPr bwMode="auto">
          <a:xfrm>
            <a:off x="6738938" y="642939"/>
            <a:ext cx="3071812" cy="769937"/>
          </a:xfrm>
          <a:prstGeom prst="rect">
            <a:avLst/>
          </a:prstGeom>
          <a:noFill/>
          <a:ln w="9525">
            <a:noFill/>
            <a:miter lim="800000"/>
            <a:headEnd/>
            <a:tailEnd/>
          </a:ln>
        </p:spPr>
        <p:txBody>
          <a:bodyPr>
            <a:spAutoFit/>
          </a:bodyPr>
          <a:lstStyle/>
          <a:p>
            <a:r>
              <a:rPr lang="en-AU" sz="4400" b="1">
                <a:latin typeface="Calibri" pitchFamily="34" charset="0"/>
              </a:rPr>
              <a:t>VERİMLİLİK</a:t>
            </a:r>
            <a:endParaRPr lang="tr-TR" sz="4400">
              <a:latin typeface="Calibri" pitchFamily="34" charset="0"/>
            </a:endParaRPr>
          </a:p>
        </p:txBody>
      </p:sp>
      <p:sp>
        <p:nvSpPr>
          <p:cNvPr id="16389" name="Rectangle 3"/>
          <p:cNvSpPr txBox="1">
            <a:spLocks noChangeArrowheads="1"/>
          </p:cNvSpPr>
          <p:nvPr/>
        </p:nvSpPr>
        <p:spPr bwMode="auto">
          <a:xfrm>
            <a:off x="3595688" y="2357438"/>
            <a:ext cx="5683250" cy="2057400"/>
          </a:xfrm>
          <a:prstGeom prst="rect">
            <a:avLst/>
          </a:prstGeom>
          <a:noFill/>
          <a:ln w="9525">
            <a:noFill/>
            <a:miter lim="800000"/>
            <a:headEnd/>
            <a:tailEnd/>
          </a:ln>
        </p:spPr>
        <p:txBody>
          <a:bodyPr lIns="92075" tIns="46038" rIns="92075" bIns="46038"/>
          <a:lstStyle/>
          <a:p>
            <a:pPr marL="342900" indent="-342900">
              <a:lnSpc>
                <a:spcPct val="93000"/>
              </a:lnSpc>
              <a:spcBef>
                <a:spcPts val="800"/>
              </a:spcBef>
              <a:buClr>
                <a:srgbClr val="000000"/>
              </a:buClr>
              <a:buSzPct val="100000"/>
            </a:pPr>
            <a:r>
              <a:rPr lang="en-AU" sz="3600">
                <a:solidFill>
                  <a:srgbClr val="000000"/>
                </a:solidFill>
                <a:latin typeface="Calibri" pitchFamily="34" charset="0"/>
              </a:rPr>
              <a:t>   </a:t>
            </a:r>
            <a:r>
              <a:rPr lang="tr-TR" sz="3600">
                <a:solidFill>
                  <a:srgbClr val="000000"/>
                </a:solidFill>
                <a:latin typeface="Calibri" pitchFamily="34" charset="0"/>
              </a:rPr>
              <a:t>Elde edilen </a:t>
            </a:r>
            <a:r>
              <a:rPr lang="tr-TR" sz="3600">
                <a:solidFill>
                  <a:srgbClr val="FF3300"/>
                </a:solidFill>
                <a:latin typeface="Calibri" pitchFamily="34" charset="0"/>
              </a:rPr>
              <a:t>sonuç</a:t>
            </a:r>
            <a:r>
              <a:rPr lang="tr-TR" sz="3600">
                <a:solidFill>
                  <a:srgbClr val="000000"/>
                </a:solidFill>
                <a:latin typeface="Calibri" pitchFamily="34" charset="0"/>
              </a:rPr>
              <a:t> ile kullanılan </a:t>
            </a:r>
            <a:r>
              <a:rPr lang="tr-TR" sz="3600">
                <a:solidFill>
                  <a:srgbClr val="FF3300"/>
                </a:solidFill>
                <a:latin typeface="Calibri" pitchFamily="34" charset="0"/>
              </a:rPr>
              <a:t>kaynak</a:t>
            </a:r>
            <a:r>
              <a:rPr lang="tr-TR" sz="3600">
                <a:solidFill>
                  <a:srgbClr val="000000"/>
                </a:solidFill>
                <a:latin typeface="Calibri" pitchFamily="34" charset="0"/>
              </a:rPr>
              <a:t> arasındaki ilişki.</a:t>
            </a:r>
          </a:p>
          <a:p>
            <a:pPr marL="342900" indent="-342900">
              <a:lnSpc>
                <a:spcPct val="93000"/>
              </a:lnSpc>
              <a:spcBef>
                <a:spcPts val="800"/>
              </a:spcBef>
              <a:buClr>
                <a:srgbClr val="000000"/>
              </a:buClr>
              <a:buSzPct val="100000"/>
            </a:pPr>
            <a:endParaRPr lang="en-AU" sz="3600">
              <a:solidFill>
                <a:srgbClr val="000000"/>
              </a:solidFill>
              <a:latin typeface="Arial" pitchFamily="34" charset="0"/>
            </a:endParaRPr>
          </a:p>
        </p:txBody>
      </p:sp>
      <p:graphicFrame>
        <p:nvGraphicFramePr>
          <p:cNvPr id="16386" name="Object 5"/>
          <p:cNvGraphicFramePr>
            <a:graphicFrameLocks/>
          </p:cNvGraphicFramePr>
          <p:nvPr/>
        </p:nvGraphicFramePr>
        <p:xfrm>
          <a:off x="1703389" y="1844676"/>
          <a:ext cx="2382837" cy="3109913"/>
        </p:xfrm>
        <a:graphic>
          <a:graphicData uri="http://schemas.openxmlformats.org/presentationml/2006/ole">
            <mc:AlternateContent xmlns:mc="http://schemas.openxmlformats.org/markup-compatibility/2006">
              <mc:Choice xmlns:v="urn:schemas-microsoft-com:vml" Requires="v">
                <p:oleObj spid="_x0000_s14348" name="Clip" r:id="rId3" imgW="1501560" imgH="2300040" progId="">
                  <p:embed/>
                </p:oleObj>
              </mc:Choice>
              <mc:Fallback>
                <p:oleObj name="Clip" r:id="rId3" imgW="1501560" imgH="2300040" progId="">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03389" y="1844676"/>
                        <a:ext cx="2382837" cy="3109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387" name="Object 4"/>
          <p:cNvGraphicFramePr>
            <a:graphicFrameLocks/>
          </p:cNvGraphicFramePr>
          <p:nvPr/>
        </p:nvGraphicFramePr>
        <p:xfrm>
          <a:off x="7167563" y="4071938"/>
          <a:ext cx="3155950" cy="2208212"/>
        </p:xfrm>
        <a:graphic>
          <a:graphicData uri="http://schemas.openxmlformats.org/presentationml/2006/ole">
            <mc:AlternateContent xmlns:mc="http://schemas.openxmlformats.org/markup-compatibility/2006">
              <mc:Choice xmlns:v="urn:schemas-microsoft-com:vml" Requires="v">
                <p:oleObj spid="_x0000_s14349" name="Clip" r:id="rId5" imgW="2298600" imgH="1922400" progId="">
                  <p:embed/>
                </p:oleObj>
              </mc:Choice>
              <mc:Fallback>
                <p:oleObj name="Clip" r:id="rId5" imgW="2298600" imgH="1922400" progId="">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67563" y="4071938"/>
                        <a:ext cx="3155950" cy="2208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390" name="6 Slayt Numarası Yer Tutucusu"/>
          <p:cNvSpPr>
            <a:spLocks noGrp="1"/>
          </p:cNvSpPr>
          <p:nvPr>
            <p:ph type="sldNum" sz="quarter" idx="12"/>
          </p:nvPr>
        </p:nvSpPr>
        <p:spPr bwMode="auto">
          <a:noFill/>
          <a:ln>
            <a:miter lim="800000"/>
            <a:headEnd/>
            <a:tailEnd/>
          </a:ln>
        </p:spPr>
        <p:txBody>
          <a:bodyPr vert="horz" wrap="square" lIns="91440" tIns="45720" rIns="91440" bIns="45720" numCol="1" rtlCol="0" anchor="t" anchorCtr="0" compatLnSpc="1">
            <a:prstTxWarp prst="textNoShape">
              <a:avLst/>
            </a:prstTxWarp>
          </a:bodyPr>
          <a:lstStyle/>
          <a:p>
            <a:fld id="{E7144EDB-675B-4722-9B1D-0FFE9EEC5024}" type="slidenum">
              <a:rPr lang="tr-TR" smtClean="0"/>
              <a:pPr/>
              <a:t>57</a:t>
            </a:fld>
            <a:endParaRPr lang="tr-TR" smtClean="0"/>
          </a:p>
        </p:txBody>
      </p:sp>
    </p:spTree>
    <p:extLst>
      <p:ext uri="{BB962C8B-B14F-4D97-AF65-F5344CB8AC3E}">
        <p14:creationId xmlns:p14="http://schemas.microsoft.com/office/powerpoint/2010/main" val="39264318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295801" y="260649"/>
            <a:ext cx="2808312" cy="676275"/>
          </a:xfrm>
          <a:prstGeom prst="rect">
            <a:avLst/>
          </a:prstGeom>
          <a:effectLst>
            <a:outerShdw dist="13470" dir="2700000" algn="ctr" rotWithShape="0">
              <a:schemeClr val="bg2"/>
            </a:outerShdw>
          </a:effectLst>
        </p:spPr>
        <p:txBody>
          <a:bodyPr lIns="92075" tIns="46038" rIns="92075" bIns="46038"/>
          <a:lstStyle/>
          <a:p>
            <a:pPr>
              <a:lnSpc>
                <a:spcPct val="93000"/>
              </a:lnSpc>
              <a:buClr>
                <a:srgbClr val="000000"/>
              </a:buClr>
              <a:buSzPct val="100000"/>
              <a:buFont typeface="Times New Roman" pitchFamily="18" charset="0"/>
              <a:buNone/>
              <a:defRPr/>
            </a:pPr>
            <a:r>
              <a:rPr lang="tr-TR" sz="4400" b="1" dirty="0">
                <a:solidFill>
                  <a:srgbClr val="000000"/>
                </a:solidFill>
                <a:latin typeface="Calibri" pitchFamily="34" charset="0"/>
              </a:rPr>
              <a:t>KURULUŞ</a:t>
            </a:r>
            <a:endParaRPr lang="en-AU" sz="4400" dirty="0">
              <a:solidFill>
                <a:srgbClr val="000000"/>
              </a:solidFill>
              <a:latin typeface="Calibri" pitchFamily="34" charset="0"/>
            </a:endParaRPr>
          </a:p>
        </p:txBody>
      </p:sp>
      <p:sp>
        <p:nvSpPr>
          <p:cNvPr id="17413" name="Rectangle 3"/>
          <p:cNvSpPr txBox="1">
            <a:spLocks noChangeArrowheads="1"/>
          </p:cNvSpPr>
          <p:nvPr/>
        </p:nvSpPr>
        <p:spPr bwMode="auto">
          <a:xfrm>
            <a:off x="1797050" y="1052513"/>
            <a:ext cx="8656638" cy="2519362"/>
          </a:xfrm>
          <a:prstGeom prst="rect">
            <a:avLst/>
          </a:prstGeom>
          <a:noFill/>
          <a:ln w="9525">
            <a:noFill/>
            <a:miter lim="800000"/>
            <a:headEnd/>
            <a:tailEnd/>
          </a:ln>
        </p:spPr>
        <p:txBody>
          <a:bodyPr lIns="92075" tIns="46038" rIns="92075" bIns="46038"/>
          <a:lstStyle/>
          <a:p>
            <a:pPr marL="342900" indent="-342900">
              <a:lnSpc>
                <a:spcPct val="93000"/>
              </a:lnSpc>
              <a:spcBef>
                <a:spcPts val="800"/>
              </a:spcBef>
              <a:buClr>
                <a:srgbClr val="000000"/>
              </a:buClr>
              <a:buSzPct val="100000"/>
            </a:pPr>
            <a:r>
              <a:rPr lang="tr-TR" sz="3200" b="1">
                <a:solidFill>
                  <a:srgbClr val="FF3300"/>
                </a:solidFill>
                <a:latin typeface="Arial" pitchFamily="34" charset="0"/>
              </a:rPr>
              <a:t>   </a:t>
            </a:r>
            <a:r>
              <a:rPr lang="tr-TR" sz="3500" b="1">
                <a:solidFill>
                  <a:srgbClr val="FF3300"/>
                </a:solidFill>
                <a:latin typeface="Calibri" pitchFamily="34" charset="0"/>
              </a:rPr>
              <a:t>Sorumlulukları</a:t>
            </a:r>
            <a:r>
              <a:rPr lang="tr-TR" sz="3500" b="1">
                <a:solidFill>
                  <a:srgbClr val="000000"/>
                </a:solidFill>
                <a:latin typeface="Calibri" pitchFamily="34" charset="0"/>
              </a:rPr>
              <a:t>, </a:t>
            </a:r>
            <a:r>
              <a:rPr lang="tr-TR" sz="3500" b="1">
                <a:solidFill>
                  <a:srgbClr val="FF3300"/>
                </a:solidFill>
                <a:latin typeface="Calibri" pitchFamily="34" charset="0"/>
              </a:rPr>
              <a:t>yetkileri </a:t>
            </a:r>
            <a:r>
              <a:rPr lang="tr-TR" sz="3500" b="1">
                <a:solidFill>
                  <a:srgbClr val="000000"/>
                </a:solidFill>
                <a:latin typeface="Calibri" pitchFamily="34" charset="0"/>
              </a:rPr>
              <a:t>ve </a:t>
            </a:r>
            <a:r>
              <a:rPr lang="tr-TR" sz="3500" b="1">
                <a:solidFill>
                  <a:srgbClr val="FF3300"/>
                </a:solidFill>
                <a:latin typeface="Calibri" pitchFamily="34" charset="0"/>
              </a:rPr>
              <a:t>ilişkileri düzenlenmiş</a:t>
            </a:r>
            <a:r>
              <a:rPr lang="tr-TR" sz="3500" b="1">
                <a:solidFill>
                  <a:srgbClr val="FF9933"/>
                </a:solidFill>
                <a:latin typeface="Calibri" pitchFamily="34" charset="0"/>
              </a:rPr>
              <a:t> </a:t>
            </a:r>
            <a:r>
              <a:rPr lang="tr-TR" sz="3500" b="1">
                <a:solidFill>
                  <a:srgbClr val="000000"/>
                </a:solidFill>
                <a:latin typeface="Calibri" pitchFamily="34" charset="0"/>
              </a:rPr>
              <a:t>çalışan kişiler  ve tesisler grubudur. (Ör:Şirket, ortaklık, firma, teşebbüs, enstitü, hayır kurumu, tüccar, birlik vb) </a:t>
            </a:r>
          </a:p>
        </p:txBody>
      </p:sp>
      <p:graphicFrame>
        <p:nvGraphicFramePr>
          <p:cNvPr id="17410" name="Object 4"/>
          <p:cNvGraphicFramePr>
            <a:graphicFrameLocks/>
          </p:cNvGraphicFramePr>
          <p:nvPr/>
        </p:nvGraphicFramePr>
        <p:xfrm>
          <a:off x="2238376" y="3501009"/>
          <a:ext cx="7858125" cy="2398713"/>
        </p:xfrm>
        <a:graphic>
          <a:graphicData uri="http://schemas.openxmlformats.org/presentationml/2006/ole">
            <mc:AlternateContent xmlns:mc="http://schemas.openxmlformats.org/markup-compatibility/2006">
              <mc:Choice xmlns:v="urn:schemas-microsoft-com:vml" Requires="v">
                <p:oleObj spid="_x0000_s15372" name="Clip" r:id="rId3" imgW="7022880" imgH="3213000" progId="">
                  <p:embed/>
                </p:oleObj>
              </mc:Choice>
              <mc:Fallback>
                <p:oleObj name="Clip" r:id="rId3" imgW="7022880" imgH="3213000" progId="">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38376" y="3501009"/>
                        <a:ext cx="7858125" cy="2398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11" name="Object 5"/>
          <p:cNvGraphicFramePr>
            <a:graphicFrameLocks noChangeAspect="1"/>
          </p:cNvGraphicFramePr>
          <p:nvPr/>
        </p:nvGraphicFramePr>
        <p:xfrm>
          <a:off x="3200400" y="4221089"/>
          <a:ext cx="2133600" cy="1643063"/>
        </p:xfrm>
        <a:graphic>
          <a:graphicData uri="http://schemas.openxmlformats.org/presentationml/2006/ole">
            <mc:AlternateContent xmlns:mc="http://schemas.openxmlformats.org/markup-compatibility/2006">
              <mc:Choice xmlns:v="urn:schemas-microsoft-com:vml" Requires="v">
                <p:oleObj spid="_x0000_s15373" name="Clip" r:id="rId5" imgW="4539600" imgH="3497040" progId="">
                  <p:embed/>
                </p:oleObj>
              </mc:Choice>
              <mc:Fallback>
                <p:oleObj name="Clip" r:id="rId5" imgW="4539600" imgH="349704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00400" y="4221089"/>
                        <a:ext cx="2133600" cy="16430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414" name="6 Slayt Numarası Yer Tutucusu"/>
          <p:cNvSpPr>
            <a:spLocks noGrp="1"/>
          </p:cNvSpPr>
          <p:nvPr>
            <p:ph type="sldNum" sz="quarter" idx="12"/>
          </p:nvPr>
        </p:nvSpPr>
        <p:spPr bwMode="auto">
          <a:noFill/>
          <a:ln>
            <a:miter lim="800000"/>
            <a:headEnd/>
            <a:tailEnd/>
          </a:ln>
        </p:spPr>
        <p:txBody>
          <a:bodyPr vert="horz" wrap="square" lIns="91440" tIns="45720" rIns="91440" bIns="45720" numCol="1" rtlCol="0" anchor="t" anchorCtr="0" compatLnSpc="1">
            <a:prstTxWarp prst="textNoShape">
              <a:avLst/>
            </a:prstTxWarp>
          </a:bodyPr>
          <a:lstStyle/>
          <a:p>
            <a:fld id="{E1CF5F15-FBC9-4B9E-A379-D2AD86666224}" type="slidenum">
              <a:rPr lang="tr-TR" smtClean="0"/>
              <a:pPr/>
              <a:t>58</a:t>
            </a:fld>
            <a:endParaRPr lang="tr-TR" smtClean="0"/>
          </a:p>
        </p:txBody>
      </p:sp>
    </p:spTree>
    <p:extLst>
      <p:ext uri="{BB962C8B-B14F-4D97-AF65-F5344CB8AC3E}">
        <p14:creationId xmlns:p14="http://schemas.microsoft.com/office/powerpoint/2010/main" val="31946309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txBox="1">
            <a:spLocks noChangeArrowheads="1"/>
          </p:cNvSpPr>
          <p:nvPr/>
        </p:nvSpPr>
        <p:spPr bwMode="auto">
          <a:xfrm>
            <a:off x="4167188" y="857250"/>
            <a:ext cx="6081712" cy="730250"/>
          </a:xfrm>
          <a:prstGeom prst="rect">
            <a:avLst/>
          </a:prstGeom>
          <a:noFill/>
          <a:ln w="9525">
            <a:noFill/>
            <a:miter lim="800000"/>
            <a:headEnd/>
            <a:tailEnd/>
          </a:ln>
        </p:spPr>
        <p:txBody>
          <a:bodyPr/>
          <a:lstStyle/>
          <a:p>
            <a:pPr>
              <a:lnSpc>
                <a:spcPct val="93000"/>
              </a:lnSpc>
              <a:buClr>
                <a:srgbClr val="000000"/>
              </a:buClr>
              <a:buSzPct val="100000"/>
              <a:buFont typeface="Times New Roman" pitchFamily="18" charset="0"/>
              <a:buNone/>
            </a:pPr>
            <a:r>
              <a:rPr lang="tr-TR" sz="4400" b="1">
                <a:solidFill>
                  <a:srgbClr val="000000"/>
                </a:solidFill>
                <a:latin typeface="Calibri" pitchFamily="34" charset="0"/>
              </a:rPr>
              <a:t>KURULUŞ YAPISI</a:t>
            </a:r>
          </a:p>
        </p:txBody>
      </p:sp>
      <p:sp>
        <p:nvSpPr>
          <p:cNvPr id="82947" name="Rectangle 3"/>
          <p:cNvSpPr txBox="1">
            <a:spLocks noChangeArrowheads="1"/>
          </p:cNvSpPr>
          <p:nvPr/>
        </p:nvSpPr>
        <p:spPr bwMode="auto">
          <a:xfrm>
            <a:off x="2524125" y="1643064"/>
            <a:ext cx="7367588" cy="1214437"/>
          </a:xfrm>
          <a:prstGeom prst="rect">
            <a:avLst/>
          </a:prstGeom>
          <a:noFill/>
          <a:ln w="9525">
            <a:noFill/>
            <a:miter lim="800000"/>
            <a:headEnd/>
            <a:tailEnd/>
          </a:ln>
        </p:spPr>
        <p:txBody>
          <a:bodyPr/>
          <a:lstStyle/>
          <a:p>
            <a:pPr marL="342900" indent="-342900">
              <a:lnSpc>
                <a:spcPct val="93000"/>
              </a:lnSpc>
              <a:spcBef>
                <a:spcPts val="800"/>
              </a:spcBef>
              <a:buClr>
                <a:srgbClr val="000000"/>
              </a:buClr>
              <a:buSzPct val="100000"/>
            </a:pPr>
            <a:r>
              <a:rPr lang="tr-TR" sz="3600" b="1">
                <a:solidFill>
                  <a:srgbClr val="000000"/>
                </a:solidFill>
                <a:latin typeface="Calibri" pitchFamily="34" charset="0"/>
              </a:rPr>
              <a:t>Çalışanlar arasındaki </a:t>
            </a:r>
            <a:r>
              <a:rPr lang="tr-TR" sz="3600" b="1">
                <a:solidFill>
                  <a:srgbClr val="FF3300"/>
                </a:solidFill>
                <a:latin typeface="Calibri" pitchFamily="34" charset="0"/>
              </a:rPr>
              <a:t>sorumlulukların</a:t>
            </a:r>
            <a:r>
              <a:rPr lang="tr-TR" sz="3600" b="1">
                <a:solidFill>
                  <a:srgbClr val="000000"/>
                </a:solidFill>
                <a:latin typeface="Calibri" pitchFamily="34" charset="0"/>
              </a:rPr>
              <a:t>, </a:t>
            </a:r>
            <a:r>
              <a:rPr lang="tr-TR" sz="3600" b="1">
                <a:solidFill>
                  <a:schemeClr val="accent2"/>
                </a:solidFill>
                <a:latin typeface="Calibri" pitchFamily="34" charset="0"/>
              </a:rPr>
              <a:t>yetkilerin </a:t>
            </a:r>
            <a:r>
              <a:rPr lang="tr-TR" sz="3600" b="1">
                <a:solidFill>
                  <a:srgbClr val="000000"/>
                </a:solidFill>
                <a:latin typeface="Calibri" pitchFamily="34" charset="0"/>
              </a:rPr>
              <a:t>ve </a:t>
            </a:r>
            <a:r>
              <a:rPr lang="tr-TR" sz="3600" b="1">
                <a:solidFill>
                  <a:srgbClr val="009900"/>
                </a:solidFill>
                <a:latin typeface="Calibri" pitchFamily="34" charset="0"/>
              </a:rPr>
              <a:t>ilişkilerin</a:t>
            </a:r>
            <a:r>
              <a:rPr lang="tr-TR" sz="3600" b="1">
                <a:solidFill>
                  <a:srgbClr val="000000"/>
                </a:solidFill>
                <a:latin typeface="Calibri" pitchFamily="34" charset="0"/>
              </a:rPr>
              <a:t> belirlenmesi</a:t>
            </a:r>
          </a:p>
        </p:txBody>
      </p:sp>
      <p:sp>
        <p:nvSpPr>
          <p:cNvPr id="4" name="Rectangle 2"/>
          <p:cNvSpPr txBox="1">
            <a:spLocks noChangeArrowheads="1"/>
          </p:cNvSpPr>
          <p:nvPr/>
        </p:nvSpPr>
        <p:spPr>
          <a:xfrm>
            <a:off x="4024314" y="3000376"/>
            <a:ext cx="5634037" cy="785813"/>
          </a:xfrm>
          <a:prstGeom prst="rect">
            <a:avLst/>
          </a:prstGeom>
        </p:spPr>
        <p:txBody>
          <a:bodyPr/>
          <a:lstStyle/>
          <a:p>
            <a:pPr>
              <a:lnSpc>
                <a:spcPct val="93000"/>
              </a:lnSpc>
              <a:buClr>
                <a:srgbClr val="000000"/>
              </a:buClr>
              <a:buSzPct val="100000"/>
              <a:buFont typeface="Times New Roman" pitchFamily="18" charset="0"/>
              <a:buNone/>
              <a:defRPr/>
            </a:pPr>
            <a:r>
              <a:rPr lang="tr-TR" sz="4400" b="1" kern="0" dirty="0">
                <a:solidFill>
                  <a:srgbClr val="000000"/>
                </a:solidFill>
                <a:latin typeface="Calibri" pitchFamily="34" charset="0"/>
                <a:ea typeface="+mj-ea"/>
                <a:cs typeface="Calibri" pitchFamily="34" charset="0"/>
              </a:rPr>
              <a:t>ALT YAPI</a:t>
            </a:r>
          </a:p>
        </p:txBody>
      </p:sp>
      <p:sp>
        <p:nvSpPr>
          <p:cNvPr id="82949" name="Rectangle 3"/>
          <p:cNvSpPr txBox="1">
            <a:spLocks noChangeArrowheads="1"/>
          </p:cNvSpPr>
          <p:nvPr/>
        </p:nvSpPr>
        <p:spPr bwMode="auto">
          <a:xfrm>
            <a:off x="2095500" y="3929064"/>
            <a:ext cx="8420100" cy="1944687"/>
          </a:xfrm>
          <a:prstGeom prst="rect">
            <a:avLst/>
          </a:prstGeom>
          <a:noFill/>
          <a:ln w="9525">
            <a:noFill/>
            <a:miter lim="800000"/>
            <a:headEnd/>
            <a:tailEnd/>
          </a:ln>
        </p:spPr>
        <p:txBody>
          <a:bodyPr/>
          <a:lstStyle/>
          <a:p>
            <a:pPr marL="342900" indent="-342900">
              <a:lnSpc>
                <a:spcPct val="93000"/>
              </a:lnSpc>
              <a:spcBef>
                <a:spcPts val="800"/>
              </a:spcBef>
              <a:buClr>
                <a:srgbClr val="000000"/>
              </a:buClr>
              <a:buSzPct val="100000"/>
            </a:pPr>
            <a:r>
              <a:rPr lang="tr-TR" sz="3600">
                <a:solidFill>
                  <a:srgbClr val="000000"/>
                </a:solidFill>
                <a:latin typeface="Calibri" pitchFamily="34" charset="0"/>
              </a:rPr>
              <a:t>  </a:t>
            </a:r>
            <a:r>
              <a:rPr lang="tr-TR" sz="3600" b="1">
                <a:solidFill>
                  <a:srgbClr val="000000"/>
                </a:solidFill>
                <a:latin typeface="Calibri" pitchFamily="34" charset="0"/>
              </a:rPr>
              <a:t>Bir </a:t>
            </a:r>
            <a:r>
              <a:rPr lang="tr-TR" sz="3600" b="1">
                <a:solidFill>
                  <a:schemeClr val="accent2"/>
                </a:solidFill>
                <a:latin typeface="Calibri" pitchFamily="34" charset="0"/>
              </a:rPr>
              <a:t>kuruluşun</a:t>
            </a:r>
            <a:r>
              <a:rPr lang="tr-TR" sz="3600" b="1">
                <a:solidFill>
                  <a:srgbClr val="000000"/>
                </a:solidFill>
                <a:latin typeface="Calibri" pitchFamily="34" charset="0"/>
              </a:rPr>
              <a:t> </a:t>
            </a:r>
            <a:r>
              <a:rPr lang="tr-TR" sz="3600" b="1">
                <a:solidFill>
                  <a:srgbClr val="009900"/>
                </a:solidFill>
                <a:latin typeface="Calibri" pitchFamily="34" charset="0"/>
              </a:rPr>
              <a:t>faaliyet göstermesi için gerekli olan</a:t>
            </a:r>
            <a:r>
              <a:rPr lang="tr-TR" sz="3600" b="1">
                <a:solidFill>
                  <a:srgbClr val="000000"/>
                </a:solidFill>
                <a:latin typeface="Calibri" pitchFamily="34" charset="0"/>
              </a:rPr>
              <a:t> </a:t>
            </a:r>
            <a:r>
              <a:rPr lang="tr-TR" sz="3600" b="1">
                <a:solidFill>
                  <a:srgbClr val="FF3300"/>
                </a:solidFill>
                <a:latin typeface="Calibri" pitchFamily="34" charset="0"/>
              </a:rPr>
              <a:t>tesis, donanım ve hizmetler sistemi</a:t>
            </a:r>
            <a:r>
              <a:rPr lang="tr-TR" sz="3600" b="1">
                <a:solidFill>
                  <a:srgbClr val="000000"/>
                </a:solidFill>
                <a:latin typeface="Calibri" pitchFamily="34" charset="0"/>
              </a:rPr>
              <a:t> </a:t>
            </a:r>
          </a:p>
        </p:txBody>
      </p:sp>
      <p:sp>
        <p:nvSpPr>
          <p:cNvPr id="82950" name="6 Slayt Numarası Yer Tutucusu"/>
          <p:cNvSpPr>
            <a:spLocks noGrp="1"/>
          </p:cNvSpPr>
          <p:nvPr>
            <p:ph type="sldNum" sz="quarter" idx="12"/>
          </p:nvPr>
        </p:nvSpPr>
        <p:spPr bwMode="auto">
          <a:noFill/>
          <a:ln>
            <a:miter lim="800000"/>
            <a:headEnd/>
            <a:tailEnd/>
          </a:ln>
        </p:spPr>
        <p:txBody>
          <a:bodyPr vert="horz" wrap="square" lIns="91440" tIns="45720" rIns="91440" bIns="45720" numCol="1" rtlCol="0" anchor="t" anchorCtr="0" compatLnSpc="1">
            <a:prstTxWarp prst="textNoShape">
              <a:avLst/>
            </a:prstTxWarp>
          </a:bodyPr>
          <a:lstStyle/>
          <a:p>
            <a:fld id="{17A276CB-1341-42D3-899F-3C87AE68AF14}" type="slidenum">
              <a:rPr lang="tr-TR" smtClean="0"/>
              <a:pPr/>
              <a:t>59</a:t>
            </a:fld>
            <a:endParaRPr lang="tr-TR" smtClean="0"/>
          </a:p>
        </p:txBody>
      </p:sp>
    </p:spTree>
    <p:extLst>
      <p:ext uri="{BB962C8B-B14F-4D97-AF65-F5344CB8AC3E}">
        <p14:creationId xmlns:p14="http://schemas.microsoft.com/office/powerpoint/2010/main" val="11383378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28"/>
          <p:cNvSpPr txBox="1">
            <a:spLocks noChangeArrowheads="1"/>
          </p:cNvSpPr>
          <p:nvPr/>
        </p:nvSpPr>
        <p:spPr bwMode="auto">
          <a:xfrm>
            <a:off x="5229994" y="1337344"/>
            <a:ext cx="5929313" cy="769938"/>
          </a:xfrm>
          <a:prstGeom prst="rect">
            <a:avLst/>
          </a:prstGeom>
          <a:noFill/>
          <a:ln w="9525">
            <a:noFill/>
            <a:miter lim="800000"/>
            <a:headEnd/>
            <a:tailEnd/>
          </a:ln>
        </p:spPr>
        <p:txBody>
          <a:bodyPr>
            <a:spAutoFit/>
          </a:bodyPr>
          <a:lstStyle/>
          <a:p>
            <a:pPr algn="l"/>
            <a:r>
              <a:rPr lang="tr-TR" sz="4400" b="1">
                <a:latin typeface="Calibri" pitchFamily="34" charset="0"/>
              </a:rPr>
              <a:t>Kaliteye Nasıl Ulaşılır?</a:t>
            </a:r>
          </a:p>
        </p:txBody>
      </p:sp>
      <p:pic>
        <p:nvPicPr>
          <p:cNvPr id="41987" name="Picture 21" descr="Toplam Kalite"/>
          <p:cNvPicPr>
            <a:picLocks noChangeAspect="1" noChangeArrowheads="1"/>
          </p:cNvPicPr>
          <p:nvPr/>
        </p:nvPicPr>
        <p:blipFill>
          <a:blip r:embed="rId2" cstate="print"/>
          <a:srcRect/>
          <a:stretch>
            <a:fillRect/>
          </a:stretch>
        </p:blipFill>
        <p:spPr bwMode="auto">
          <a:xfrm>
            <a:off x="1926509" y="1484785"/>
            <a:ext cx="3036017" cy="4395316"/>
          </a:xfrm>
          <a:prstGeom prst="rect">
            <a:avLst/>
          </a:prstGeom>
          <a:noFill/>
          <a:ln w="9525">
            <a:noFill/>
            <a:miter lim="800000"/>
            <a:headEnd/>
            <a:tailEnd/>
          </a:ln>
        </p:spPr>
      </p:pic>
      <p:sp>
        <p:nvSpPr>
          <p:cNvPr id="41988" name="AutoShape 27"/>
          <p:cNvSpPr>
            <a:spLocks noChangeArrowheads="1"/>
          </p:cNvSpPr>
          <p:nvPr/>
        </p:nvSpPr>
        <p:spPr bwMode="auto">
          <a:xfrm>
            <a:off x="5591945" y="2270374"/>
            <a:ext cx="5205413" cy="2077403"/>
          </a:xfrm>
          <a:prstGeom prst="wedgeEllipseCallout">
            <a:avLst>
              <a:gd name="adj1" fmla="val -45333"/>
              <a:gd name="adj2" fmla="val 39028"/>
            </a:avLst>
          </a:prstGeom>
          <a:noFill/>
          <a:ln w="34925">
            <a:solidFill>
              <a:srgbClr val="800080"/>
            </a:solidFill>
            <a:miter lim="800000"/>
            <a:headEnd/>
            <a:tailEnd/>
          </a:ln>
        </p:spPr>
        <p:txBody>
          <a:bodyPr>
            <a:spAutoFit/>
          </a:bodyPr>
          <a:lstStyle/>
          <a:p>
            <a:r>
              <a:rPr lang="tr-TR" b="1" dirty="0">
                <a:latin typeface="Calibri" pitchFamily="34" charset="0"/>
              </a:rPr>
              <a:t>Toplam Kalite Yönetimi tüm faaliyetlerde kaliteyi</a:t>
            </a:r>
            <a:br>
              <a:rPr lang="tr-TR" b="1" dirty="0">
                <a:latin typeface="Calibri" pitchFamily="34" charset="0"/>
              </a:rPr>
            </a:br>
            <a:r>
              <a:rPr lang="tr-TR" b="1" dirty="0">
                <a:latin typeface="Calibri" pitchFamily="34" charset="0"/>
              </a:rPr>
              <a:t>yükseltirken, </a:t>
            </a:r>
          </a:p>
          <a:p>
            <a:r>
              <a:rPr lang="tr-TR" b="1" dirty="0">
                <a:latin typeface="Calibri" pitchFamily="34" charset="0"/>
              </a:rPr>
              <a:t>bunun sonucunda maliyetler de</a:t>
            </a:r>
            <a:br>
              <a:rPr lang="tr-TR" b="1" dirty="0">
                <a:latin typeface="Calibri" pitchFamily="34" charset="0"/>
              </a:rPr>
            </a:br>
            <a:r>
              <a:rPr lang="tr-TR" b="1" dirty="0">
                <a:latin typeface="Calibri" pitchFamily="34" charset="0"/>
              </a:rPr>
              <a:t>düşer.</a:t>
            </a:r>
          </a:p>
        </p:txBody>
      </p:sp>
      <p:sp>
        <p:nvSpPr>
          <p:cNvPr id="41989" name="5 Slayt Numarası Yer Tutucusu"/>
          <p:cNvSpPr>
            <a:spLocks noGrp="1"/>
          </p:cNvSpPr>
          <p:nvPr>
            <p:ph type="sldNum" sz="quarter" idx="12"/>
          </p:nvPr>
        </p:nvSpPr>
        <p:spPr bwMode="auto">
          <a:noFill/>
          <a:ln>
            <a:miter lim="800000"/>
            <a:headEnd/>
            <a:tailEnd/>
          </a:ln>
        </p:spPr>
        <p:txBody>
          <a:bodyPr vert="horz" wrap="square" lIns="91440" tIns="45720" rIns="91440" bIns="45720" numCol="1" rtlCol="0" anchor="t" anchorCtr="0" compatLnSpc="1">
            <a:prstTxWarp prst="textNoShape">
              <a:avLst/>
            </a:prstTxWarp>
          </a:bodyPr>
          <a:lstStyle/>
          <a:p>
            <a:fld id="{16B137B1-F086-4851-BAA6-6DEB8E1E9B99}" type="slidenum">
              <a:rPr lang="tr-TR" smtClean="0"/>
              <a:pPr/>
              <a:t>6</a:t>
            </a:fld>
            <a:endParaRPr lang="tr-TR" smtClean="0"/>
          </a:p>
        </p:txBody>
      </p:sp>
    </p:spTree>
    <p:extLst>
      <p:ext uri="{BB962C8B-B14F-4D97-AF65-F5344CB8AC3E}">
        <p14:creationId xmlns:p14="http://schemas.microsoft.com/office/powerpoint/2010/main" val="39510956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3575721" y="476672"/>
            <a:ext cx="5256584" cy="792088"/>
          </a:xfrm>
          <a:prstGeom prst="rect">
            <a:avLst/>
          </a:prstGeom>
          <a:effectLst>
            <a:outerShdw dist="13470" dir="2700000" algn="ctr" rotWithShape="0">
              <a:schemeClr val="bg2"/>
            </a:outerShdw>
          </a:effectLst>
        </p:spPr>
        <p:txBody>
          <a:bodyPr lIns="92075" tIns="46038" rIns="92075" bIns="46038"/>
          <a:lstStyle/>
          <a:p>
            <a:pPr>
              <a:lnSpc>
                <a:spcPct val="93000"/>
              </a:lnSpc>
              <a:buClr>
                <a:srgbClr val="000000"/>
              </a:buClr>
              <a:buSzPct val="100000"/>
              <a:buFont typeface="Times New Roman" pitchFamily="18" charset="0"/>
              <a:buNone/>
              <a:defRPr/>
            </a:pPr>
            <a:r>
              <a:rPr lang="en-AU" sz="4400" b="1" kern="0" dirty="0">
                <a:solidFill>
                  <a:srgbClr val="000000"/>
                </a:solidFill>
                <a:latin typeface="Arial" pitchFamily="34" charset="0"/>
                <a:ea typeface="+mj-ea"/>
                <a:cs typeface="+mj-cs"/>
              </a:rPr>
              <a:t>ÇALIŞMA ORTAMI</a:t>
            </a:r>
            <a:endParaRPr lang="en-AU" sz="4400" kern="0" dirty="0">
              <a:solidFill>
                <a:srgbClr val="000000"/>
              </a:solidFill>
              <a:latin typeface="Arial" pitchFamily="34" charset="0"/>
              <a:ea typeface="+mj-ea"/>
              <a:cs typeface="+mj-cs"/>
            </a:endParaRPr>
          </a:p>
        </p:txBody>
      </p:sp>
      <p:sp>
        <p:nvSpPr>
          <p:cNvPr id="83971" name="Rectangle 3"/>
          <p:cNvSpPr txBox="1">
            <a:spLocks noChangeArrowheads="1"/>
          </p:cNvSpPr>
          <p:nvPr/>
        </p:nvSpPr>
        <p:spPr bwMode="auto">
          <a:xfrm>
            <a:off x="2012951" y="1628776"/>
            <a:ext cx="8226425" cy="3672433"/>
          </a:xfrm>
          <a:prstGeom prst="rect">
            <a:avLst/>
          </a:prstGeom>
          <a:noFill/>
          <a:ln w="9525">
            <a:noFill/>
            <a:miter lim="800000"/>
            <a:headEnd/>
            <a:tailEnd/>
          </a:ln>
        </p:spPr>
        <p:txBody>
          <a:bodyPr lIns="92075" tIns="46038" rIns="92075" bIns="46038"/>
          <a:lstStyle/>
          <a:p>
            <a:pPr marL="342900" indent="-342900">
              <a:lnSpc>
                <a:spcPct val="80000"/>
              </a:lnSpc>
              <a:spcBef>
                <a:spcPts val="800"/>
              </a:spcBef>
              <a:buClr>
                <a:srgbClr val="000000"/>
              </a:buClr>
              <a:buSzPct val="100000"/>
            </a:pPr>
            <a:r>
              <a:rPr lang="tr-TR" sz="3600" b="1" dirty="0">
                <a:solidFill>
                  <a:srgbClr val="FF3300"/>
                </a:solidFill>
                <a:latin typeface="Calibri" pitchFamily="34" charset="0"/>
              </a:rPr>
              <a:t>İşin yapılması sırasında</a:t>
            </a:r>
            <a:r>
              <a:rPr lang="tr-TR" sz="3600" b="1" dirty="0">
                <a:solidFill>
                  <a:srgbClr val="000000"/>
                </a:solidFill>
                <a:latin typeface="Calibri" pitchFamily="34" charset="0"/>
              </a:rPr>
              <a:t> etkisi altında bulunulan </a:t>
            </a:r>
            <a:r>
              <a:rPr lang="tr-TR" sz="3600" b="1" dirty="0">
                <a:solidFill>
                  <a:schemeClr val="accent2"/>
                </a:solidFill>
                <a:latin typeface="Calibri" pitchFamily="34" charset="0"/>
              </a:rPr>
              <a:t>şartlar</a:t>
            </a:r>
            <a:r>
              <a:rPr lang="en-US" sz="3600" b="1" dirty="0">
                <a:solidFill>
                  <a:schemeClr val="accent2"/>
                </a:solidFill>
                <a:latin typeface="Calibri" pitchFamily="34" charset="0"/>
              </a:rPr>
              <a:t> </a:t>
            </a:r>
            <a:r>
              <a:rPr lang="tr-TR" sz="3600" b="1" dirty="0">
                <a:solidFill>
                  <a:schemeClr val="accent2"/>
                </a:solidFill>
                <a:latin typeface="Calibri" pitchFamily="34" charset="0"/>
              </a:rPr>
              <a:t>grubu</a:t>
            </a:r>
            <a:r>
              <a:rPr lang="tr-TR" sz="3600" b="1" dirty="0">
                <a:solidFill>
                  <a:srgbClr val="000000"/>
                </a:solidFill>
                <a:latin typeface="Calibri" pitchFamily="34" charset="0"/>
              </a:rPr>
              <a:t> </a:t>
            </a:r>
          </a:p>
          <a:p>
            <a:pPr marL="342900" indent="-342900">
              <a:lnSpc>
                <a:spcPct val="80000"/>
              </a:lnSpc>
              <a:spcBef>
                <a:spcPts val="800"/>
              </a:spcBef>
              <a:buClr>
                <a:srgbClr val="000000"/>
              </a:buClr>
              <a:buSzPct val="100000"/>
            </a:pPr>
            <a:endParaRPr lang="tr-TR" sz="3600" b="1" dirty="0">
              <a:solidFill>
                <a:srgbClr val="000000"/>
              </a:solidFill>
              <a:latin typeface="Calibri" pitchFamily="34" charset="0"/>
            </a:endParaRPr>
          </a:p>
          <a:p>
            <a:pPr marL="342900" indent="-342900">
              <a:lnSpc>
                <a:spcPct val="80000"/>
              </a:lnSpc>
              <a:spcBef>
                <a:spcPts val="800"/>
              </a:spcBef>
              <a:buClr>
                <a:srgbClr val="000000"/>
              </a:buClr>
              <a:buSzPct val="100000"/>
            </a:pPr>
            <a:r>
              <a:rPr lang="tr-TR" sz="3600" b="1" u="sng" dirty="0">
                <a:solidFill>
                  <a:srgbClr val="000000"/>
                </a:solidFill>
                <a:latin typeface="Calibri" pitchFamily="34" charset="0"/>
              </a:rPr>
              <a:t>Şartlar</a:t>
            </a:r>
            <a:r>
              <a:rPr lang="tr-TR" sz="3600" b="1" dirty="0">
                <a:solidFill>
                  <a:srgbClr val="000000"/>
                </a:solidFill>
                <a:latin typeface="Calibri" pitchFamily="34" charset="0"/>
              </a:rPr>
              <a:t>;</a:t>
            </a:r>
            <a:r>
              <a:rPr lang="tr-TR" sz="3600" b="1" dirty="0">
                <a:solidFill>
                  <a:srgbClr val="FF3300"/>
                </a:solidFill>
                <a:latin typeface="Calibri" pitchFamily="34" charset="0"/>
              </a:rPr>
              <a:t>Fiziksel</a:t>
            </a:r>
            <a:r>
              <a:rPr lang="tr-TR" sz="3600" b="1" dirty="0">
                <a:solidFill>
                  <a:srgbClr val="000000"/>
                </a:solidFill>
                <a:latin typeface="Calibri" pitchFamily="34" charset="0"/>
              </a:rPr>
              <a:t>, </a:t>
            </a:r>
            <a:r>
              <a:rPr lang="tr-TR" sz="3600" b="1" dirty="0">
                <a:solidFill>
                  <a:schemeClr val="accent2"/>
                </a:solidFill>
                <a:latin typeface="Calibri" pitchFamily="34" charset="0"/>
              </a:rPr>
              <a:t>sosyal</a:t>
            </a:r>
            <a:r>
              <a:rPr lang="tr-TR" sz="3600" b="1" dirty="0">
                <a:solidFill>
                  <a:srgbClr val="000000"/>
                </a:solidFill>
                <a:latin typeface="Calibri" pitchFamily="34" charset="0"/>
              </a:rPr>
              <a:t>, </a:t>
            </a:r>
            <a:r>
              <a:rPr lang="tr-TR" sz="3600" b="1" dirty="0">
                <a:solidFill>
                  <a:srgbClr val="FF3300"/>
                </a:solidFill>
                <a:latin typeface="Calibri" pitchFamily="34" charset="0"/>
              </a:rPr>
              <a:t>psikolojik</a:t>
            </a:r>
            <a:r>
              <a:rPr lang="tr-TR" sz="3600" b="1" dirty="0">
                <a:solidFill>
                  <a:srgbClr val="000000"/>
                </a:solidFill>
                <a:latin typeface="Calibri" pitchFamily="34" charset="0"/>
              </a:rPr>
              <a:t> veya </a:t>
            </a:r>
            <a:r>
              <a:rPr lang="tr-TR" sz="3600" b="1" dirty="0">
                <a:solidFill>
                  <a:srgbClr val="009900"/>
                </a:solidFill>
                <a:latin typeface="Calibri" pitchFamily="34" charset="0"/>
              </a:rPr>
              <a:t>çevre faktörlerini </a:t>
            </a:r>
            <a:r>
              <a:rPr lang="tr-TR" sz="3600" b="1" dirty="0">
                <a:solidFill>
                  <a:srgbClr val="000000"/>
                </a:solidFill>
                <a:latin typeface="Calibri" pitchFamily="34" charset="0"/>
              </a:rPr>
              <a:t>(sıcaklık, bilgi ve uyarı işaretleri, ergonomi ve atmosferik bileşim) içerir. </a:t>
            </a:r>
            <a:endParaRPr lang="en-AU" sz="3600" b="1" dirty="0">
              <a:solidFill>
                <a:srgbClr val="000000"/>
              </a:solidFill>
              <a:latin typeface="Calibri" pitchFamily="34" charset="0"/>
            </a:endParaRPr>
          </a:p>
        </p:txBody>
      </p:sp>
      <p:sp>
        <p:nvSpPr>
          <p:cNvPr id="83972" name="4 Slayt Numarası Yer Tutucusu"/>
          <p:cNvSpPr>
            <a:spLocks noGrp="1"/>
          </p:cNvSpPr>
          <p:nvPr>
            <p:ph type="sldNum" sz="quarter" idx="12"/>
          </p:nvPr>
        </p:nvSpPr>
        <p:spPr bwMode="auto">
          <a:noFill/>
          <a:ln>
            <a:miter lim="800000"/>
            <a:headEnd/>
            <a:tailEnd/>
          </a:ln>
        </p:spPr>
        <p:txBody>
          <a:bodyPr vert="horz" wrap="square" lIns="91440" tIns="45720" rIns="91440" bIns="45720" numCol="1" rtlCol="0" anchor="t" anchorCtr="0" compatLnSpc="1">
            <a:prstTxWarp prst="textNoShape">
              <a:avLst/>
            </a:prstTxWarp>
          </a:bodyPr>
          <a:lstStyle/>
          <a:p>
            <a:fld id="{B116C048-2155-449D-BBEB-B722358CC8B5}" type="slidenum">
              <a:rPr lang="tr-TR" smtClean="0"/>
              <a:pPr/>
              <a:t>60</a:t>
            </a:fld>
            <a:endParaRPr lang="tr-TR" smtClean="0"/>
          </a:p>
        </p:txBody>
      </p:sp>
    </p:spTree>
    <p:extLst>
      <p:ext uri="{BB962C8B-B14F-4D97-AF65-F5344CB8AC3E}">
        <p14:creationId xmlns:p14="http://schemas.microsoft.com/office/powerpoint/2010/main" val="10701864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452939" y="785813"/>
            <a:ext cx="5900737" cy="819150"/>
          </a:xfrm>
          <a:prstGeom prst="rect">
            <a:avLst/>
          </a:prstGeom>
          <a:effectLst>
            <a:outerShdw dist="13470" dir="2700000" algn="ctr" rotWithShape="0">
              <a:schemeClr val="bg2"/>
            </a:outerShdw>
          </a:effectLst>
        </p:spPr>
        <p:txBody>
          <a:bodyPr lIns="92075" tIns="46038" rIns="92075" bIns="46038"/>
          <a:lstStyle/>
          <a:p>
            <a:pPr>
              <a:lnSpc>
                <a:spcPct val="93000"/>
              </a:lnSpc>
              <a:buClr>
                <a:srgbClr val="000000"/>
              </a:buClr>
              <a:buSzPct val="100000"/>
              <a:buFont typeface="Times New Roman" pitchFamily="18" charset="0"/>
              <a:buNone/>
              <a:defRPr/>
            </a:pPr>
            <a:r>
              <a:rPr lang="en-AU" sz="4400" b="1">
                <a:solidFill>
                  <a:srgbClr val="000000"/>
                </a:solidFill>
                <a:latin typeface="Calibri" pitchFamily="34" charset="0"/>
              </a:rPr>
              <a:t>MÜŞTERİ</a:t>
            </a:r>
            <a:endParaRPr lang="en-AU" sz="4400">
              <a:solidFill>
                <a:srgbClr val="000000"/>
              </a:solidFill>
              <a:latin typeface="Calibri" pitchFamily="34" charset="0"/>
            </a:endParaRPr>
          </a:p>
        </p:txBody>
      </p:sp>
      <p:sp>
        <p:nvSpPr>
          <p:cNvPr id="84995" name="Rectangle 3"/>
          <p:cNvSpPr txBox="1">
            <a:spLocks noChangeArrowheads="1"/>
          </p:cNvSpPr>
          <p:nvPr/>
        </p:nvSpPr>
        <p:spPr bwMode="auto">
          <a:xfrm>
            <a:off x="2876551" y="2071688"/>
            <a:ext cx="7434263" cy="3789362"/>
          </a:xfrm>
          <a:prstGeom prst="rect">
            <a:avLst/>
          </a:prstGeom>
          <a:noFill/>
          <a:ln w="9525">
            <a:noFill/>
            <a:miter lim="800000"/>
            <a:headEnd/>
            <a:tailEnd/>
          </a:ln>
        </p:spPr>
        <p:txBody>
          <a:bodyPr lIns="92075" tIns="46038" rIns="92075" bIns="46038"/>
          <a:lstStyle/>
          <a:p>
            <a:pPr marL="342900" indent="-342900">
              <a:lnSpc>
                <a:spcPct val="93000"/>
              </a:lnSpc>
              <a:spcBef>
                <a:spcPts val="800"/>
              </a:spcBef>
              <a:buClr>
                <a:srgbClr val="000000"/>
              </a:buClr>
              <a:buSzPct val="100000"/>
            </a:pPr>
            <a:r>
              <a:rPr lang="tr-TR" sz="3600" b="1">
                <a:solidFill>
                  <a:srgbClr val="000000"/>
                </a:solidFill>
                <a:latin typeface="Calibri" pitchFamily="34" charset="0"/>
              </a:rPr>
              <a:t>Bir ürünü </a:t>
            </a:r>
            <a:r>
              <a:rPr lang="tr-TR" sz="3600" b="1">
                <a:solidFill>
                  <a:srgbClr val="FF3300"/>
                </a:solidFill>
                <a:latin typeface="Calibri" pitchFamily="34" charset="0"/>
              </a:rPr>
              <a:t>kabul eden</a:t>
            </a:r>
            <a:r>
              <a:rPr lang="tr-TR" sz="3600" b="1">
                <a:solidFill>
                  <a:srgbClr val="000000"/>
                </a:solidFill>
                <a:latin typeface="Calibri" pitchFamily="34" charset="0"/>
              </a:rPr>
              <a:t> (alan) kuruluş veya kişi.</a:t>
            </a:r>
          </a:p>
          <a:p>
            <a:pPr marL="342900" indent="-342900">
              <a:lnSpc>
                <a:spcPct val="93000"/>
              </a:lnSpc>
              <a:spcBef>
                <a:spcPts val="800"/>
              </a:spcBef>
              <a:buClr>
                <a:srgbClr val="000000"/>
              </a:buClr>
              <a:buSzPct val="100000"/>
            </a:pPr>
            <a:r>
              <a:rPr lang="tr-TR" sz="3600" b="1">
                <a:solidFill>
                  <a:srgbClr val="000000"/>
                </a:solidFill>
                <a:latin typeface="Calibri" pitchFamily="34" charset="0"/>
              </a:rPr>
              <a:t>  (Ör: Tüketici, müşteri, nihai kullanıcı,   </a:t>
            </a:r>
          </a:p>
          <a:p>
            <a:pPr marL="342900" indent="-342900">
              <a:lnSpc>
                <a:spcPct val="93000"/>
              </a:lnSpc>
              <a:spcBef>
                <a:spcPts val="800"/>
              </a:spcBef>
              <a:buClr>
                <a:srgbClr val="000000"/>
              </a:buClr>
              <a:buSzPct val="100000"/>
            </a:pPr>
            <a:r>
              <a:rPr lang="tr-TR" sz="3600" b="1">
                <a:solidFill>
                  <a:srgbClr val="000000"/>
                </a:solidFill>
                <a:latin typeface="Calibri" pitchFamily="34" charset="0"/>
              </a:rPr>
              <a:t>   perakendeci, yararlanan veya      satın       alan)</a:t>
            </a:r>
          </a:p>
          <a:p>
            <a:pPr marL="342900" indent="-342900">
              <a:lnSpc>
                <a:spcPct val="93000"/>
              </a:lnSpc>
              <a:spcBef>
                <a:spcPts val="800"/>
              </a:spcBef>
              <a:buClr>
                <a:srgbClr val="000000"/>
              </a:buClr>
              <a:buSzPct val="100000"/>
              <a:buFont typeface="Times New Roman" pitchFamily="18" charset="0"/>
              <a:buChar char="•"/>
            </a:pPr>
            <a:endParaRPr lang="en-AU" sz="3200">
              <a:solidFill>
                <a:srgbClr val="000000"/>
              </a:solidFill>
              <a:latin typeface="Arial" pitchFamily="34" charset="0"/>
            </a:endParaRPr>
          </a:p>
        </p:txBody>
      </p:sp>
      <p:sp>
        <p:nvSpPr>
          <p:cNvPr id="84996" name="4 Slayt Numarası Yer Tutucusu"/>
          <p:cNvSpPr>
            <a:spLocks noGrp="1"/>
          </p:cNvSpPr>
          <p:nvPr>
            <p:ph type="sldNum" sz="quarter" idx="12"/>
          </p:nvPr>
        </p:nvSpPr>
        <p:spPr bwMode="auto">
          <a:noFill/>
          <a:ln>
            <a:miter lim="800000"/>
            <a:headEnd/>
            <a:tailEnd/>
          </a:ln>
        </p:spPr>
        <p:txBody>
          <a:bodyPr vert="horz" wrap="square" lIns="91440" tIns="45720" rIns="91440" bIns="45720" numCol="1" rtlCol="0" anchor="t" anchorCtr="0" compatLnSpc="1">
            <a:prstTxWarp prst="textNoShape">
              <a:avLst/>
            </a:prstTxWarp>
          </a:bodyPr>
          <a:lstStyle/>
          <a:p>
            <a:fld id="{DB176F09-F7F2-4582-8232-EB9B081A3A7D}" type="slidenum">
              <a:rPr lang="tr-TR" smtClean="0"/>
              <a:pPr/>
              <a:t>61</a:t>
            </a:fld>
            <a:endParaRPr lang="tr-TR" smtClean="0"/>
          </a:p>
        </p:txBody>
      </p:sp>
    </p:spTree>
    <p:extLst>
      <p:ext uri="{BB962C8B-B14F-4D97-AF65-F5344CB8AC3E}">
        <p14:creationId xmlns:p14="http://schemas.microsoft.com/office/powerpoint/2010/main" val="38223571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007768" y="548680"/>
            <a:ext cx="2664296" cy="819150"/>
          </a:xfrm>
          <a:prstGeom prst="rect">
            <a:avLst/>
          </a:prstGeom>
          <a:effectLst>
            <a:outerShdw dist="13470" dir="2700000" algn="ctr" rotWithShape="0">
              <a:schemeClr val="bg2"/>
            </a:outerShdw>
          </a:effectLst>
        </p:spPr>
        <p:txBody>
          <a:bodyPr lIns="92075" tIns="46038" rIns="92075" bIns="46038"/>
          <a:lstStyle/>
          <a:p>
            <a:pPr>
              <a:lnSpc>
                <a:spcPct val="93000"/>
              </a:lnSpc>
              <a:buClr>
                <a:srgbClr val="000000"/>
              </a:buClr>
              <a:buSzPct val="100000"/>
              <a:buFont typeface="Times New Roman" pitchFamily="18" charset="0"/>
              <a:buNone/>
              <a:defRPr/>
            </a:pPr>
            <a:r>
              <a:rPr lang="en-AU" sz="4400" b="1" dirty="0">
                <a:solidFill>
                  <a:srgbClr val="000000"/>
                </a:solidFill>
                <a:latin typeface="Calibri" pitchFamily="34" charset="0"/>
              </a:rPr>
              <a:t>TEDARİKÇİ</a:t>
            </a:r>
            <a:endParaRPr lang="en-AU" sz="4400" dirty="0">
              <a:solidFill>
                <a:srgbClr val="000000"/>
              </a:solidFill>
              <a:latin typeface="Calibri" pitchFamily="34" charset="0"/>
            </a:endParaRPr>
          </a:p>
        </p:txBody>
      </p:sp>
      <p:sp>
        <p:nvSpPr>
          <p:cNvPr id="18436" name="Rectangle 3"/>
          <p:cNvSpPr txBox="1">
            <a:spLocks noChangeArrowheads="1"/>
          </p:cNvSpPr>
          <p:nvPr/>
        </p:nvSpPr>
        <p:spPr bwMode="auto">
          <a:xfrm>
            <a:off x="2012950" y="1773238"/>
            <a:ext cx="8440738" cy="4094162"/>
          </a:xfrm>
          <a:prstGeom prst="rect">
            <a:avLst/>
          </a:prstGeom>
          <a:noFill/>
          <a:ln w="9525">
            <a:noFill/>
            <a:miter lim="800000"/>
            <a:headEnd/>
            <a:tailEnd/>
          </a:ln>
        </p:spPr>
        <p:txBody>
          <a:bodyPr lIns="92075" tIns="46038" rIns="92075" bIns="46038"/>
          <a:lstStyle/>
          <a:p>
            <a:pPr marL="342900" indent="-342900">
              <a:lnSpc>
                <a:spcPct val="93000"/>
              </a:lnSpc>
              <a:spcBef>
                <a:spcPts val="800"/>
              </a:spcBef>
              <a:buClr>
                <a:srgbClr val="000000"/>
              </a:buClr>
              <a:buSzPct val="100000"/>
            </a:pPr>
            <a:r>
              <a:rPr lang="tr-TR" sz="4000" b="1" dirty="0">
                <a:solidFill>
                  <a:srgbClr val="000000"/>
                </a:solidFill>
                <a:latin typeface="Calibri" pitchFamily="34" charset="0"/>
              </a:rPr>
              <a:t>Bir </a:t>
            </a:r>
            <a:r>
              <a:rPr lang="tr-TR" sz="4000" b="1" dirty="0">
                <a:solidFill>
                  <a:srgbClr val="FF3300"/>
                </a:solidFill>
                <a:latin typeface="Calibri" pitchFamily="34" charset="0"/>
              </a:rPr>
              <a:t>ürünü</a:t>
            </a:r>
            <a:r>
              <a:rPr lang="tr-TR" sz="4000" b="1" dirty="0">
                <a:solidFill>
                  <a:srgbClr val="000000"/>
                </a:solidFill>
                <a:latin typeface="Calibri" pitchFamily="34" charset="0"/>
              </a:rPr>
              <a:t> sağlayan </a:t>
            </a:r>
            <a:r>
              <a:rPr lang="tr-TR" sz="4000" b="1" dirty="0">
                <a:solidFill>
                  <a:schemeClr val="accent2"/>
                </a:solidFill>
                <a:latin typeface="Calibri" pitchFamily="34" charset="0"/>
              </a:rPr>
              <a:t>kuruluş</a:t>
            </a:r>
            <a:r>
              <a:rPr lang="tr-TR" sz="4000" b="1" dirty="0">
                <a:solidFill>
                  <a:srgbClr val="000000"/>
                </a:solidFill>
                <a:latin typeface="Calibri" pitchFamily="34" charset="0"/>
              </a:rPr>
              <a:t> veya </a:t>
            </a:r>
            <a:r>
              <a:rPr lang="tr-TR" sz="4000" b="1" dirty="0">
                <a:solidFill>
                  <a:schemeClr val="accent2"/>
                </a:solidFill>
                <a:latin typeface="Calibri" pitchFamily="34" charset="0"/>
              </a:rPr>
              <a:t>kişi</a:t>
            </a:r>
          </a:p>
          <a:p>
            <a:pPr marL="342900" indent="-342900">
              <a:lnSpc>
                <a:spcPct val="93000"/>
              </a:lnSpc>
              <a:spcBef>
                <a:spcPts val="800"/>
              </a:spcBef>
              <a:buClr>
                <a:srgbClr val="000000"/>
              </a:buClr>
              <a:buSzPct val="100000"/>
            </a:pPr>
            <a:r>
              <a:rPr lang="tr-TR" sz="3200" b="1" dirty="0">
                <a:solidFill>
                  <a:schemeClr val="accent2"/>
                </a:solidFill>
                <a:latin typeface="Calibri" pitchFamily="34" charset="0"/>
              </a:rPr>
              <a:t>   </a:t>
            </a:r>
          </a:p>
          <a:p>
            <a:pPr marL="342900" indent="-342900">
              <a:lnSpc>
                <a:spcPct val="93000"/>
              </a:lnSpc>
              <a:spcBef>
                <a:spcPts val="800"/>
              </a:spcBef>
              <a:buClr>
                <a:srgbClr val="000000"/>
              </a:buClr>
              <a:buSzPct val="100000"/>
            </a:pPr>
            <a:r>
              <a:rPr lang="tr-TR" sz="3200" b="1" dirty="0">
                <a:solidFill>
                  <a:srgbClr val="000000"/>
                </a:solidFill>
                <a:latin typeface="Calibri" pitchFamily="34" charset="0"/>
              </a:rPr>
              <a:t>Ör:</a:t>
            </a:r>
            <a:r>
              <a:rPr lang="tr-TR" sz="3200" b="1" dirty="0">
                <a:solidFill>
                  <a:schemeClr val="accent2"/>
                </a:solidFill>
                <a:latin typeface="Calibri" pitchFamily="34" charset="0"/>
              </a:rPr>
              <a:t> </a:t>
            </a:r>
            <a:r>
              <a:rPr lang="tr-TR" sz="3200" b="1" dirty="0">
                <a:solidFill>
                  <a:srgbClr val="000000"/>
                </a:solidFill>
                <a:latin typeface="Calibri" pitchFamily="34" charset="0"/>
              </a:rPr>
              <a:t>Bir ürünün</a:t>
            </a:r>
            <a:r>
              <a:rPr lang="tr-TR" sz="3200" b="1" dirty="0">
                <a:solidFill>
                  <a:schemeClr val="accent2"/>
                </a:solidFill>
                <a:latin typeface="Calibri" pitchFamily="34" charset="0"/>
              </a:rPr>
              <a:t> </a:t>
            </a:r>
            <a:r>
              <a:rPr lang="tr-TR" sz="3200" b="1" dirty="0">
                <a:solidFill>
                  <a:srgbClr val="009900"/>
                </a:solidFill>
                <a:latin typeface="Calibri" pitchFamily="34" charset="0"/>
              </a:rPr>
              <a:t>üreticisi</a:t>
            </a:r>
            <a:r>
              <a:rPr lang="tr-TR" sz="3200" b="1" dirty="0">
                <a:solidFill>
                  <a:schemeClr val="accent2"/>
                </a:solidFill>
                <a:latin typeface="Calibri" pitchFamily="34" charset="0"/>
              </a:rPr>
              <a:t>, </a:t>
            </a:r>
            <a:r>
              <a:rPr lang="tr-TR" sz="3200" b="1" dirty="0">
                <a:solidFill>
                  <a:srgbClr val="FF3300"/>
                </a:solidFill>
                <a:latin typeface="Calibri" pitchFamily="34" charset="0"/>
              </a:rPr>
              <a:t>dağıtıcısı</a:t>
            </a:r>
            <a:r>
              <a:rPr lang="tr-TR" sz="3200" b="1" dirty="0">
                <a:solidFill>
                  <a:schemeClr val="accent2"/>
                </a:solidFill>
                <a:latin typeface="Calibri" pitchFamily="34" charset="0"/>
              </a:rPr>
              <a:t>, </a:t>
            </a:r>
          </a:p>
          <a:p>
            <a:pPr marL="342900" indent="-342900">
              <a:lnSpc>
                <a:spcPct val="93000"/>
              </a:lnSpc>
              <a:spcBef>
                <a:spcPts val="800"/>
              </a:spcBef>
              <a:buClr>
                <a:srgbClr val="000000"/>
              </a:buClr>
              <a:buSzPct val="100000"/>
            </a:pPr>
            <a:r>
              <a:rPr lang="tr-TR" sz="3200" b="1" dirty="0">
                <a:solidFill>
                  <a:schemeClr val="accent2"/>
                </a:solidFill>
                <a:latin typeface="Calibri" pitchFamily="34" charset="0"/>
              </a:rPr>
              <a:t>perakendecisi </a:t>
            </a:r>
            <a:r>
              <a:rPr lang="tr-TR" sz="3200" b="1" dirty="0">
                <a:solidFill>
                  <a:srgbClr val="000000"/>
                </a:solidFill>
                <a:latin typeface="Calibri" pitchFamily="34" charset="0"/>
              </a:rPr>
              <a:t>veya </a:t>
            </a:r>
            <a:r>
              <a:rPr lang="tr-TR" sz="3200" b="1" dirty="0">
                <a:solidFill>
                  <a:schemeClr val="accent2"/>
                </a:solidFill>
                <a:latin typeface="Calibri" pitchFamily="34" charset="0"/>
              </a:rPr>
              <a:t>satıcısı </a:t>
            </a:r>
            <a:r>
              <a:rPr lang="tr-TR" sz="3200" b="1" dirty="0">
                <a:solidFill>
                  <a:srgbClr val="000000"/>
                </a:solidFill>
                <a:latin typeface="Calibri" pitchFamily="34" charset="0"/>
              </a:rPr>
              <a:t>veya</a:t>
            </a:r>
          </a:p>
          <a:p>
            <a:pPr marL="342900" indent="-342900">
              <a:lnSpc>
                <a:spcPct val="93000"/>
              </a:lnSpc>
              <a:spcBef>
                <a:spcPts val="800"/>
              </a:spcBef>
              <a:buClr>
                <a:srgbClr val="000000"/>
              </a:buClr>
              <a:buSzPct val="100000"/>
            </a:pPr>
            <a:r>
              <a:rPr lang="tr-TR" sz="3200" b="1" dirty="0">
                <a:solidFill>
                  <a:srgbClr val="FF3300"/>
                </a:solidFill>
                <a:latin typeface="Calibri" pitchFamily="34" charset="0"/>
              </a:rPr>
              <a:t>bir hizmet </a:t>
            </a:r>
            <a:r>
              <a:rPr lang="tr-TR" sz="3200" b="1" dirty="0">
                <a:solidFill>
                  <a:srgbClr val="000000"/>
                </a:solidFill>
                <a:latin typeface="Calibri" pitchFamily="34" charset="0"/>
              </a:rPr>
              <a:t>veya</a:t>
            </a:r>
            <a:r>
              <a:rPr lang="tr-TR" sz="3200" b="1" dirty="0">
                <a:solidFill>
                  <a:srgbClr val="FF3300"/>
                </a:solidFill>
                <a:latin typeface="Calibri" pitchFamily="34" charset="0"/>
              </a:rPr>
              <a:t> bilginin sağlayıcısı</a:t>
            </a:r>
            <a:r>
              <a:rPr lang="tr-TR" sz="3200" b="1" dirty="0">
                <a:solidFill>
                  <a:schemeClr val="accent2"/>
                </a:solidFill>
                <a:latin typeface="Calibri" pitchFamily="34" charset="0"/>
              </a:rPr>
              <a:t> </a:t>
            </a:r>
            <a:endParaRPr lang="en-AU" sz="3200" b="1" dirty="0">
              <a:solidFill>
                <a:schemeClr val="accent2"/>
              </a:solidFill>
              <a:latin typeface="Calibri" pitchFamily="34" charset="0"/>
            </a:endParaRPr>
          </a:p>
        </p:txBody>
      </p:sp>
      <p:graphicFrame>
        <p:nvGraphicFramePr>
          <p:cNvPr id="18434" name="Object 4"/>
          <p:cNvGraphicFramePr>
            <a:graphicFrameLocks noChangeAspect="1"/>
          </p:cNvGraphicFramePr>
          <p:nvPr/>
        </p:nvGraphicFramePr>
        <p:xfrm>
          <a:off x="7739064" y="2786064"/>
          <a:ext cx="2714625" cy="2784475"/>
        </p:xfrm>
        <a:graphic>
          <a:graphicData uri="http://schemas.openxmlformats.org/presentationml/2006/ole">
            <mc:AlternateContent xmlns:mc="http://schemas.openxmlformats.org/markup-compatibility/2006">
              <mc:Choice xmlns:v="urn:schemas-microsoft-com:vml" Requires="v">
                <p:oleObj spid="_x0000_s16391" name="Clip" r:id="rId3" imgW="3717360" imgH="3352320" progId="">
                  <p:embed/>
                </p:oleObj>
              </mc:Choice>
              <mc:Fallback>
                <p:oleObj name="Clip" r:id="rId3" imgW="3717360" imgH="335232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39064" y="2786064"/>
                        <a:ext cx="2714625" cy="2784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437" name="5 Slayt Numarası Yer Tutucusu"/>
          <p:cNvSpPr>
            <a:spLocks noGrp="1"/>
          </p:cNvSpPr>
          <p:nvPr>
            <p:ph type="sldNum" sz="quarter" idx="12"/>
          </p:nvPr>
        </p:nvSpPr>
        <p:spPr bwMode="auto">
          <a:noFill/>
          <a:ln>
            <a:miter lim="800000"/>
            <a:headEnd/>
            <a:tailEnd/>
          </a:ln>
        </p:spPr>
        <p:txBody>
          <a:bodyPr vert="horz" wrap="square" lIns="91440" tIns="45720" rIns="91440" bIns="45720" numCol="1" rtlCol="0" anchor="t" anchorCtr="0" compatLnSpc="1">
            <a:prstTxWarp prst="textNoShape">
              <a:avLst/>
            </a:prstTxWarp>
          </a:bodyPr>
          <a:lstStyle/>
          <a:p>
            <a:fld id="{DAA6F62C-8419-4237-87A0-5AE84EB9E25D}" type="slidenum">
              <a:rPr lang="tr-TR" smtClean="0"/>
              <a:pPr/>
              <a:t>62</a:t>
            </a:fld>
            <a:endParaRPr lang="tr-TR" smtClean="0"/>
          </a:p>
        </p:txBody>
      </p:sp>
    </p:spTree>
    <p:extLst>
      <p:ext uri="{BB962C8B-B14F-4D97-AF65-F5344CB8AC3E}">
        <p14:creationId xmlns:p14="http://schemas.microsoft.com/office/powerpoint/2010/main" val="11560817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5310189" y="609600"/>
            <a:ext cx="4643437" cy="819150"/>
          </a:xfrm>
          <a:prstGeom prst="rect">
            <a:avLst/>
          </a:prstGeom>
          <a:effectLst>
            <a:outerShdw dist="13470" dir="2700000" algn="ctr" rotWithShape="0">
              <a:schemeClr val="bg2"/>
            </a:outerShdw>
          </a:effectLst>
        </p:spPr>
        <p:txBody>
          <a:bodyPr lIns="92075" tIns="46038" rIns="92075" bIns="46038"/>
          <a:lstStyle/>
          <a:p>
            <a:pPr>
              <a:lnSpc>
                <a:spcPct val="93000"/>
              </a:lnSpc>
              <a:buClr>
                <a:srgbClr val="000000"/>
              </a:buClr>
              <a:buSzPct val="100000"/>
              <a:buFont typeface="Times New Roman" pitchFamily="18" charset="0"/>
              <a:buNone/>
              <a:defRPr/>
            </a:pPr>
            <a:r>
              <a:rPr lang="en-AU" sz="4400" b="1" kern="0" dirty="0">
                <a:solidFill>
                  <a:srgbClr val="000000"/>
                </a:solidFill>
                <a:latin typeface="Calibri" pitchFamily="34" charset="0"/>
                <a:ea typeface="+mj-ea"/>
                <a:cs typeface="Calibri" pitchFamily="34" charset="0"/>
              </a:rPr>
              <a:t>PROSES</a:t>
            </a:r>
          </a:p>
        </p:txBody>
      </p:sp>
      <p:sp>
        <p:nvSpPr>
          <p:cNvPr id="19460" name="Rectangle 3"/>
          <p:cNvSpPr txBox="1">
            <a:spLocks noChangeArrowheads="1"/>
          </p:cNvSpPr>
          <p:nvPr/>
        </p:nvSpPr>
        <p:spPr bwMode="auto">
          <a:xfrm>
            <a:off x="2166939" y="1428750"/>
            <a:ext cx="7951787" cy="4445000"/>
          </a:xfrm>
          <a:prstGeom prst="rect">
            <a:avLst/>
          </a:prstGeom>
          <a:noFill/>
          <a:ln w="9525">
            <a:noFill/>
            <a:miter lim="800000"/>
            <a:headEnd/>
            <a:tailEnd/>
          </a:ln>
        </p:spPr>
        <p:txBody>
          <a:bodyPr lIns="92075" tIns="46038" rIns="92075" bIns="46038"/>
          <a:lstStyle/>
          <a:p>
            <a:pPr marL="342900" indent="-342900">
              <a:lnSpc>
                <a:spcPct val="93000"/>
              </a:lnSpc>
              <a:spcBef>
                <a:spcPts val="800"/>
              </a:spcBef>
              <a:buClr>
                <a:srgbClr val="000000"/>
              </a:buClr>
              <a:buSzPct val="100000"/>
            </a:pPr>
            <a:r>
              <a:rPr lang="en-AU" sz="3200" dirty="0">
                <a:solidFill>
                  <a:srgbClr val="000000"/>
                </a:solidFill>
                <a:latin typeface="Calibri" pitchFamily="34" charset="0"/>
              </a:rPr>
              <a:t>   </a:t>
            </a:r>
            <a:r>
              <a:rPr lang="tr-TR" sz="3200" b="1" u="sng" dirty="0">
                <a:solidFill>
                  <a:srgbClr val="000000"/>
                </a:solidFill>
                <a:latin typeface="Calibri" pitchFamily="34" charset="0"/>
              </a:rPr>
              <a:t>Girdileri</a:t>
            </a:r>
            <a:r>
              <a:rPr lang="tr-TR" sz="3200" b="1" dirty="0">
                <a:solidFill>
                  <a:srgbClr val="000000"/>
                </a:solidFill>
                <a:latin typeface="Calibri" pitchFamily="34" charset="0"/>
              </a:rPr>
              <a:t> </a:t>
            </a:r>
            <a:r>
              <a:rPr lang="tr-TR" sz="3200" b="1" u="sng" dirty="0">
                <a:solidFill>
                  <a:srgbClr val="000000"/>
                </a:solidFill>
                <a:latin typeface="Calibri" pitchFamily="34" charset="0"/>
              </a:rPr>
              <a:t>çıktı</a:t>
            </a:r>
            <a:r>
              <a:rPr lang="tr-TR" sz="3200" b="1" dirty="0">
                <a:solidFill>
                  <a:srgbClr val="000000"/>
                </a:solidFill>
                <a:latin typeface="Calibri" pitchFamily="34" charset="0"/>
              </a:rPr>
              <a:t> haline getiren </a:t>
            </a:r>
            <a:r>
              <a:rPr lang="tr-TR" sz="3200" b="1" dirty="0">
                <a:solidFill>
                  <a:srgbClr val="FF3300"/>
                </a:solidFill>
                <a:latin typeface="Calibri" pitchFamily="34" charset="0"/>
              </a:rPr>
              <a:t>birbirleriyle ilgili</a:t>
            </a:r>
            <a:r>
              <a:rPr lang="tr-TR" sz="3200" b="1" dirty="0">
                <a:solidFill>
                  <a:srgbClr val="000000"/>
                </a:solidFill>
                <a:latin typeface="Calibri" pitchFamily="34" charset="0"/>
              </a:rPr>
              <a:t> veya </a:t>
            </a:r>
            <a:r>
              <a:rPr lang="tr-TR" sz="3200" b="1" dirty="0">
                <a:solidFill>
                  <a:srgbClr val="FF3300"/>
                </a:solidFill>
                <a:latin typeface="Calibri" pitchFamily="34" charset="0"/>
              </a:rPr>
              <a:t>etkileşimli</a:t>
            </a:r>
            <a:r>
              <a:rPr lang="tr-TR" sz="3200" b="1" dirty="0">
                <a:solidFill>
                  <a:srgbClr val="000000"/>
                </a:solidFill>
                <a:latin typeface="Calibri" pitchFamily="34" charset="0"/>
              </a:rPr>
              <a:t> faaliyetler takımı</a:t>
            </a:r>
            <a:r>
              <a:rPr lang="tr-TR" sz="3200" dirty="0">
                <a:solidFill>
                  <a:srgbClr val="000000"/>
                </a:solidFill>
                <a:latin typeface="Calibri" pitchFamily="34" charset="0"/>
              </a:rPr>
              <a:t>.</a:t>
            </a:r>
          </a:p>
          <a:p>
            <a:pPr marL="342900" indent="-342900">
              <a:lnSpc>
                <a:spcPct val="93000"/>
              </a:lnSpc>
              <a:spcBef>
                <a:spcPts val="800"/>
              </a:spcBef>
              <a:buClr>
                <a:srgbClr val="000000"/>
              </a:buClr>
              <a:buSzPct val="100000"/>
            </a:pPr>
            <a:endParaRPr lang="tr-TR" sz="3200" dirty="0">
              <a:solidFill>
                <a:srgbClr val="000000"/>
              </a:solidFill>
              <a:latin typeface="Arial" pitchFamily="34" charset="0"/>
            </a:endParaRPr>
          </a:p>
          <a:p>
            <a:pPr marL="342900" indent="-342900">
              <a:lnSpc>
                <a:spcPct val="93000"/>
              </a:lnSpc>
              <a:spcBef>
                <a:spcPts val="800"/>
              </a:spcBef>
              <a:buClr>
                <a:srgbClr val="000000"/>
              </a:buClr>
              <a:buSzPct val="100000"/>
            </a:pPr>
            <a:endParaRPr lang="tr-TR" sz="3200" dirty="0">
              <a:solidFill>
                <a:srgbClr val="000000"/>
              </a:solidFill>
              <a:latin typeface="Arial" pitchFamily="34" charset="0"/>
            </a:endParaRPr>
          </a:p>
          <a:p>
            <a:pPr marL="342900" indent="-342900">
              <a:lnSpc>
                <a:spcPct val="93000"/>
              </a:lnSpc>
              <a:spcBef>
                <a:spcPts val="800"/>
              </a:spcBef>
              <a:buClr>
                <a:srgbClr val="000000"/>
              </a:buClr>
              <a:buSzPct val="100000"/>
            </a:pPr>
            <a:r>
              <a:rPr lang="tr-TR" sz="3200" dirty="0">
                <a:solidFill>
                  <a:srgbClr val="000000"/>
                </a:solidFill>
                <a:latin typeface="Arial" pitchFamily="34" charset="0"/>
              </a:rPr>
              <a:t>GİRDİ</a:t>
            </a:r>
          </a:p>
          <a:p>
            <a:pPr marL="342900" indent="-342900">
              <a:lnSpc>
                <a:spcPct val="93000"/>
              </a:lnSpc>
              <a:spcBef>
                <a:spcPts val="800"/>
              </a:spcBef>
              <a:buClr>
                <a:srgbClr val="000000"/>
              </a:buClr>
              <a:buSzPct val="100000"/>
            </a:pPr>
            <a:endParaRPr lang="tr-TR" sz="3200" dirty="0">
              <a:solidFill>
                <a:srgbClr val="000000"/>
              </a:solidFill>
              <a:latin typeface="Arial" pitchFamily="34" charset="0"/>
              <a:cs typeface="Times New Roman" pitchFamily="18" charset="0"/>
            </a:endParaRPr>
          </a:p>
          <a:p>
            <a:pPr marL="342900" indent="-342900">
              <a:lnSpc>
                <a:spcPct val="93000"/>
              </a:lnSpc>
              <a:spcBef>
                <a:spcPts val="800"/>
              </a:spcBef>
              <a:buClr>
                <a:srgbClr val="000000"/>
              </a:buClr>
              <a:buSzPct val="100000"/>
            </a:pPr>
            <a:endParaRPr lang="en-AU" sz="3200" dirty="0">
              <a:solidFill>
                <a:srgbClr val="000000"/>
              </a:solidFill>
              <a:latin typeface="Arial" pitchFamily="34" charset="0"/>
            </a:endParaRPr>
          </a:p>
        </p:txBody>
      </p:sp>
      <p:graphicFrame>
        <p:nvGraphicFramePr>
          <p:cNvPr id="19458" name="Object 4"/>
          <p:cNvGraphicFramePr>
            <a:graphicFrameLocks/>
          </p:cNvGraphicFramePr>
          <p:nvPr/>
        </p:nvGraphicFramePr>
        <p:xfrm>
          <a:off x="3524250" y="2786063"/>
          <a:ext cx="5118100" cy="2832100"/>
        </p:xfrm>
        <a:graphic>
          <a:graphicData uri="http://schemas.openxmlformats.org/presentationml/2006/ole">
            <mc:AlternateContent xmlns:mc="http://schemas.openxmlformats.org/markup-compatibility/2006">
              <mc:Choice xmlns:v="urn:schemas-microsoft-com:vml" Requires="v">
                <p:oleObj spid="_x0000_s17415" name="Clip" r:id="rId3" imgW="5117760" imgH="2831760" progId="">
                  <p:embed/>
                </p:oleObj>
              </mc:Choice>
              <mc:Fallback>
                <p:oleObj name="Clip" r:id="rId3" imgW="5117760" imgH="2831760" progId="">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24250" y="2786063"/>
                        <a:ext cx="5118100" cy="283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4 Dikdörtgen"/>
          <p:cNvSpPr/>
          <p:nvPr/>
        </p:nvSpPr>
        <p:spPr>
          <a:xfrm>
            <a:off x="9024939" y="3929063"/>
            <a:ext cx="774571" cy="369332"/>
          </a:xfrm>
          <a:prstGeom prst="rect">
            <a:avLst/>
          </a:prstGeom>
        </p:spPr>
        <p:txBody>
          <a:bodyPr wrap="none">
            <a:spAutoFit/>
          </a:bodyPr>
          <a:lstStyle/>
          <a:p>
            <a:pPr>
              <a:defRPr/>
            </a:pPr>
            <a:r>
              <a:rPr lang="tr-TR" kern="0" dirty="0">
                <a:solidFill>
                  <a:srgbClr val="000000"/>
                </a:solidFill>
                <a:latin typeface="Arial" pitchFamily="34" charset="0"/>
              </a:rPr>
              <a:t>ÇIKTI</a:t>
            </a:r>
            <a:endParaRPr lang="tr-TR" dirty="0"/>
          </a:p>
        </p:txBody>
      </p:sp>
      <p:sp>
        <p:nvSpPr>
          <p:cNvPr id="19462" name="6 Slayt Numarası Yer Tutucusu"/>
          <p:cNvSpPr>
            <a:spLocks noGrp="1"/>
          </p:cNvSpPr>
          <p:nvPr>
            <p:ph type="sldNum" sz="quarter" idx="12"/>
          </p:nvPr>
        </p:nvSpPr>
        <p:spPr bwMode="auto">
          <a:noFill/>
          <a:ln>
            <a:miter lim="800000"/>
            <a:headEnd/>
            <a:tailEnd/>
          </a:ln>
        </p:spPr>
        <p:txBody>
          <a:bodyPr vert="horz" wrap="square" lIns="91440" tIns="45720" rIns="91440" bIns="45720" numCol="1" rtlCol="0" anchor="t" anchorCtr="0" compatLnSpc="1">
            <a:prstTxWarp prst="textNoShape">
              <a:avLst/>
            </a:prstTxWarp>
          </a:bodyPr>
          <a:lstStyle/>
          <a:p>
            <a:fld id="{D09DE062-C0CD-4B06-9451-52979D5AC719}" type="slidenum">
              <a:rPr lang="tr-TR" smtClean="0"/>
              <a:pPr/>
              <a:t>63</a:t>
            </a:fld>
            <a:endParaRPr lang="tr-TR" smtClean="0"/>
          </a:p>
        </p:txBody>
      </p:sp>
    </p:spTree>
    <p:extLst>
      <p:ext uri="{BB962C8B-B14F-4D97-AF65-F5344CB8AC3E}">
        <p14:creationId xmlns:p14="http://schemas.microsoft.com/office/powerpoint/2010/main" val="3883287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11"/>
          <p:cNvSpPr>
            <a:spLocks noChangeArrowheads="1"/>
          </p:cNvSpPr>
          <p:nvPr/>
        </p:nvSpPr>
        <p:spPr bwMode="auto">
          <a:xfrm>
            <a:off x="3595688" y="214314"/>
            <a:ext cx="6843712" cy="928687"/>
          </a:xfrm>
          <a:prstGeom prst="rect">
            <a:avLst/>
          </a:prstGeom>
          <a:noFill/>
          <a:ln w="12700">
            <a:noFill/>
            <a:miter lim="800000"/>
            <a:headEnd/>
            <a:tailEnd/>
          </a:ln>
        </p:spPr>
        <p:txBody>
          <a:bodyPr lIns="90488" tIns="44450" rIns="90488" bIns="44450" anchor="ctr"/>
          <a:lstStyle/>
          <a:p>
            <a:r>
              <a:rPr lang="tr-TR" sz="4400" b="1">
                <a:solidFill>
                  <a:srgbClr val="FF3300"/>
                </a:solidFill>
                <a:latin typeface="Calibri" pitchFamily="34" charset="0"/>
              </a:rPr>
              <a:t>Bir Proses Nasıl Yönetilir?</a:t>
            </a:r>
            <a:endParaRPr lang="en-US" sz="4400" b="1">
              <a:solidFill>
                <a:srgbClr val="FF3300"/>
              </a:solidFill>
              <a:latin typeface="Calibri" pitchFamily="34" charset="0"/>
            </a:endParaRPr>
          </a:p>
        </p:txBody>
      </p:sp>
      <p:sp>
        <p:nvSpPr>
          <p:cNvPr id="86019" name="Rectangle 12"/>
          <p:cNvSpPr>
            <a:spLocks noChangeArrowheads="1"/>
          </p:cNvSpPr>
          <p:nvPr/>
        </p:nvSpPr>
        <p:spPr bwMode="auto">
          <a:xfrm>
            <a:off x="1809750" y="981076"/>
            <a:ext cx="8643938" cy="1200329"/>
          </a:xfrm>
          <a:prstGeom prst="rect">
            <a:avLst/>
          </a:prstGeom>
          <a:noFill/>
          <a:ln w="12700" cap="sq">
            <a:noFill/>
            <a:miter lim="800000"/>
            <a:headEnd type="none" w="sm" len="sm"/>
            <a:tailEnd type="none" w="sm" len="sm"/>
          </a:ln>
        </p:spPr>
        <p:txBody>
          <a:bodyPr>
            <a:spAutoFit/>
          </a:bodyPr>
          <a:lstStyle/>
          <a:p>
            <a:r>
              <a:rPr lang="tr-TR" b="1">
                <a:latin typeface="Calibri" pitchFamily="34" charset="0"/>
              </a:rPr>
              <a:t>Proses İzleme&amp;Ölçme</a:t>
            </a:r>
          </a:p>
          <a:p>
            <a:r>
              <a:rPr lang="tr-TR" b="1">
                <a:latin typeface="Calibri" pitchFamily="34" charset="0"/>
              </a:rPr>
              <a:t>Girdilerin doğru olduğundan, dönüşüm faaliyetlerinin uygun olarak çalıştığından, istenen sonuçların yakalandığından emin olun ve sonrasında ihtiyaç duyulduğu şekilde prosesi iyileştirin</a:t>
            </a:r>
            <a:endParaRPr lang="en-US" b="1">
              <a:latin typeface="Calibri" pitchFamily="34" charset="0"/>
            </a:endParaRPr>
          </a:p>
        </p:txBody>
      </p:sp>
      <p:sp>
        <p:nvSpPr>
          <p:cNvPr id="86020" name="AutoShape 13"/>
          <p:cNvSpPr>
            <a:spLocks noChangeArrowheads="1"/>
          </p:cNvSpPr>
          <p:nvPr/>
        </p:nvSpPr>
        <p:spPr bwMode="auto">
          <a:xfrm>
            <a:off x="2024063" y="2564904"/>
            <a:ext cx="2209800" cy="914400"/>
          </a:xfrm>
          <a:prstGeom prst="rightArrow">
            <a:avLst>
              <a:gd name="adj1" fmla="val 50000"/>
              <a:gd name="adj2" fmla="val 60417"/>
            </a:avLst>
          </a:prstGeom>
          <a:solidFill>
            <a:srgbClr val="FFFF00"/>
          </a:solidFill>
          <a:ln w="12700" cap="sq">
            <a:solidFill>
              <a:schemeClr val="tx1"/>
            </a:solidFill>
            <a:miter lim="800000"/>
            <a:headEnd type="none" w="sm" len="sm"/>
            <a:tailEnd type="none" w="sm" len="sm"/>
          </a:ln>
        </p:spPr>
        <p:txBody>
          <a:bodyPr wrap="none" anchor="ctr"/>
          <a:lstStyle/>
          <a:p>
            <a:r>
              <a:rPr lang="tr-TR" sz="2400" b="1">
                <a:latin typeface="Verdana" pitchFamily="34" charset="0"/>
              </a:rPr>
              <a:t>Girdi</a:t>
            </a:r>
            <a:endParaRPr lang="en-US" sz="2400" b="1">
              <a:latin typeface="Verdana" pitchFamily="34" charset="0"/>
            </a:endParaRPr>
          </a:p>
        </p:txBody>
      </p:sp>
      <p:sp>
        <p:nvSpPr>
          <p:cNvPr id="86021" name="Rectangle 14"/>
          <p:cNvSpPr>
            <a:spLocks noChangeArrowheads="1"/>
          </p:cNvSpPr>
          <p:nvPr/>
        </p:nvSpPr>
        <p:spPr bwMode="auto">
          <a:xfrm>
            <a:off x="4495800" y="2564904"/>
            <a:ext cx="2438400" cy="900112"/>
          </a:xfrm>
          <a:prstGeom prst="rect">
            <a:avLst/>
          </a:prstGeom>
          <a:solidFill>
            <a:schemeClr val="accent1"/>
          </a:solidFill>
          <a:ln w="12700" cap="sq">
            <a:solidFill>
              <a:schemeClr val="tx1"/>
            </a:solidFill>
            <a:miter lim="800000"/>
            <a:headEnd type="none" w="sm" len="sm"/>
            <a:tailEnd type="none" w="sm" len="sm"/>
          </a:ln>
        </p:spPr>
        <p:txBody>
          <a:bodyPr wrap="none" anchor="ctr"/>
          <a:lstStyle/>
          <a:p>
            <a:r>
              <a:rPr lang="tr-TR" sz="4000" b="1">
                <a:latin typeface="Verdana" pitchFamily="34" charset="0"/>
              </a:rPr>
              <a:t>Faaliyet</a:t>
            </a:r>
            <a:endParaRPr lang="en-US" sz="2400"/>
          </a:p>
        </p:txBody>
      </p:sp>
      <p:sp>
        <p:nvSpPr>
          <p:cNvPr id="86022" name="AutoShape 15"/>
          <p:cNvSpPr>
            <a:spLocks noChangeArrowheads="1"/>
          </p:cNvSpPr>
          <p:nvPr/>
        </p:nvSpPr>
        <p:spPr bwMode="auto">
          <a:xfrm>
            <a:off x="7524750" y="2564904"/>
            <a:ext cx="2209800" cy="914400"/>
          </a:xfrm>
          <a:prstGeom prst="rightArrow">
            <a:avLst>
              <a:gd name="adj1" fmla="val 50000"/>
              <a:gd name="adj2" fmla="val 60417"/>
            </a:avLst>
          </a:prstGeom>
          <a:solidFill>
            <a:srgbClr val="FFFF00"/>
          </a:solidFill>
          <a:ln w="12700" cap="sq">
            <a:solidFill>
              <a:schemeClr val="tx1"/>
            </a:solidFill>
            <a:miter lim="800000"/>
            <a:headEnd type="none" w="sm" len="sm"/>
            <a:tailEnd type="none" w="sm" len="sm"/>
          </a:ln>
        </p:spPr>
        <p:txBody>
          <a:bodyPr wrap="none" anchor="ctr"/>
          <a:lstStyle/>
          <a:p>
            <a:r>
              <a:rPr lang="tr-TR" sz="2400" b="1">
                <a:latin typeface="Verdana" pitchFamily="34" charset="0"/>
              </a:rPr>
              <a:t>Çıktı</a:t>
            </a:r>
            <a:endParaRPr lang="en-US" sz="2400" b="1">
              <a:latin typeface="Verdana" pitchFamily="34" charset="0"/>
            </a:endParaRPr>
          </a:p>
        </p:txBody>
      </p:sp>
      <p:sp>
        <p:nvSpPr>
          <p:cNvPr id="86023" name="Rectangle 16"/>
          <p:cNvSpPr>
            <a:spLocks noChangeArrowheads="1"/>
          </p:cNvSpPr>
          <p:nvPr/>
        </p:nvSpPr>
        <p:spPr bwMode="auto">
          <a:xfrm>
            <a:off x="1738314" y="3636466"/>
            <a:ext cx="4429125" cy="1981200"/>
          </a:xfrm>
          <a:prstGeom prst="rect">
            <a:avLst/>
          </a:prstGeom>
          <a:noFill/>
          <a:ln w="12700" cap="sq">
            <a:noFill/>
            <a:miter lim="800000"/>
            <a:headEnd type="none" w="sm" len="sm"/>
            <a:tailEnd type="none" w="sm" len="sm"/>
          </a:ln>
        </p:spPr>
        <p:txBody>
          <a:bodyPr wrap="none" anchor="ctr"/>
          <a:lstStyle/>
          <a:p>
            <a:r>
              <a:rPr lang="tr-TR" b="1" dirty="0">
                <a:solidFill>
                  <a:srgbClr val="FF3300"/>
                </a:solidFill>
                <a:latin typeface="Calibri" pitchFamily="34" charset="0"/>
              </a:rPr>
              <a:t>Doğru Kaynaklar:</a:t>
            </a:r>
            <a:endParaRPr lang="en-US" b="1" dirty="0">
              <a:solidFill>
                <a:srgbClr val="FF3300"/>
              </a:solidFill>
              <a:latin typeface="Calibri" pitchFamily="34" charset="0"/>
            </a:endParaRPr>
          </a:p>
          <a:p>
            <a:r>
              <a:rPr lang="tr-TR" b="1" dirty="0">
                <a:latin typeface="Calibri" pitchFamily="34" charset="0"/>
              </a:rPr>
              <a:t>Nitelikli İnsan</a:t>
            </a:r>
            <a:endParaRPr lang="en-US" b="1" dirty="0">
              <a:latin typeface="Calibri" pitchFamily="34" charset="0"/>
            </a:endParaRPr>
          </a:p>
          <a:p>
            <a:r>
              <a:rPr lang="tr-TR" b="1" dirty="0">
                <a:latin typeface="Calibri" pitchFamily="34" charset="0"/>
              </a:rPr>
              <a:t>Doğru Olanak/Ekipman</a:t>
            </a:r>
            <a:endParaRPr lang="en-US" b="1" dirty="0">
              <a:latin typeface="Calibri" pitchFamily="34" charset="0"/>
            </a:endParaRPr>
          </a:p>
          <a:p>
            <a:r>
              <a:rPr lang="tr-TR" b="1" dirty="0">
                <a:latin typeface="Calibri" pitchFamily="34" charset="0"/>
              </a:rPr>
              <a:t>Doğru Malzeme</a:t>
            </a:r>
            <a:endParaRPr lang="en-US" b="1" dirty="0">
              <a:latin typeface="Calibri" pitchFamily="34" charset="0"/>
            </a:endParaRPr>
          </a:p>
          <a:p>
            <a:r>
              <a:rPr lang="tr-TR" b="1" dirty="0">
                <a:latin typeface="Calibri" pitchFamily="34" charset="0"/>
              </a:rPr>
              <a:t>İspatlanmış </a:t>
            </a:r>
            <a:r>
              <a:rPr lang="tr-TR" b="1" dirty="0" err="1">
                <a:latin typeface="Calibri" pitchFamily="34" charset="0"/>
              </a:rPr>
              <a:t>Metodlar</a:t>
            </a:r>
            <a:endParaRPr lang="en-US" dirty="0">
              <a:latin typeface="Calibri" pitchFamily="34" charset="0"/>
            </a:endParaRPr>
          </a:p>
        </p:txBody>
      </p:sp>
      <p:sp>
        <p:nvSpPr>
          <p:cNvPr id="86024" name="Rectangle 17"/>
          <p:cNvSpPr>
            <a:spLocks noChangeArrowheads="1"/>
          </p:cNvSpPr>
          <p:nvPr/>
        </p:nvSpPr>
        <p:spPr bwMode="auto">
          <a:xfrm>
            <a:off x="6238875" y="3636466"/>
            <a:ext cx="4210050" cy="1981200"/>
          </a:xfrm>
          <a:prstGeom prst="rect">
            <a:avLst/>
          </a:prstGeom>
          <a:noFill/>
          <a:ln w="12700" cap="sq">
            <a:noFill/>
            <a:miter lim="800000"/>
            <a:headEnd type="none" w="sm" len="sm"/>
            <a:tailEnd type="none" w="sm" len="sm"/>
          </a:ln>
        </p:spPr>
        <p:txBody>
          <a:bodyPr wrap="none" anchor="ctr"/>
          <a:lstStyle/>
          <a:p>
            <a:r>
              <a:rPr lang="tr-TR" b="1" dirty="0">
                <a:solidFill>
                  <a:srgbClr val="FF3300"/>
                </a:solidFill>
                <a:latin typeface="Calibri" pitchFamily="34" charset="0"/>
              </a:rPr>
              <a:t>İstenen Sonuçlar:</a:t>
            </a:r>
            <a:endParaRPr lang="en-US" b="1" dirty="0">
              <a:solidFill>
                <a:srgbClr val="FF3300"/>
              </a:solidFill>
              <a:latin typeface="Calibri" pitchFamily="34" charset="0"/>
            </a:endParaRPr>
          </a:p>
          <a:p>
            <a:r>
              <a:rPr lang="tr-TR" b="1" dirty="0">
                <a:latin typeface="Calibri" pitchFamily="34" charset="0"/>
              </a:rPr>
              <a:t>Kaliteli Ürün </a:t>
            </a:r>
            <a:endParaRPr lang="en-US" b="1" dirty="0">
              <a:latin typeface="Calibri" pitchFamily="34" charset="0"/>
            </a:endParaRPr>
          </a:p>
          <a:p>
            <a:r>
              <a:rPr lang="tr-TR" b="1" dirty="0">
                <a:latin typeface="Calibri" pitchFamily="34" charset="0"/>
              </a:rPr>
              <a:t>Kaliteli Hizmet</a:t>
            </a:r>
            <a:endParaRPr lang="en-US" b="1" dirty="0">
              <a:latin typeface="Calibri" pitchFamily="34" charset="0"/>
            </a:endParaRPr>
          </a:p>
          <a:p>
            <a:r>
              <a:rPr lang="tr-TR" b="1" dirty="0">
                <a:latin typeface="Calibri" pitchFamily="34" charset="0"/>
              </a:rPr>
              <a:t>Müşteri Memnuniyeti</a:t>
            </a:r>
            <a:endParaRPr lang="en-US" b="1" dirty="0">
              <a:latin typeface="Calibri" pitchFamily="34" charset="0"/>
            </a:endParaRPr>
          </a:p>
          <a:p>
            <a:endParaRPr lang="en-US" sz="2400" dirty="0"/>
          </a:p>
        </p:txBody>
      </p:sp>
      <p:sp>
        <p:nvSpPr>
          <p:cNvPr id="86025" name="9 Slayt Numarası Yer Tutucusu"/>
          <p:cNvSpPr>
            <a:spLocks noGrp="1"/>
          </p:cNvSpPr>
          <p:nvPr>
            <p:ph type="sldNum" sz="quarter" idx="12"/>
          </p:nvPr>
        </p:nvSpPr>
        <p:spPr bwMode="auto">
          <a:noFill/>
          <a:ln>
            <a:miter lim="800000"/>
            <a:headEnd/>
            <a:tailEnd/>
          </a:ln>
        </p:spPr>
        <p:txBody>
          <a:bodyPr vert="horz" wrap="square" lIns="91440" tIns="45720" rIns="91440" bIns="45720" numCol="1" rtlCol="0" anchor="t" anchorCtr="0" compatLnSpc="1">
            <a:prstTxWarp prst="textNoShape">
              <a:avLst/>
            </a:prstTxWarp>
          </a:bodyPr>
          <a:lstStyle/>
          <a:p>
            <a:fld id="{6DAC4DC3-0EBA-433B-A8B6-724C7720DF6B}" type="slidenum">
              <a:rPr lang="tr-TR" smtClean="0"/>
              <a:pPr/>
              <a:t>64</a:t>
            </a:fld>
            <a:endParaRPr lang="tr-TR" smtClean="0"/>
          </a:p>
        </p:txBody>
      </p:sp>
    </p:spTree>
    <p:extLst>
      <p:ext uri="{BB962C8B-B14F-4D97-AF65-F5344CB8AC3E}">
        <p14:creationId xmlns:p14="http://schemas.microsoft.com/office/powerpoint/2010/main" val="24976422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ext Box 20"/>
          <p:cNvSpPr txBox="1">
            <a:spLocks noChangeArrowheads="1"/>
          </p:cNvSpPr>
          <p:nvPr/>
        </p:nvSpPr>
        <p:spPr bwMode="auto">
          <a:xfrm>
            <a:off x="2135561" y="116633"/>
            <a:ext cx="8318128" cy="1311275"/>
          </a:xfrm>
          <a:prstGeom prst="rect">
            <a:avLst/>
          </a:prstGeom>
          <a:noFill/>
          <a:ln w="12700">
            <a:noFill/>
            <a:miter lim="800000"/>
            <a:headEnd/>
            <a:tailEnd/>
          </a:ln>
        </p:spPr>
        <p:txBody>
          <a:bodyPr wrap="square">
            <a:spAutoFit/>
          </a:bodyPr>
          <a:lstStyle/>
          <a:p>
            <a:pPr algn="ctr">
              <a:spcBef>
                <a:spcPct val="50000"/>
              </a:spcBef>
            </a:pPr>
            <a:r>
              <a:rPr lang="tr-TR" sz="4000" b="1" dirty="0">
                <a:latin typeface="Calibri" pitchFamily="34" charset="0"/>
              </a:rPr>
              <a:t>KYS sürekli iyileştirme için kullanılmalıdır</a:t>
            </a:r>
            <a:endParaRPr lang="en-US" sz="4000" b="1" dirty="0">
              <a:latin typeface="Calibri" pitchFamily="34" charset="0"/>
            </a:endParaRPr>
          </a:p>
        </p:txBody>
      </p:sp>
      <p:sp>
        <p:nvSpPr>
          <p:cNvPr id="87043" name="AutoShape 22"/>
          <p:cNvSpPr>
            <a:spLocks noChangeArrowheads="1"/>
          </p:cNvSpPr>
          <p:nvPr/>
        </p:nvSpPr>
        <p:spPr bwMode="auto">
          <a:xfrm>
            <a:off x="1847528" y="1916833"/>
            <a:ext cx="3143250" cy="2795587"/>
          </a:xfrm>
          <a:prstGeom prst="flowChartConnector">
            <a:avLst/>
          </a:prstGeom>
          <a:solidFill>
            <a:schemeClr val="accent1"/>
          </a:solidFill>
          <a:ln w="57150">
            <a:solidFill>
              <a:schemeClr val="tx1"/>
            </a:solidFill>
            <a:round/>
            <a:headEnd/>
            <a:tailEnd/>
          </a:ln>
        </p:spPr>
        <p:txBody>
          <a:bodyPr wrap="none" bIns="0" anchor="ctr"/>
          <a:lstStyle/>
          <a:p>
            <a:endParaRPr lang="tr-TR" sz="2400">
              <a:latin typeface="Times New Roman" pitchFamily="18" charset="0"/>
            </a:endParaRPr>
          </a:p>
        </p:txBody>
      </p:sp>
      <p:sp>
        <p:nvSpPr>
          <p:cNvPr id="87044" name="Text Box 21"/>
          <p:cNvSpPr txBox="1">
            <a:spLocks noChangeArrowheads="1"/>
          </p:cNvSpPr>
          <p:nvPr/>
        </p:nvSpPr>
        <p:spPr bwMode="auto">
          <a:xfrm>
            <a:off x="2024064" y="1440940"/>
            <a:ext cx="3783905" cy="353943"/>
          </a:xfrm>
          <a:prstGeom prst="rect">
            <a:avLst/>
          </a:prstGeom>
          <a:noFill/>
          <a:ln w="38100" cap="rnd">
            <a:noFill/>
            <a:prstDash val="sysDot"/>
            <a:miter lim="800000"/>
            <a:headEnd/>
            <a:tailEnd/>
          </a:ln>
        </p:spPr>
        <p:txBody>
          <a:bodyPr wrap="square" bIns="0">
            <a:spAutoFit/>
          </a:bodyPr>
          <a:lstStyle/>
          <a:p>
            <a:pPr>
              <a:spcBef>
                <a:spcPct val="50000"/>
              </a:spcBef>
            </a:pPr>
            <a:r>
              <a:rPr lang="en-US" sz="2000" b="1" dirty="0">
                <a:latin typeface="Times New Roman" pitchFamily="18" charset="0"/>
              </a:rPr>
              <a:t>    </a:t>
            </a:r>
            <a:r>
              <a:rPr lang="tr-TR" b="1" dirty="0">
                <a:solidFill>
                  <a:srgbClr val="FF3300"/>
                </a:solidFill>
                <a:latin typeface="Calibri" pitchFamily="34" charset="0"/>
              </a:rPr>
              <a:t>PUKO</a:t>
            </a:r>
            <a:r>
              <a:rPr lang="tr-TR" b="1" dirty="0">
                <a:latin typeface="Calibri" pitchFamily="34" charset="0"/>
              </a:rPr>
              <a:t> döngüsüyle Prosesini İyileştir</a:t>
            </a:r>
            <a:endParaRPr lang="en-US" b="1" dirty="0">
              <a:latin typeface="Calibri" pitchFamily="34" charset="0"/>
            </a:endParaRPr>
          </a:p>
        </p:txBody>
      </p:sp>
      <p:sp>
        <p:nvSpPr>
          <p:cNvPr id="87045" name="Text Box 23"/>
          <p:cNvSpPr txBox="1">
            <a:spLocks noChangeArrowheads="1"/>
          </p:cNvSpPr>
          <p:nvPr/>
        </p:nvSpPr>
        <p:spPr bwMode="auto">
          <a:xfrm>
            <a:off x="2248198" y="2412330"/>
            <a:ext cx="3357562" cy="1708160"/>
          </a:xfrm>
          <a:prstGeom prst="rect">
            <a:avLst/>
          </a:prstGeom>
          <a:noFill/>
          <a:ln w="38100">
            <a:noFill/>
            <a:miter lim="800000"/>
            <a:headEnd/>
            <a:tailEnd/>
          </a:ln>
        </p:spPr>
        <p:txBody>
          <a:bodyPr bIns="0">
            <a:spAutoFit/>
          </a:bodyPr>
          <a:lstStyle/>
          <a:p>
            <a:pPr>
              <a:spcBef>
                <a:spcPct val="50000"/>
              </a:spcBef>
            </a:pPr>
            <a:r>
              <a:rPr lang="tr-TR" sz="2400" b="1" dirty="0">
                <a:latin typeface="Times New Roman" pitchFamily="18" charset="0"/>
              </a:rPr>
              <a:t> </a:t>
            </a:r>
            <a:r>
              <a:rPr lang="en-US" sz="2000" b="1" dirty="0">
                <a:solidFill>
                  <a:schemeClr val="tx2"/>
                </a:solidFill>
              </a:rPr>
              <a:t>Plan</a:t>
            </a:r>
            <a:r>
              <a:rPr lang="tr-TR" sz="2000" b="1" dirty="0">
                <a:solidFill>
                  <a:schemeClr val="tx2"/>
                </a:solidFill>
              </a:rPr>
              <a:t>la</a:t>
            </a:r>
            <a:r>
              <a:rPr lang="en-US" sz="2400" b="1" dirty="0">
                <a:solidFill>
                  <a:schemeClr val="tx2"/>
                </a:solidFill>
              </a:rPr>
              <a:t>     </a:t>
            </a:r>
            <a:r>
              <a:rPr lang="tr-TR" sz="2400" b="1" dirty="0">
                <a:solidFill>
                  <a:schemeClr val="tx2"/>
                </a:solidFill>
              </a:rPr>
              <a:t>   </a:t>
            </a:r>
            <a:r>
              <a:rPr lang="tr-TR" sz="2000" b="1" dirty="0">
                <a:solidFill>
                  <a:schemeClr val="tx2"/>
                </a:solidFill>
              </a:rPr>
              <a:t>Uygula</a:t>
            </a:r>
            <a:endParaRPr lang="en-US" sz="2000" b="1" dirty="0">
              <a:solidFill>
                <a:schemeClr val="tx2"/>
              </a:solidFill>
            </a:endParaRPr>
          </a:p>
          <a:p>
            <a:pPr>
              <a:spcBef>
                <a:spcPct val="50000"/>
              </a:spcBef>
            </a:pPr>
            <a:r>
              <a:rPr lang="en-US" sz="800" b="1" dirty="0">
                <a:solidFill>
                  <a:schemeClr val="tx2"/>
                </a:solidFill>
              </a:rPr>
              <a:t> </a:t>
            </a:r>
            <a:endParaRPr lang="en-US" sz="400" b="1" dirty="0">
              <a:solidFill>
                <a:schemeClr val="tx2"/>
              </a:solidFill>
            </a:endParaRPr>
          </a:p>
          <a:p>
            <a:pPr>
              <a:spcBef>
                <a:spcPct val="50000"/>
              </a:spcBef>
            </a:pPr>
            <a:endParaRPr lang="en-US" sz="400" b="1" dirty="0">
              <a:solidFill>
                <a:schemeClr val="tx2"/>
              </a:solidFill>
            </a:endParaRPr>
          </a:p>
          <a:p>
            <a:pPr>
              <a:spcBef>
                <a:spcPct val="50000"/>
              </a:spcBef>
            </a:pPr>
            <a:r>
              <a:rPr lang="tr-TR" b="1" dirty="0">
                <a:solidFill>
                  <a:schemeClr val="tx2"/>
                </a:solidFill>
              </a:rPr>
              <a:t>  </a:t>
            </a:r>
            <a:r>
              <a:rPr lang="tr-TR" sz="2000" b="1" dirty="0">
                <a:solidFill>
                  <a:schemeClr val="tx2"/>
                </a:solidFill>
              </a:rPr>
              <a:t>Önlem al</a:t>
            </a:r>
            <a:r>
              <a:rPr lang="en-US" sz="2400" b="1" dirty="0">
                <a:solidFill>
                  <a:schemeClr val="tx2"/>
                </a:solidFill>
              </a:rPr>
              <a:t>  </a:t>
            </a:r>
            <a:r>
              <a:rPr lang="tr-TR" sz="2400" b="1" dirty="0">
                <a:solidFill>
                  <a:schemeClr val="tx2"/>
                </a:solidFill>
              </a:rPr>
              <a:t> </a:t>
            </a:r>
            <a:r>
              <a:rPr lang="tr-TR" sz="2000" b="1" dirty="0">
                <a:solidFill>
                  <a:schemeClr val="tx2"/>
                </a:solidFill>
              </a:rPr>
              <a:t>Kontrol </a:t>
            </a:r>
            <a:r>
              <a:rPr lang="tr-TR" b="1" dirty="0">
                <a:solidFill>
                  <a:schemeClr val="tx2"/>
                </a:solidFill>
              </a:rPr>
              <a:t>                   </a:t>
            </a:r>
          </a:p>
          <a:p>
            <a:pPr>
              <a:spcBef>
                <a:spcPct val="50000"/>
              </a:spcBef>
            </a:pPr>
            <a:r>
              <a:rPr lang="tr-TR" sz="2000" b="1" dirty="0">
                <a:solidFill>
                  <a:schemeClr val="tx2"/>
                </a:solidFill>
              </a:rPr>
              <a:t>                       et</a:t>
            </a:r>
            <a:endParaRPr lang="en-US" sz="2000" dirty="0">
              <a:solidFill>
                <a:schemeClr val="tx2"/>
              </a:solidFill>
            </a:endParaRPr>
          </a:p>
        </p:txBody>
      </p:sp>
      <p:sp>
        <p:nvSpPr>
          <p:cNvPr id="87046" name="Line 24"/>
          <p:cNvSpPr>
            <a:spLocks noChangeShapeType="1"/>
          </p:cNvSpPr>
          <p:nvPr/>
        </p:nvSpPr>
        <p:spPr bwMode="auto">
          <a:xfrm>
            <a:off x="3490590" y="1929954"/>
            <a:ext cx="46038" cy="2714625"/>
          </a:xfrm>
          <a:prstGeom prst="line">
            <a:avLst/>
          </a:prstGeom>
          <a:noFill/>
          <a:ln w="57150">
            <a:solidFill>
              <a:schemeClr val="tx1"/>
            </a:solidFill>
            <a:round/>
            <a:headEnd/>
            <a:tailEnd/>
          </a:ln>
        </p:spPr>
        <p:txBody>
          <a:bodyPr wrap="none" bIns="0" anchor="ctr"/>
          <a:lstStyle/>
          <a:p>
            <a:endParaRPr lang="tr-TR"/>
          </a:p>
        </p:txBody>
      </p:sp>
      <p:sp>
        <p:nvSpPr>
          <p:cNvPr id="87047" name="Line 25"/>
          <p:cNvSpPr>
            <a:spLocks noChangeShapeType="1"/>
          </p:cNvSpPr>
          <p:nvPr/>
        </p:nvSpPr>
        <p:spPr bwMode="auto">
          <a:xfrm flipV="1">
            <a:off x="1847528" y="3156669"/>
            <a:ext cx="3071812" cy="46038"/>
          </a:xfrm>
          <a:prstGeom prst="line">
            <a:avLst/>
          </a:prstGeom>
          <a:noFill/>
          <a:ln w="57150">
            <a:solidFill>
              <a:schemeClr val="tx1"/>
            </a:solidFill>
            <a:round/>
            <a:headEnd/>
            <a:tailEnd/>
          </a:ln>
        </p:spPr>
        <p:txBody>
          <a:bodyPr wrap="none" bIns="0" anchor="ctr"/>
          <a:lstStyle/>
          <a:p>
            <a:endParaRPr lang="tr-TR"/>
          </a:p>
        </p:txBody>
      </p:sp>
      <p:sp>
        <p:nvSpPr>
          <p:cNvPr id="87048" name="Line 26"/>
          <p:cNvSpPr>
            <a:spLocks noChangeShapeType="1"/>
          </p:cNvSpPr>
          <p:nvPr/>
        </p:nvSpPr>
        <p:spPr bwMode="auto">
          <a:xfrm flipH="1">
            <a:off x="2204716" y="3702770"/>
            <a:ext cx="3357563" cy="2043113"/>
          </a:xfrm>
          <a:prstGeom prst="line">
            <a:avLst/>
          </a:prstGeom>
          <a:noFill/>
          <a:ln w="57150">
            <a:solidFill>
              <a:schemeClr val="tx1"/>
            </a:solidFill>
            <a:round/>
            <a:headEnd/>
            <a:tailEnd/>
          </a:ln>
        </p:spPr>
        <p:txBody>
          <a:bodyPr wrap="none" bIns="0" anchor="ctr"/>
          <a:lstStyle/>
          <a:p>
            <a:endParaRPr lang="tr-TR"/>
          </a:p>
        </p:txBody>
      </p:sp>
      <p:sp>
        <p:nvSpPr>
          <p:cNvPr id="87049" name="Line 31"/>
          <p:cNvSpPr>
            <a:spLocks noChangeShapeType="1"/>
          </p:cNvSpPr>
          <p:nvPr/>
        </p:nvSpPr>
        <p:spPr bwMode="auto">
          <a:xfrm>
            <a:off x="2228529" y="5739532"/>
            <a:ext cx="4878387" cy="0"/>
          </a:xfrm>
          <a:prstGeom prst="line">
            <a:avLst/>
          </a:prstGeom>
          <a:noFill/>
          <a:ln w="57150">
            <a:solidFill>
              <a:schemeClr val="tx1"/>
            </a:solidFill>
            <a:round/>
            <a:headEnd/>
            <a:tailEnd/>
          </a:ln>
        </p:spPr>
        <p:txBody>
          <a:bodyPr wrap="none" bIns="0" anchor="ctr"/>
          <a:lstStyle/>
          <a:p>
            <a:endParaRPr lang="tr-TR"/>
          </a:p>
        </p:txBody>
      </p:sp>
      <p:sp>
        <p:nvSpPr>
          <p:cNvPr id="87050" name="Text Box 32"/>
          <p:cNvSpPr txBox="1">
            <a:spLocks noChangeArrowheads="1"/>
          </p:cNvSpPr>
          <p:nvPr/>
        </p:nvSpPr>
        <p:spPr bwMode="auto">
          <a:xfrm>
            <a:off x="3847779" y="4988645"/>
            <a:ext cx="3201987" cy="353943"/>
          </a:xfrm>
          <a:prstGeom prst="rect">
            <a:avLst/>
          </a:prstGeom>
          <a:noFill/>
          <a:ln w="38100" cap="rnd">
            <a:solidFill>
              <a:schemeClr val="tx1"/>
            </a:solidFill>
            <a:prstDash val="sysDot"/>
            <a:miter lim="800000"/>
            <a:headEnd/>
            <a:tailEnd/>
          </a:ln>
        </p:spPr>
        <p:txBody>
          <a:bodyPr bIns="0">
            <a:spAutoFit/>
          </a:bodyPr>
          <a:lstStyle/>
          <a:p>
            <a:pPr>
              <a:spcBef>
                <a:spcPct val="50000"/>
              </a:spcBef>
            </a:pPr>
            <a:r>
              <a:rPr lang="en-US" sz="2000" b="1">
                <a:latin typeface="Times New Roman" pitchFamily="18" charset="0"/>
              </a:rPr>
              <a:t>    </a:t>
            </a:r>
            <a:r>
              <a:rPr lang="tr-TR" sz="2000" b="1">
                <a:solidFill>
                  <a:schemeClr val="tx2"/>
                </a:solidFill>
              </a:rPr>
              <a:t>Hedef iyileştirme</a:t>
            </a:r>
            <a:endParaRPr lang="en-US" sz="2400">
              <a:solidFill>
                <a:schemeClr val="tx2"/>
              </a:solidFill>
            </a:endParaRPr>
          </a:p>
        </p:txBody>
      </p:sp>
      <p:sp>
        <p:nvSpPr>
          <p:cNvPr id="87051" name="Line 33"/>
          <p:cNvSpPr>
            <a:spLocks noChangeShapeType="1"/>
          </p:cNvSpPr>
          <p:nvPr/>
        </p:nvSpPr>
        <p:spPr bwMode="auto">
          <a:xfrm>
            <a:off x="4347840" y="4417144"/>
            <a:ext cx="6350" cy="1295400"/>
          </a:xfrm>
          <a:prstGeom prst="line">
            <a:avLst/>
          </a:prstGeom>
          <a:noFill/>
          <a:ln w="38100" cap="rnd">
            <a:solidFill>
              <a:schemeClr val="tx1"/>
            </a:solidFill>
            <a:prstDash val="sysDot"/>
            <a:round/>
            <a:headEnd type="arrow" w="med" len="med"/>
            <a:tailEnd/>
          </a:ln>
        </p:spPr>
        <p:txBody>
          <a:bodyPr wrap="none" bIns="0" anchor="ctr"/>
          <a:lstStyle/>
          <a:p>
            <a:endParaRPr lang="tr-TR"/>
          </a:p>
        </p:txBody>
      </p:sp>
      <p:sp>
        <p:nvSpPr>
          <p:cNvPr id="87052" name="Text Box 29"/>
          <p:cNvSpPr txBox="1">
            <a:spLocks noChangeArrowheads="1"/>
          </p:cNvSpPr>
          <p:nvPr/>
        </p:nvSpPr>
        <p:spPr bwMode="auto">
          <a:xfrm>
            <a:off x="2276153" y="4845769"/>
            <a:ext cx="760412" cy="350838"/>
          </a:xfrm>
          <a:prstGeom prst="rect">
            <a:avLst/>
          </a:prstGeom>
          <a:noFill/>
          <a:ln w="38100">
            <a:noFill/>
            <a:miter lim="800000"/>
            <a:headEnd/>
            <a:tailEnd/>
          </a:ln>
        </p:spPr>
        <p:txBody>
          <a:bodyPr bIns="0">
            <a:spAutoFit/>
          </a:bodyPr>
          <a:lstStyle/>
          <a:p>
            <a:pPr>
              <a:spcBef>
                <a:spcPct val="50000"/>
              </a:spcBef>
            </a:pPr>
            <a:r>
              <a:rPr lang="tr-TR" sz="2000" b="1">
                <a:solidFill>
                  <a:schemeClr val="tx2"/>
                </a:solidFill>
                <a:latin typeface="Times New Roman" pitchFamily="18" charset="0"/>
              </a:rPr>
              <a:t>KYS</a:t>
            </a:r>
            <a:endParaRPr lang="en-US" sz="2400">
              <a:latin typeface="Times New Roman" pitchFamily="18" charset="0"/>
            </a:endParaRPr>
          </a:p>
        </p:txBody>
      </p:sp>
      <p:sp>
        <p:nvSpPr>
          <p:cNvPr id="87053" name="Text Box 34"/>
          <p:cNvSpPr txBox="1">
            <a:spLocks noChangeArrowheads="1"/>
          </p:cNvSpPr>
          <p:nvPr/>
        </p:nvSpPr>
        <p:spPr bwMode="auto">
          <a:xfrm>
            <a:off x="6312025" y="1857375"/>
            <a:ext cx="4182939" cy="3493264"/>
          </a:xfrm>
          <a:prstGeom prst="rect">
            <a:avLst/>
          </a:prstGeom>
          <a:noFill/>
          <a:ln w="38100" cap="rnd">
            <a:noFill/>
            <a:prstDash val="sysDot"/>
            <a:miter lim="800000"/>
            <a:headEnd/>
            <a:tailEnd/>
          </a:ln>
        </p:spPr>
        <p:txBody>
          <a:bodyPr wrap="square" bIns="0">
            <a:spAutoFit/>
          </a:bodyPr>
          <a:lstStyle/>
          <a:p>
            <a:pPr>
              <a:spcBef>
                <a:spcPct val="50000"/>
              </a:spcBef>
            </a:pPr>
            <a:r>
              <a:rPr lang="tr-TR" sz="2800" b="1" dirty="0">
                <a:latin typeface="Calibri" pitchFamily="34" charset="0"/>
              </a:rPr>
              <a:t>Hedeflere göre sonuçları izle&amp;Ölç.</a:t>
            </a:r>
          </a:p>
          <a:p>
            <a:pPr>
              <a:spcBef>
                <a:spcPct val="50000"/>
              </a:spcBef>
            </a:pPr>
            <a:r>
              <a:rPr lang="tr-TR" sz="2800" b="1" dirty="0">
                <a:latin typeface="Calibri" pitchFamily="34" charset="0"/>
              </a:rPr>
              <a:t>Prosesini iyileştir ve istenen, ihtiyaç duyulan sonuçları yakalamak için KYS </a:t>
            </a:r>
            <a:r>
              <a:rPr lang="tr-TR" sz="2800" b="1" dirty="0" err="1">
                <a:latin typeface="Calibri" pitchFamily="34" charset="0"/>
              </a:rPr>
              <a:t>ni</a:t>
            </a:r>
            <a:r>
              <a:rPr lang="tr-TR" sz="2800" b="1" dirty="0">
                <a:latin typeface="Calibri" pitchFamily="34" charset="0"/>
              </a:rPr>
              <a:t> değiştir.</a:t>
            </a:r>
          </a:p>
          <a:p>
            <a:pPr>
              <a:spcBef>
                <a:spcPct val="50000"/>
              </a:spcBef>
            </a:pPr>
            <a:endParaRPr lang="en-US" sz="2800" b="1" dirty="0">
              <a:latin typeface="Calibri" pitchFamily="34" charset="0"/>
            </a:endParaRPr>
          </a:p>
        </p:txBody>
      </p:sp>
      <p:sp>
        <p:nvSpPr>
          <p:cNvPr id="87054" name="14 Slayt Numarası Yer Tutucusu"/>
          <p:cNvSpPr>
            <a:spLocks noGrp="1"/>
          </p:cNvSpPr>
          <p:nvPr>
            <p:ph type="sldNum" sz="quarter" idx="12"/>
          </p:nvPr>
        </p:nvSpPr>
        <p:spPr bwMode="auto">
          <a:noFill/>
          <a:ln>
            <a:miter lim="800000"/>
            <a:headEnd/>
            <a:tailEnd/>
          </a:ln>
        </p:spPr>
        <p:txBody>
          <a:bodyPr vert="horz" wrap="square" lIns="91440" tIns="45720" rIns="91440" bIns="45720" numCol="1" rtlCol="0" anchor="t" anchorCtr="0" compatLnSpc="1">
            <a:prstTxWarp prst="textNoShape">
              <a:avLst/>
            </a:prstTxWarp>
          </a:bodyPr>
          <a:lstStyle/>
          <a:p>
            <a:fld id="{60F062A4-BE81-4D7C-A24D-2599EAE8498F}" type="slidenum">
              <a:rPr lang="tr-TR" smtClean="0"/>
              <a:pPr/>
              <a:t>65</a:t>
            </a:fld>
            <a:endParaRPr lang="tr-TR" smtClean="0"/>
          </a:p>
        </p:txBody>
      </p:sp>
    </p:spTree>
    <p:extLst>
      <p:ext uri="{BB962C8B-B14F-4D97-AF65-F5344CB8AC3E}">
        <p14:creationId xmlns:p14="http://schemas.microsoft.com/office/powerpoint/2010/main" val="12543916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5015880" y="620689"/>
            <a:ext cx="2160810" cy="676275"/>
          </a:xfrm>
          <a:prstGeom prst="rect">
            <a:avLst/>
          </a:prstGeom>
          <a:effectLst>
            <a:outerShdw dist="13470" dir="2700000" algn="ctr" rotWithShape="0">
              <a:schemeClr val="bg2"/>
            </a:outerShdw>
          </a:effectLst>
        </p:spPr>
        <p:txBody>
          <a:bodyPr lIns="92075" tIns="46038" rIns="92075" bIns="46038"/>
          <a:lstStyle/>
          <a:p>
            <a:pPr>
              <a:lnSpc>
                <a:spcPct val="93000"/>
              </a:lnSpc>
              <a:buClr>
                <a:srgbClr val="000000"/>
              </a:buClr>
              <a:buSzPct val="100000"/>
              <a:buFont typeface="Times New Roman" pitchFamily="18" charset="0"/>
              <a:buNone/>
              <a:defRPr/>
            </a:pPr>
            <a:r>
              <a:rPr lang="en-AU" sz="4400" b="1" kern="0" dirty="0">
                <a:solidFill>
                  <a:srgbClr val="000000"/>
                </a:solidFill>
                <a:latin typeface="Calibri" pitchFamily="34" charset="0"/>
                <a:ea typeface="+mj-ea"/>
                <a:cs typeface="Calibri" pitchFamily="34" charset="0"/>
              </a:rPr>
              <a:t>ÜRÜN</a:t>
            </a:r>
          </a:p>
        </p:txBody>
      </p:sp>
      <p:sp>
        <p:nvSpPr>
          <p:cNvPr id="20484" name="Rectangle 3"/>
          <p:cNvSpPr txBox="1">
            <a:spLocks noChangeArrowheads="1"/>
          </p:cNvSpPr>
          <p:nvPr/>
        </p:nvSpPr>
        <p:spPr bwMode="auto">
          <a:xfrm>
            <a:off x="2266951" y="1628800"/>
            <a:ext cx="7972425" cy="936104"/>
          </a:xfrm>
          <a:prstGeom prst="rect">
            <a:avLst/>
          </a:prstGeom>
          <a:noFill/>
          <a:ln w="9525">
            <a:noFill/>
            <a:miter lim="800000"/>
            <a:headEnd/>
            <a:tailEnd/>
          </a:ln>
        </p:spPr>
        <p:txBody>
          <a:bodyPr lIns="92075" tIns="46038" rIns="92075" bIns="46038"/>
          <a:lstStyle/>
          <a:p>
            <a:pPr marL="342900" indent="-342900">
              <a:lnSpc>
                <a:spcPct val="93000"/>
              </a:lnSpc>
              <a:spcBef>
                <a:spcPts val="800"/>
              </a:spcBef>
              <a:buClr>
                <a:srgbClr val="000000"/>
              </a:buClr>
              <a:buSzPct val="100000"/>
            </a:pPr>
            <a:r>
              <a:rPr lang="en-AU" sz="3600" b="1" dirty="0" err="1">
                <a:solidFill>
                  <a:srgbClr val="000000"/>
                </a:solidFill>
                <a:latin typeface="Calibri" pitchFamily="34" charset="0"/>
              </a:rPr>
              <a:t>Bir</a:t>
            </a:r>
            <a:r>
              <a:rPr lang="en-AU" sz="3600" b="1" dirty="0">
                <a:solidFill>
                  <a:srgbClr val="000000"/>
                </a:solidFill>
                <a:latin typeface="Calibri" pitchFamily="34" charset="0"/>
              </a:rPr>
              <a:t> </a:t>
            </a:r>
            <a:r>
              <a:rPr lang="en-AU" sz="3600" b="1" dirty="0" err="1">
                <a:solidFill>
                  <a:srgbClr val="000000"/>
                </a:solidFill>
                <a:latin typeface="Calibri" pitchFamily="34" charset="0"/>
              </a:rPr>
              <a:t>prosesin</a:t>
            </a:r>
            <a:r>
              <a:rPr lang="en-AU" sz="3600" b="1" dirty="0">
                <a:solidFill>
                  <a:srgbClr val="000000"/>
                </a:solidFill>
                <a:latin typeface="Calibri" pitchFamily="34" charset="0"/>
              </a:rPr>
              <a:t>  </a:t>
            </a:r>
            <a:r>
              <a:rPr lang="en-AU" sz="3600" b="1" dirty="0" err="1">
                <a:solidFill>
                  <a:srgbClr val="000000"/>
                </a:solidFill>
                <a:latin typeface="Calibri" pitchFamily="34" charset="0"/>
              </a:rPr>
              <a:t>sonucu</a:t>
            </a:r>
            <a:r>
              <a:rPr lang="tr-TR" sz="3600" b="1" dirty="0">
                <a:solidFill>
                  <a:srgbClr val="000000"/>
                </a:solidFill>
                <a:latin typeface="Calibri" pitchFamily="34" charset="0"/>
              </a:rPr>
              <a:t>  elde edilen çıktı.</a:t>
            </a:r>
            <a:endParaRPr lang="en-AU" sz="3600" b="1" u="sng" dirty="0">
              <a:solidFill>
                <a:srgbClr val="000000"/>
              </a:solidFill>
              <a:latin typeface="Calibri" pitchFamily="34" charset="0"/>
            </a:endParaRPr>
          </a:p>
        </p:txBody>
      </p:sp>
      <p:graphicFrame>
        <p:nvGraphicFramePr>
          <p:cNvPr id="20482" name="Object 4"/>
          <p:cNvGraphicFramePr>
            <a:graphicFrameLocks/>
          </p:cNvGraphicFramePr>
          <p:nvPr/>
        </p:nvGraphicFramePr>
        <p:xfrm>
          <a:off x="3452813" y="2636912"/>
          <a:ext cx="4508500" cy="3325812"/>
        </p:xfrm>
        <a:graphic>
          <a:graphicData uri="http://schemas.openxmlformats.org/presentationml/2006/ole">
            <mc:AlternateContent xmlns:mc="http://schemas.openxmlformats.org/markup-compatibility/2006">
              <mc:Choice xmlns:v="urn:schemas-microsoft-com:vml" Requires="v">
                <p:oleObj spid="_x0000_s18439" name="Clip" r:id="rId3" imgW="4508280" imgH="3325680" progId="">
                  <p:embed/>
                </p:oleObj>
              </mc:Choice>
              <mc:Fallback>
                <p:oleObj name="Clip" r:id="rId3" imgW="4508280" imgH="3325680" progId="">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52813" y="2636912"/>
                        <a:ext cx="4508500" cy="3325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485" name="5 Slayt Numarası Yer Tutucusu"/>
          <p:cNvSpPr>
            <a:spLocks noGrp="1"/>
          </p:cNvSpPr>
          <p:nvPr>
            <p:ph type="sldNum" sz="quarter" idx="12"/>
          </p:nvPr>
        </p:nvSpPr>
        <p:spPr bwMode="auto">
          <a:noFill/>
          <a:ln>
            <a:miter lim="800000"/>
            <a:headEnd/>
            <a:tailEnd/>
          </a:ln>
        </p:spPr>
        <p:txBody>
          <a:bodyPr vert="horz" wrap="square" lIns="91440" tIns="45720" rIns="91440" bIns="45720" numCol="1" rtlCol="0" anchor="t" anchorCtr="0" compatLnSpc="1">
            <a:prstTxWarp prst="textNoShape">
              <a:avLst/>
            </a:prstTxWarp>
          </a:bodyPr>
          <a:lstStyle/>
          <a:p>
            <a:fld id="{3CD9EF7A-5649-4A1E-9504-41591845A9C6}" type="slidenum">
              <a:rPr lang="tr-TR" smtClean="0"/>
              <a:pPr/>
              <a:t>66</a:t>
            </a:fld>
            <a:endParaRPr lang="tr-TR" smtClean="0"/>
          </a:p>
        </p:txBody>
      </p:sp>
    </p:spTree>
    <p:extLst>
      <p:ext uri="{BB962C8B-B14F-4D97-AF65-F5344CB8AC3E}">
        <p14:creationId xmlns:p14="http://schemas.microsoft.com/office/powerpoint/2010/main" val="7055696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295800" y="476673"/>
            <a:ext cx="4114800" cy="890587"/>
          </a:xfrm>
          <a:prstGeom prst="rect">
            <a:avLst/>
          </a:prstGeom>
          <a:effectLst>
            <a:outerShdw dist="13470" dir="2700000" algn="ctr" rotWithShape="0">
              <a:schemeClr val="bg2"/>
            </a:outerShdw>
          </a:effectLst>
        </p:spPr>
        <p:txBody>
          <a:bodyPr lIns="92075" tIns="46038" rIns="92075" bIns="46038"/>
          <a:lstStyle/>
          <a:p>
            <a:pPr>
              <a:lnSpc>
                <a:spcPct val="93000"/>
              </a:lnSpc>
              <a:buClr>
                <a:srgbClr val="000000"/>
              </a:buClr>
              <a:buSzPct val="100000"/>
              <a:buFont typeface="Times New Roman" pitchFamily="18" charset="0"/>
              <a:buNone/>
              <a:defRPr/>
            </a:pPr>
            <a:r>
              <a:rPr lang="en-AU" sz="4400" b="1" kern="0" dirty="0" err="1">
                <a:solidFill>
                  <a:srgbClr val="000000"/>
                </a:solidFill>
                <a:latin typeface="Calibri" pitchFamily="34" charset="0"/>
                <a:ea typeface="+mj-ea"/>
                <a:cs typeface="Calibri" pitchFamily="34" charset="0"/>
              </a:rPr>
              <a:t>Ürün</a:t>
            </a:r>
            <a:r>
              <a:rPr lang="en-AU" sz="4400" b="1" kern="0" dirty="0">
                <a:solidFill>
                  <a:srgbClr val="000000"/>
                </a:solidFill>
                <a:latin typeface="Calibri" pitchFamily="34" charset="0"/>
                <a:ea typeface="+mj-ea"/>
                <a:cs typeface="Calibri" pitchFamily="34" charset="0"/>
              </a:rPr>
              <a:t> </a:t>
            </a:r>
            <a:r>
              <a:rPr lang="en-AU" sz="4400" b="1" kern="0" dirty="0" err="1">
                <a:solidFill>
                  <a:srgbClr val="000000"/>
                </a:solidFill>
                <a:latin typeface="Calibri" pitchFamily="34" charset="0"/>
                <a:ea typeface="+mj-ea"/>
                <a:cs typeface="Calibri" pitchFamily="34" charset="0"/>
              </a:rPr>
              <a:t>Türleri</a:t>
            </a:r>
            <a:r>
              <a:rPr lang="en-AU" sz="4400" b="1" kern="0" dirty="0">
                <a:solidFill>
                  <a:srgbClr val="000000"/>
                </a:solidFill>
                <a:latin typeface="Calibri" pitchFamily="34" charset="0"/>
                <a:ea typeface="+mj-ea"/>
                <a:cs typeface="Calibri" pitchFamily="34" charset="0"/>
              </a:rPr>
              <a:t/>
            </a:r>
            <a:br>
              <a:rPr lang="en-AU" sz="4400" b="1" kern="0" dirty="0">
                <a:solidFill>
                  <a:srgbClr val="000000"/>
                </a:solidFill>
                <a:latin typeface="Calibri" pitchFamily="34" charset="0"/>
                <a:ea typeface="+mj-ea"/>
                <a:cs typeface="Calibri" pitchFamily="34" charset="0"/>
              </a:rPr>
            </a:br>
            <a:endParaRPr lang="en-AU" sz="4400" b="1" kern="0" dirty="0">
              <a:solidFill>
                <a:srgbClr val="000000"/>
              </a:solidFill>
              <a:latin typeface="Calibri" pitchFamily="34" charset="0"/>
              <a:ea typeface="+mj-ea"/>
              <a:cs typeface="Calibri" pitchFamily="34" charset="0"/>
            </a:endParaRPr>
          </a:p>
        </p:txBody>
      </p:sp>
      <p:sp>
        <p:nvSpPr>
          <p:cNvPr id="88067" name="Rectangle 3"/>
          <p:cNvSpPr txBox="1">
            <a:spLocks noChangeArrowheads="1"/>
          </p:cNvSpPr>
          <p:nvPr/>
        </p:nvSpPr>
        <p:spPr bwMode="auto">
          <a:xfrm>
            <a:off x="2300288" y="1500189"/>
            <a:ext cx="7867650" cy="4357687"/>
          </a:xfrm>
          <a:prstGeom prst="rect">
            <a:avLst/>
          </a:prstGeom>
          <a:noFill/>
          <a:ln w="9525">
            <a:noFill/>
            <a:miter lim="800000"/>
            <a:headEnd/>
            <a:tailEnd/>
          </a:ln>
        </p:spPr>
        <p:txBody>
          <a:bodyPr lIns="92075" tIns="46038" rIns="92075" bIns="46038"/>
          <a:lstStyle/>
          <a:p>
            <a:pPr marL="342900" indent="-342900" algn="just">
              <a:lnSpc>
                <a:spcPct val="93000"/>
              </a:lnSpc>
              <a:spcBef>
                <a:spcPts val="800"/>
              </a:spcBef>
              <a:buClr>
                <a:srgbClr val="000000"/>
              </a:buClr>
              <a:buSzPct val="100000"/>
            </a:pPr>
            <a:r>
              <a:rPr lang="en-AU" sz="3600" b="1">
                <a:solidFill>
                  <a:srgbClr val="000000"/>
                </a:solidFill>
                <a:latin typeface="Calibri" pitchFamily="34" charset="0"/>
              </a:rPr>
              <a:t>Genel olarak kabul edilen dört ayrı ürün</a:t>
            </a:r>
            <a:endParaRPr lang="tr-TR" sz="3600" b="1">
              <a:solidFill>
                <a:srgbClr val="000000"/>
              </a:solidFill>
              <a:latin typeface="Calibri" pitchFamily="34" charset="0"/>
            </a:endParaRPr>
          </a:p>
          <a:p>
            <a:pPr marL="342900" indent="-342900" algn="just">
              <a:lnSpc>
                <a:spcPct val="93000"/>
              </a:lnSpc>
              <a:spcBef>
                <a:spcPts val="800"/>
              </a:spcBef>
              <a:buClr>
                <a:srgbClr val="000000"/>
              </a:buClr>
              <a:buSzPct val="100000"/>
            </a:pPr>
            <a:r>
              <a:rPr lang="en-AU" sz="3600" b="1">
                <a:solidFill>
                  <a:srgbClr val="000000"/>
                </a:solidFill>
                <a:latin typeface="Calibri" pitchFamily="34" charset="0"/>
              </a:rPr>
              <a:t>türü</a:t>
            </a:r>
            <a:r>
              <a:rPr lang="tr-TR" sz="3600" b="1">
                <a:solidFill>
                  <a:srgbClr val="000000"/>
                </a:solidFill>
                <a:latin typeface="Calibri" pitchFamily="34" charset="0"/>
              </a:rPr>
              <a:t> </a:t>
            </a:r>
            <a:r>
              <a:rPr lang="en-AU" sz="3600" b="1">
                <a:solidFill>
                  <a:srgbClr val="000000"/>
                </a:solidFill>
                <a:latin typeface="Calibri" pitchFamily="34" charset="0"/>
              </a:rPr>
              <a:t>vardır</a:t>
            </a:r>
          </a:p>
          <a:p>
            <a:pPr marL="342900" indent="-342900">
              <a:lnSpc>
                <a:spcPct val="93000"/>
              </a:lnSpc>
              <a:spcBef>
                <a:spcPts val="800"/>
              </a:spcBef>
              <a:buClr>
                <a:srgbClr val="000000"/>
              </a:buClr>
              <a:buSzPct val="100000"/>
            </a:pPr>
            <a:r>
              <a:rPr lang="en-AU" sz="3300" b="1">
                <a:solidFill>
                  <a:srgbClr val="000000"/>
                </a:solidFill>
                <a:latin typeface="Calibri" pitchFamily="34" charset="0"/>
              </a:rPr>
              <a:t>a) </a:t>
            </a:r>
            <a:r>
              <a:rPr lang="en-AU" sz="3300" b="1">
                <a:solidFill>
                  <a:srgbClr val="009900"/>
                </a:solidFill>
                <a:latin typeface="Calibri" pitchFamily="34" charset="0"/>
              </a:rPr>
              <a:t>Hizmetler</a:t>
            </a:r>
            <a:r>
              <a:rPr lang="tr-TR" sz="3300" b="1">
                <a:solidFill>
                  <a:srgbClr val="009900"/>
                </a:solidFill>
                <a:latin typeface="Calibri" pitchFamily="34" charset="0"/>
              </a:rPr>
              <a:t> (Ör:Taşımacılık)</a:t>
            </a:r>
            <a:endParaRPr lang="en-AU" sz="3300" b="1">
              <a:solidFill>
                <a:srgbClr val="FF3300"/>
              </a:solidFill>
              <a:latin typeface="Calibri" pitchFamily="34" charset="0"/>
            </a:endParaRPr>
          </a:p>
          <a:p>
            <a:pPr marL="342900" indent="-342900">
              <a:lnSpc>
                <a:spcPct val="93000"/>
              </a:lnSpc>
              <a:spcBef>
                <a:spcPts val="800"/>
              </a:spcBef>
              <a:buClr>
                <a:srgbClr val="000000"/>
              </a:buClr>
              <a:buSzPct val="100000"/>
            </a:pPr>
            <a:r>
              <a:rPr lang="en-AU" sz="3300" b="1">
                <a:solidFill>
                  <a:srgbClr val="000000"/>
                </a:solidFill>
                <a:latin typeface="Calibri" pitchFamily="34" charset="0"/>
              </a:rPr>
              <a:t>b)</a:t>
            </a:r>
            <a:r>
              <a:rPr lang="tr-TR" sz="3300" b="1">
                <a:solidFill>
                  <a:srgbClr val="000000"/>
                </a:solidFill>
                <a:latin typeface="Calibri" pitchFamily="34" charset="0"/>
              </a:rPr>
              <a:t> </a:t>
            </a:r>
            <a:r>
              <a:rPr lang="en-AU" sz="3300" b="1">
                <a:solidFill>
                  <a:srgbClr val="0000FF"/>
                </a:solidFill>
                <a:latin typeface="Calibri" pitchFamily="34" charset="0"/>
              </a:rPr>
              <a:t>Yazılım</a:t>
            </a:r>
            <a:r>
              <a:rPr lang="tr-TR" sz="3300" b="1">
                <a:solidFill>
                  <a:srgbClr val="0000FF"/>
                </a:solidFill>
                <a:latin typeface="Calibri" pitchFamily="34" charset="0"/>
              </a:rPr>
              <a:t> (Ör:Bilgisayar Programı, Sözlük)</a:t>
            </a:r>
            <a:endParaRPr lang="en-AU" sz="3300" b="1">
              <a:solidFill>
                <a:srgbClr val="0000FF"/>
              </a:solidFill>
              <a:latin typeface="Calibri" pitchFamily="34" charset="0"/>
            </a:endParaRPr>
          </a:p>
          <a:p>
            <a:pPr marL="342900" indent="-342900">
              <a:lnSpc>
                <a:spcPct val="93000"/>
              </a:lnSpc>
              <a:spcBef>
                <a:spcPts val="800"/>
              </a:spcBef>
              <a:buClr>
                <a:srgbClr val="000000"/>
              </a:buClr>
              <a:buSzPct val="100000"/>
            </a:pPr>
            <a:r>
              <a:rPr lang="en-AU" sz="3300" b="1">
                <a:solidFill>
                  <a:srgbClr val="000000"/>
                </a:solidFill>
                <a:latin typeface="Calibri" pitchFamily="34" charset="0"/>
              </a:rPr>
              <a:t>c) </a:t>
            </a:r>
            <a:r>
              <a:rPr lang="en-AU" sz="3300" b="1">
                <a:solidFill>
                  <a:srgbClr val="FF3300"/>
                </a:solidFill>
                <a:latin typeface="Calibri" pitchFamily="34" charset="0"/>
              </a:rPr>
              <a:t>Donanım</a:t>
            </a:r>
            <a:r>
              <a:rPr lang="tr-TR" sz="3300" b="1">
                <a:solidFill>
                  <a:srgbClr val="FF3300"/>
                </a:solidFill>
                <a:latin typeface="Calibri" pitchFamily="34" charset="0"/>
              </a:rPr>
              <a:t> (Ör:Motorun Mekanik Kısmı)</a:t>
            </a:r>
          </a:p>
          <a:p>
            <a:pPr marL="342900" indent="-342900">
              <a:lnSpc>
                <a:spcPct val="93000"/>
              </a:lnSpc>
              <a:spcBef>
                <a:spcPts val="800"/>
              </a:spcBef>
              <a:buClr>
                <a:srgbClr val="000000"/>
              </a:buClr>
              <a:buSzPct val="100000"/>
            </a:pPr>
            <a:r>
              <a:rPr lang="en-AU" sz="3300" b="1">
                <a:solidFill>
                  <a:srgbClr val="000000"/>
                </a:solidFill>
                <a:latin typeface="Calibri" pitchFamily="34" charset="0"/>
              </a:rPr>
              <a:t>d) </a:t>
            </a:r>
            <a:r>
              <a:rPr lang="en-AU" sz="3300" b="1">
                <a:solidFill>
                  <a:srgbClr val="FF0066"/>
                </a:solidFill>
                <a:latin typeface="Calibri" pitchFamily="34" charset="0"/>
              </a:rPr>
              <a:t>İşlenmiş Ma</a:t>
            </a:r>
            <a:r>
              <a:rPr lang="tr-TR" sz="3300" b="1">
                <a:solidFill>
                  <a:srgbClr val="FF0066"/>
                </a:solidFill>
                <a:latin typeface="Calibri" pitchFamily="34" charset="0"/>
              </a:rPr>
              <a:t>lzemeler (Ör:Yağlama Yağı)</a:t>
            </a:r>
            <a:endParaRPr lang="en-AU" sz="3300" b="1">
              <a:solidFill>
                <a:srgbClr val="FF0066"/>
              </a:solidFill>
              <a:latin typeface="Calibri" pitchFamily="34" charset="0"/>
            </a:endParaRPr>
          </a:p>
          <a:p>
            <a:pPr marL="342900" indent="-342900" algn="just">
              <a:lnSpc>
                <a:spcPct val="93000"/>
              </a:lnSpc>
              <a:spcBef>
                <a:spcPts val="800"/>
              </a:spcBef>
              <a:buClr>
                <a:srgbClr val="000000"/>
              </a:buClr>
              <a:buSzPct val="100000"/>
            </a:pPr>
            <a:endParaRPr lang="en-AU" sz="3200">
              <a:solidFill>
                <a:srgbClr val="FF0066"/>
              </a:solidFill>
              <a:latin typeface="Arial" pitchFamily="34" charset="0"/>
            </a:endParaRPr>
          </a:p>
          <a:p>
            <a:pPr marL="342900" indent="-342900" algn="just">
              <a:lnSpc>
                <a:spcPct val="93000"/>
              </a:lnSpc>
              <a:spcBef>
                <a:spcPts val="800"/>
              </a:spcBef>
              <a:buClr>
                <a:srgbClr val="000000"/>
              </a:buClr>
              <a:buSzPct val="100000"/>
            </a:pPr>
            <a:endParaRPr lang="en-AU" sz="3200" b="1">
              <a:solidFill>
                <a:srgbClr val="000000"/>
              </a:solidFill>
              <a:latin typeface="Arial" pitchFamily="34" charset="0"/>
            </a:endParaRPr>
          </a:p>
          <a:p>
            <a:pPr marL="342900" indent="-342900" algn="just">
              <a:lnSpc>
                <a:spcPct val="93000"/>
              </a:lnSpc>
              <a:spcBef>
                <a:spcPts val="800"/>
              </a:spcBef>
              <a:buClr>
                <a:srgbClr val="000000"/>
              </a:buClr>
              <a:buSzPct val="100000"/>
            </a:pPr>
            <a:endParaRPr lang="en-AU" sz="3200" b="1">
              <a:solidFill>
                <a:srgbClr val="000000"/>
              </a:solidFill>
              <a:latin typeface="Arial" pitchFamily="34" charset="0"/>
            </a:endParaRPr>
          </a:p>
        </p:txBody>
      </p:sp>
      <p:sp>
        <p:nvSpPr>
          <p:cNvPr id="88068" name="4 Slayt Numarası Yer Tutucusu"/>
          <p:cNvSpPr>
            <a:spLocks noGrp="1"/>
          </p:cNvSpPr>
          <p:nvPr>
            <p:ph type="sldNum" sz="quarter" idx="12"/>
          </p:nvPr>
        </p:nvSpPr>
        <p:spPr bwMode="auto">
          <a:noFill/>
          <a:ln>
            <a:miter lim="800000"/>
            <a:headEnd/>
            <a:tailEnd/>
          </a:ln>
        </p:spPr>
        <p:txBody>
          <a:bodyPr vert="horz" wrap="square" lIns="91440" tIns="45720" rIns="91440" bIns="45720" numCol="1" rtlCol="0" anchor="t" anchorCtr="0" compatLnSpc="1">
            <a:prstTxWarp prst="textNoShape">
              <a:avLst/>
            </a:prstTxWarp>
          </a:bodyPr>
          <a:lstStyle/>
          <a:p>
            <a:fld id="{2A7F2F48-B235-42D8-9273-FE6803D7DA74}" type="slidenum">
              <a:rPr lang="tr-TR" smtClean="0"/>
              <a:pPr/>
              <a:t>67</a:t>
            </a:fld>
            <a:endParaRPr lang="tr-TR" smtClean="0"/>
          </a:p>
        </p:txBody>
      </p:sp>
    </p:spTree>
    <p:extLst>
      <p:ext uri="{BB962C8B-B14F-4D97-AF65-F5344CB8AC3E}">
        <p14:creationId xmlns:p14="http://schemas.microsoft.com/office/powerpoint/2010/main" val="26675989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3215680" y="476672"/>
            <a:ext cx="6286500" cy="819150"/>
          </a:xfrm>
          <a:prstGeom prst="rect">
            <a:avLst/>
          </a:prstGeom>
          <a:effectLst>
            <a:outerShdw dist="13470" dir="2700000" algn="ctr" rotWithShape="0">
              <a:schemeClr val="bg2"/>
            </a:outerShdw>
          </a:effectLst>
        </p:spPr>
        <p:txBody>
          <a:bodyPr lIns="92075" tIns="46038" rIns="92075" bIns="46038"/>
          <a:lstStyle/>
          <a:p>
            <a:pPr>
              <a:lnSpc>
                <a:spcPct val="93000"/>
              </a:lnSpc>
              <a:buClr>
                <a:srgbClr val="000000"/>
              </a:buClr>
              <a:buSzPct val="100000"/>
              <a:buFont typeface="Times New Roman" pitchFamily="18" charset="0"/>
              <a:buNone/>
              <a:defRPr/>
            </a:pPr>
            <a:r>
              <a:rPr lang="en-AU" sz="4400" b="1" dirty="0">
                <a:solidFill>
                  <a:srgbClr val="000000"/>
                </a:solidFill>
                <a:latin typeface="Calibri" pitchFamily="34" charset="0"/>
              </a:rPr>
              <a:t>TASARIM VE GELİŞTİRME</a:t>
            </a:r>
            <a:r>
              <a:rPr lang="en-AU" sz="4400" dirty="0">
                <a:solidFill>
                  <a:srgbClr val="000000"/>
                </a:solidFill>
                <a:latin typeface="Calibri" pitchFamily="34" charset="0"/>
              </a:rPr>
              <a:t> </a:t>
            </a:r>
          </a:p>
        </p:txBody>
      </p:sp>
      <p:sp>
        <p:nvSpPr>
          <p:cNvPr id="21508" name="Rectangle 3"/>
          <p:cNvSpPr txBox="1">
            <a:spLocks noChangeArrowheads="1"/>
          </p:cNvSpPr>
          <p:nvPr/>
        </p:nvSpPr>
        <p:spPr bwMode="auto">
          <a:xfrm>
            <a:off x="1881189" y="1500189"/>
            <a:ext cx="8531225" cy="1857375"/>
          </a:xfrm>
          <a:prstGeom prst="rect">
            <a:avLst/>
          </a:prstGeom>
          <a:noFill/>
          <a:ln w="9525">
            <a:noFill/>
            <a:miter lim="800000"/>
            <a:headEnd/>
            <a:tailEnd/>
          </a:ln>
        </p:spPr>
        <p:txBody>
          <a:bodyPr lIns="92075" tIns="46038" rIns="92075" bIns="46038"/>
          <a:lstStyle/>
          <a:p>
            <a:pPr marL="342900" indent="-342900">
              <a:lnSpc>
                <a:spcPct val="93000"/>
              </a:lnSpc>
              <a:spcBef>
                <a:spcPts val="800"/>
              </a:spcBef>
              <a:buClr>
                <a:srgbClr val="000000"/>
              </a:buClr>
              <a:buSzPct val="100000"/>
            </a:pPr>
            <a:r>
              <a:rPr lang="tr-TR" sz="3600" b="1">
                <a:solidFill>
                  <a:srgbClr val="FF3300"/>
                </a:solidFill>
                <a:latin typeface="Calibri" pitchFamily="34" charset="0"/>
              </a:rPr>
              <a:t>Şartları</a:t>
            </a:r>
            <a:r>
              <a:rPr lang="tr-TR" sz="3600" b="1">
                <a:solidFill>
                  <a:srgbClr val="000000"/>
                </a:solidFill>
                <a:latin typeface="Calibri" pitchFamily="34" charset="0"/>
              </a:rPr>
              <a:t>, </a:t>
            </a:r>
            <a:r>
              <a:rPr lang="tr-TR" sz="3600" b="1">
                <a:solidFill>
                  <a:srgbClr val="0000FF"/>
                </a:solidFill>
                <a:latin typeface="Calibri" pitchFamily="34" charset="0"/>
              </a:rPr>
              <a:t>belirlenmiş karakteristiklere</a:t>
            </a:r>
            <a:r>
              <a:rPr lang="tr-TR" sz="3600" b="1">
                <a:solidFill>
                  <a:srgbClr val="000000"/>
                </a:solidFill>
                <a:latin typeface="Calibri" pitchFamily="34" charset="0"/>
              </a:rPr>
              <a:t> veya </a:t>
            </a:r>
            <a:r>
              <a:rPr lang="tr-TR" sz="3600" b="1" i="1">
                <a:solidFill>
                  <a:srgbClr val="FF0066"/>
                </a:solidFill>
                <a:latin typeface="Calibri" pitchFamily="34" charset="0"/>
              </a:rPr>
              <a:t>ürün</a:t>
            </a:r>
            <a:r>
              <a:rPr lang="tr-TR" sz="3600" b="1">
                <a:solidFill>
                  <a:srgbClr val="FF0066"/>
                </a:solidFill>
                <a:latin typeface="Calibri" pitchFamily="34" charset="0"/>
              </a:rPr>
              <a:t>/</a:t>
            </a:r>
            <a:r>
              <a:rPr lang="tr-TR" sz="3600" b="1" i="1">
                <a:solidFill>
                  <a:srgbClr val="FF0066"/>
                </a:solidFill>
                <a:latin typeface="Calibri" pitchFamily="34" charset="0"/>
              </a:rPr>
              <a:t>proses</a:t>
            </a:r>
            <a:r>
              <a:rPr lang="tr-TR" sz="3600" b="1">
                <a:solidFill>
                  <a:srgbClr val="FF0066"/>
                </a:solidFill>
                <a:latin typeface="Calibri" pitchFamily="34" charset="0"/>
              </a:rPr>
              <a:t>/</a:t>
            </a:r>
            <a:r>
              <a:rPr lang="tr-TR" sz="3600" b="1" i="1">
                <a:solidFill>
                  <a:srgbClr val="FF0066"/>
                </a:solidFill>
                <a:latin typeface="Calibri" pitchFamily="34" charset="0"/>
              </a:rPr>
              <a:t>sistemin</a:t>
            </a:r>
            <a:r>
              <a:rPr lang="tr-TR" sz="3600" b="1">
                <a:solidFill>
                  <a:srgbClr val="000000"/>
                </a:solidFill>
                <a:latin typeface="Calibri" pitchFamily="34" charset="0"/>
              </a:rPr>
              <a:t> </a:t>
            </a:r>
            <a:r>
              <a:rPr lang="tr-TR" sz="3600" b="1">
                <a:solidFill>
                  <a:srgbClr val="FF0066"/>
                </a:solidFill>
                <a:latin typeface="Calibri" pitchFamily="34" charset="0"/>
              </a:rPr>
              <a:t>spesifikasyonlarına</a:t>
            </a:r>
            <a:r>
              <a:rPr lang="tr-TR" sz="3600" b="1">
                <a:solidFill>
                  <a:srgbClr val="000000"/>
                </a:solidFill>
                <a:latin typeface="Calibri" pitchFamily="34" charset="0"/>
              </a:rPr>
              <a:t> dönüştüren </a:t>
            </a:r>
            <a:r>
              <a:rPr lang="tr-TR" sz="3600" b="1">
                <a:solidFill>
                  <a:srgbClr val="0000FF"/>
                </a:solidFill>
                <a:latin typeface="Calibri" pitchFamily="34" charset="0"/>
              </a:rPr>
              <a:t>prosesler</a:t>
            </a:r>
            <a:r>
              <a:rPr lang="tr-TR" sz="3600" b="1">
                <a:solidFill>
                  <a:srgbClr val="3399FF"/>
                </a:solidFill>
                <a:latin typeface="Calibri" pitchFamily="34" charset="0"/>
              </a:rPr>
              <a:t> </a:t>
            </a:r>
            <a:r>
              <a:rPr lang="tr-TR" sz="3600" b="1">
                <a:solidFill>
                  <a:srgbClr val="000000"/>
                </a:solidFill>
                <a:latin typeface="Calibri" pitchFamily="34" charset="0"/>
              </a:rPr>
              <a:t>takımı</a:t>
            </a:r>
          </a:p>
        </p:txBody>
      </p:sp>
      <p:graphicFrame>
        <p:nvGraphicFramePr>
          <p:cNvPr id="21506" name="Object 4"/>
          <p:cNvGraphicFramePr>
            <a:graphicFrameLocks/>
          </p:cNvGraphicFramePr>
          <p:nvPr/>
        </p:nvGraphicFramePr>
        <p:xfrm>
          <a:off x="2452689" y="3357564"/>
          <a:ext cx="7405687" cy="2611437"/>
        </p:xfrm>
        <a:graphic>
          <a:graphicData uri="http://schemas.openxmlformats.org/presentationml/2006/ole">
            <mc:AlternateContent xmlns:mc="http://schemas.openxmlformats.org/markup-compatibility/2006">
              <mc:Choice xmlns:v="urn:schemas-microsoft-com:vml" Requires="v">
                <p:oleObj spid="_x0000_s19463" name="Clip" r:id="rId3" imgW="6946560" imgH="2831760" progId="">
                  <p:embed/>
                </p:oleObj>
              </mc:Choice>
              <mc:Fallback>
                <p:oleObj name="Clip" r:id="rId3" imgW="6946560" imgH="2831760" progId="">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52689" y="3357564"/>
                        <a:ext cx="7405687" cy="261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1509" name="5 Slayt Numarası Yer Tutucusu"/>
          <p:cNvSpPr>
            <a:spLocks noGrp="1"/>
          </p:cNvSpPr>
          <p:nvPr>
            <p:ph type="sldNum" sz="quarter" idx="12"/>
          </p:nvPr>
        </p:nvSpPr>
        <p:spPr bwMode="auto">
          <a:noFill/>
          <a:ln>
            <a:miter lim="800000"/>
            <a:headEnd/>
            <a:tailEnd/>
          </a:ln>
        </p:spPr>
        <p:txBody>
          <a:bodyPr vert="horz" wrap="square" lIns="91440" tIns="45720" rIns="91440" bIns="45720" numCol="1" rtlCol="0" anchor="t" anchorCtr="0" compatLnSpc="1">
            <a:prstTxWarp prst="textNoShape">
              <a:avLst/>
            </a:prstTxWarp>
          </a:bodyPr>
          <a:lstStyle/>
          <a:p>
            <a:fld id="{1D4CB64F-C950-46A1-879B-BD18DA88EC39}" type="slidenum">
              <a:rPr lang="tr-TR" smtClean="0"/>
              <a:pPr/>
              <a:t>68</a:t>
            </a:fld>
            <a:endParaRPr lang="tr-TR" smtClean="0"/>
          </a:p>
        </p:txBody>
      </p:sp>
    </p:spTree>
    <p:extLst>
      <p:ext uri="{BB962C8B-B14F-4D97-AF65-F5344CB8AC3E}">
        <p14:creationId xmlns:p14="http://schemas.microsoft.com/office/powerpoint/2010/main" val="24992223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007769" y="260648"/>
            <a:ext cx="2952328" cy="882650"/>
          </a:xfrm>
          <a:prstGeom prst="rect">
            <a:avLst/>
          </a:prstGeom>
        </p:spPr>
        <p:txBody>
          <a:bodyPr/>
          <a:lstStyle/>
          <a:p>
            <a:pPr>
              <a:lnSpc>
                <a:spcPct val="93000"/>
              </a:lnSpc>
              <a:buClr>
                <a:srgbClr val="000000"/>
              </a:buClr>
              <a:buSzPct val="100000"/>
              <a:buFont typeface="Times New Roman" pitchFamily="18" charset="0"/>
              <a:buNone/>
              <a:defRPr/>
            </a:pPr>
            <a:r>
              <a:rPr lang="tr-TR" sz="4400" b="1" kern="0" dirty="0">
                <a:solidFill>
                  <a:srgbClr val="000000"/>
                </a:solidFill>
                <a:latin typeface="Calibri" pitchFamily="34" charset="0"/>
                <a:ea typeface="+mj-ea"/>
                <a:cs typeface="Calibri" pitchFamily="34" charset="0"/>
              </a:rPr>
              <a:t>PROSEDÜR</a:t>
            </a:r>
            <a:endParaRPr lang="en-AU" sz="4400" b="1" kern="0" dirty="0">
              <a:solidFill>
                <a:srgbClr val="000000"/>
              </a:solidFill>
              <a:latin typeface="Calibri" pitchFamily="34" charset="0"/>
              <a:ea typeface="+mj-ea"/>
              <a:cs typeface="Calibri" pitchFamily="34" charset="0"/>
            </a:endParaRPr>
          </a:p>
        </p:txBody>
      </p:sp>
      <p:sp>
        <p:nvSpPr>
          <p:cNvPr id="89091" name="Text Box 3"/>
          <p:cNvSpPr txBox="1">
            <a:spLocks noChangeArrowheads="1"/>
          </p:cNvSpPr>
          <p:nvPr/>
        </p:nvSpPr>
        <p:spPr bwMode="auto">
          <a:xfrm>
            <a:off x="1952626" y="1143001"/>
            <a:ext cx="8442325" cy="4708981"/>
          </a:xfrm>
          <a:prstGeom prst="rect">
            <a:avLst/>
          </a:prstGeom>
          <a:noFill/>
          <a:ln w="9525">
            <a:noFill/>
            <a:miter lim="800000"/>
            <a:headEnd/>
            <a:tailEnd/>
          </a:ln>
        </p:spPr>
        <p:txBody>
          <a:bodyPr wrap="square">
            <a:spAutoFit/>
          </a:bodyPr>
          <a:lstStyle/>
          <a:p>
            <a:r>
              <a:rPr lang="tr-TR" sz="3000" b="1" dirty="0">
                <a:solidFill>
                  <a:srgbClr val="FF3300"/>
                </a:solidFill>
                <a:latin typeface="Calibri" pitchFamily="34" charset="0"/>
              </a:rPr>
              <a:t>Bir prosesin veya bir  faaliyetin yürütülmesi için belirlenmiş yol</a:t>
            </a:r>
            <a:br>
              <a:rPr lang="tr-TR" sz="3000" b="1" dirty="0">
                <a:solidFill>
                  <a:srgbClr val="FF3300"/>
                </a:solidFill>
                <a:latin typeface="Calibri" pitchFamily="34" charset="0"/>
              </a:rPr>
            </a:br>
            <a:endParaRPr lang="tr-TR" sz="3000" b="1" dirty="0">
              <a:solidFill>
                <a:srgbClr val="FF3300"/>
              </a:solidFill>
              <a:latin typeface="Calibri" pitchFamily="34" charset="0"/>
            </a:endParaRPr>
          </a:p>
          <a:p>
            <a:pPr marL="266700" lvl="2">
              <a:buFont typeface="Symbol" pitchFamily="18" charset="2"/>
              <a:buChar char="·"/>
            </a:pPr>
            <a:r>
              <a:rPr lang="tr-TR" sz="3000" b="1" dirty="0">
                <a:solidFill>
                  <a:srgbClr val="000000"/>
                </a:solidFill>
                <a:latin typeface="Calibri" pitchFamily="34" charset="0"/>
              </a:rPr>
              <a:t>Bir </a:t>
            </a:r>
            <a:r>
              <a:rPr lang="tr-TR" sz="3000" b="1" dirty="0">
                <a:solidFill>
                  <a:schemeClr val="accent2"/>
                </a:solidFill>
                <a:latin typeface="Calibri" pitchFamily="34" charset="0"/>
              </a:rPr>
              <a:t>faaliyetin amacını ve kapsamını tanımlar</a:t>
            </a:r>
          </a:p>
          <a:p>
            <a:pPr marL="266700" lvl="2">
              <a:buFont typeface="Symbol" pitchFamily="18" charset="2"/>
              <a:buChar char="·"/>
            </a:pPr>
            <a:r>
              <a:rPr lang="tr-TR" sz="3000" b="1" dirty="0">
                <a:solidFill>
                  <a:srgbClr val="000000"/>
                </a:solidFill>
                <a:latin typeface="Calibri" pitchFamily="34" charset="0"/>
              </a:rPr>
              <a:t>Kalite el kitabındaki </a:t>
            </a:r>
            <a:r>
              <a:rPr lang="tr-TR" sz="3000" b="1" dirty="0">
                <a:solidFill>
                  <a:schemeClr val="accent2"/>
                </a:solidFill>
                <a:latin typeface="Calibri" pitchFamily="34" charset="0"/>
              </a:rPr>
              <a:t>politikayı destekler</a:t>
            </a:r>
            <a:r>
              <a:rPr lang="tr-TR" sz="3000" b="1" dirty="0">
                <a:solidFill>
                  <a:srgbClr val="000000"/>
                </a:solidFill>
                <a:latin typeface="Calibri" pitchFamily="34" charset="0"/>
              </a:rPr>
              <a:t>             </a:t>
            </a:r>
          </a:p>
          <a:p>
            <a:pPr marL="266700" lvl="2">
              <a:buFont typeface="Symbol" pitchFamily="18" charset="2"/>
              <a:buChar char="·"/>
            </a:pPr>
            <a:r>
              <a:rPr lang="tr-TR" sz="3000" b="1" dirty="0">
                <a:solidFill>
                  <a:srgbClr val="000000"/>
                </a:solidFill>
                <a:latin typeface="Calibri" pitchFamily="34" charset="0"/>
              </a:rPr>
              <a:t>Ne, ne zaman, nasıl, nerede, niçin ve kim sorularına cevap verir</a:t>
            </a:r>
            <a:r>
              <a:rPr lang="tr-TR" sz="3000" b="1" dirty="0">
                <a:solidFill>
                  <a:schemeClr val="accent2"/>
                </a:solidFill>
                <a:latin typeface="Calibri" pitchFamily="34" charset="0"/>
              </a:rPr>
              <a:t>.(5N+1K)</a:t>
            </a:r>
          </a:p>
          <a:p>
            <a:pPr algn="l"/>
            <a:endParaRPr lang="tr-TR" sz="3000" b="1" dirty="0">
              <a:solidFill>
                <a:schemeClr val="accent2"/>
              </a:solidFill>
              <a:latin typeface="Calibri" pitchFamily="34" charset="0"/>
            </a:endParaRPr>
          </a:p>
          <a:p>
            <a:pPr algn="l"/>
            <a:r>
              <a:rPr lang="tr-TR" sz="3000" b="1" dirty="0">
                <a:solidFill>
                  <a:srgbClr val="000000"/>
                </a:solidFill>
                <a:latin typeface="Calibri" pitchFamily="34" charset="0"/>
              </a:rPr>
              <a:t>Müşteri isteklerinin karşılanmasında etkili  olan tüm faaliyetleri kapsar.</a:t>
            </a:r>
            <a:r>
              <a:rPr lang="tr-TR" sz="3000" b="1" dirty="0">
                <a:solidFill>
                  <a:srgbClr val="000000"/>
                </a:solidFill>
              </a:rPr>
              <a:t> </a:t>
            </a:r>
            <a:endParaRPr lang="en-AU" sz="3000" b="1" dirty="0">
              <a:solidFill>
                <a:srgbClr val="000000"/>
              </a:solidFill>
            </a:endParaRPr>
          </a:p>
        </p:txBody>
      </p:sp>
      <p:sp>
        <p:nvSpPr>
          <p:cNvPr id="89092" name="4 Slayt Numarası Yer Tutucusu"/>
          <p:cNvSpPr>
            <a:spLocks noGrp="1"/>
          </p:cNvSpPr>
          <p:nvPr>
            <p:ph type="sldNum" sz="quarter" idx="12"/>
          </p:nvPr>
        </p:nvSpPr>
        <p:spPr bwMode="auto">
          <a:noFill/>
          <a:ln>
            <a:miter lim="800000"/>
            <a:headEnd/>
            <a:tailEnd/>
          </a:ln>
        </p:spPr>
        <p:txBody>
          <a:bodyPr vert="horz" wrap="square" lIns="91440" tIns="45720" rIns="91440" bIns="45720" numCol="1" rtlCol="0" anchor="t" anchorCtr="0" compatLnSpc="1">
            <a:prstTxWarp prst="textNoShape">
              <a:avLst/>
            </a:prstTxWarp>
          </a:bodyPr>
          <a:lstStyle/>
          <a:p>
            <a:fld id="{0E7D9652-7324-416F-A31F-89E1A2F6CCC5}" type="slidenum">
              <a:rPr lang="tr-TR" smtClean="0"/>
              <a:pPr/>
              <a:t>69</a:t>
            </a:fld>
            <a:endParaRPr lang="tr-TR" smtClean="0"/>
          </a:p>
        </p:txBody>
      </p:sp>
    </p:spTree>
    <p:extLst>
      <p:ext uri="{BB962C8B-B14F-4D97-AF65-F5344CB8AC3E}">
        <p14:creationId xmlns:p14="http://schemas.microsoft.com/office/powerpoint/2010/main" val="3488385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1 Dikdörtgen"/>
          <p:cNvSpPr>
            <a:spLocks noChangeArrowheads="1"/>
          </p:cNvSpPr>
          <p:nvPr/>
        </p:nvSpPr>
        <p:spPr bwMode="auto">
          <a:xfrm>
            <a:off x="1919536" y="1358812"/>
            <a:ext cx="8286750" cy="5247590"/>
          </a:xfrm>
          <a:prstGeom prst="rect">
            <a:avLst/>
          </a:prstGeom>
          <a:noFill/>
          <a:ln w="9525">
            <a:noFill/>
            <a:miter lim="800000"/>
            <a:headEnd/>
            <a:tailEnd/>
          </a:ln>
        </p:spPr>
        <p:txBody>
          <a:bodyPr>
            <a:spAutoFit/>
          </a:bodyPr>
          <a:lstStyle/>
          <a:p>
            <a:pPr>
              <a:buFont typeface="Times New Roman Tur" charset="-94"/>
              <a:buNone/>
            </a:pPr>
            <a:r>
              <a:rPr lang="tr-TR" sz="4400" b="1" dirty="0">
                <a:latin typeface="Calibri" pitchFamily="34" charset="0"/>
              </a:rPr>
              <a:t>Kalite’nin Tarihçesi;</a:t>
            </a:r>
          </a:p>
          <a:p>
            <a:pPr>
              <a:buFont typeface="Times New Roman Tur" charset="-94"/>
              <a:buNone/>
            </a:pPr>
            <a:endParaRPr lang="tr-TR" sz="2400" b="1" dirty="0">
              <a:latin typeface="Calibri" pitchFamily="34" charset="0"/>
            </a:endParaRPr>
          </a:p>
          <a:p>
            <a:pPr algn="just">
              <a:buFont typeface="Times New Roman Tur" charset="-94"/>
              <a:buNone/>
            </a:pPr>
            <a:r>
              <a:rPr lang="tr-TR" sz="3300" b="1" dirty="0">
                <a:latin typeface="Calibri" pitchFamily="34" charset="0"/>
              </a:rPr>
              <a:t>Kalite ile ilgili ilk kayıtlar M.Ö. 2150 yılına kadar uzanır. Ünlü </a:t>
            </a:r>
            <a:r>
              <a:rPr lang="tr-TR" sz="3300" b="1" dirty="0" err="1">
                <a:latin typeface="Calibri" pitchFamily="34" charset="0"/>
              </a:rPr>
              <a:t>Hammurabi</a:t>
            </a:r>
            <a:r>
              <a:rPr lang="tr-TR" sz="3300" b="1" dirty="0">
                <a:latin typeface="Calibri" pitchFamily="34" charset="0"/>
              </a:rPr>
              <a:t> Kanunlarının 229. maddesinde şu hükme yer verilmiştir :</a:t>
            </a:r>
          </a:p>
          <a:p>
            <a:pPr algn="just">
              <a:buFont typeface="Times New Roman Tur" charset="-94"/>
              <a:buNone/>
            </a:pPr>
            <a:r>
              <a:rPr lang="tr-TR" sz="3300" b="1" dirty="0">
                <a:latin typeface="Calibri" pitchFamily="34" charset="0"/>
              </a:rPr>
              <a:t> “Eğer bir inşaat ustası bir adama ev yapar ve yapılan ev yeterince sağlam olmayıp ev sahibinin üstüne çökerek ölümüne neden olursa o inşaat ustasının başı uçurulur.”</a:t>
            </a:r>
          </a:p>
          <a:p>
            <a:pPr>
              <a:buFont typeface="Times New Roman Tur" charset="-94"/>
              <a:buNone/>
            </a:pPr>
            <a:endParaRPr lang="tr-TR" b="1" dirty="0"/>
          </a:p>
          <a:p>
            <a:pPr>
              <a:buFont typeface="Times New Roman Tur" charset="-94"/>
              <a:buNone/>
            </a:pPr>
            <a:endParaRPr lang="tr-TR" dirty="0"/>
          </a:p>
        </p:txBody>
      </p:sp>
      <p:sp>
        <p:nvSpPr>
          <p:cNvPr id="43011" name="3 Slayt Numarası Yer Tutucusu"/>
          <p:cNvSpPr>
            <a:spLocks noGrp="1"/>
          </p:cNvSpPr>
          <p:nvPr>
            <p:ph type="sldNum" sz="quarter" idx="12"/>
          </p:nvPr>
        </p:nvSpPr>
        <p:spPr bwMode="auto">
          <a:noFill/>
          <a:ln>
            <a:miter lim="800000"/>
            <a:headEnd/>
            <a:tailEnd/>
          </a:ln>
        </p:spPr>
        <p:txBody>
          <a:bodyPr vert="horz" wrap="square" lIns="91440" tIns="45720" rIns="91440" bIns="45720" numCol="1" rtlCol="0" anchor="t" anchorCtr="0" compatLnSpc="1">
            <a:prstTxWarp prst="textNoShape">
              <a:avLst/>
            </a:prstTxWarp>
          </a:bodyPr>
          <a:lstStyle/>
          <a:p>
            <a:fld id="{1555A482-C710-48D9-9522-6226AD82B05D}" type="slidenum">
              <a:rPr lang="tr-TR" smtClean="0"/>
              <a:pPr/>
              <a:t>7</a:t>
            </a:fld>
            <a:endParaRPr lang="tr-TR" smtClean="0"/>
          </a:p>
        </p:txBody>
      </p:sp>
    </p:spTree>
    <p:extLst>
      <p:ext uri="{BB962C8B-B14F-4D97-AF65-F5344CB8AC3E}">
        <p14:creationId xmlns:p14="http://schemas.microsoft.com/office/powerpoint/2010/main" val="30953781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txBox="1">
            <a:spLocks noChangeArrowheads="1"/>
          </p:cNvSpPr>
          <p:nvPr/>
        </p:nvSpPr>
        <p:spPr bwMode="auto">
          <a:xfrm>
            <a:off x="2566988" y="609600"/>
            <a:ext cx="6049292" cy="763588"/>
          </a:xfrm>
          <a:prstGeom prst="rect">
            <a:avLst/>
          </a:prstGeom>
          <a:noFill/>
          <a:ln w="9525">
            <a:noFill/>
            <a:miter lim="800000"/>
            <a:headEnd/>
            <a:tailEnd/>
          </a:ln>
        </p:spPr>
        <p:txBody>
          <a:bodyPr/>
          <a:lstStyle/>
          <a:p>
            <a:pPr>
              <a:lnSpc>
                <a:spcPct val="93000"/>
              </a:lnSpc>
              <a:buClr>
                <a:srgbClr val="000000"/>
              </a:buClr>
              <a:buSzPct val="100000"/>
              <a:buFont typeface="Times New Roman" pitchFamily="18" charset="0"/>
              <a:buNone/>
            </a:pPr>
            <a:r>
              <a:rPr lang="tr-TR" sz="4400" b="1" dirty="0">
                <a:solidFill>
                  <a:srgbClr val="000000"/>
                </a:solidFill>
                <a:latin typeface="Calibri" pitchFamily="34" charset="0"/>
              </a:rPr>
              <a:t>DIŞ KAYNAKLANDIRMA</a:t>
            </a:r>
            <a:endParaRPr lang="en-AU" sz="4400" b="1" dirty="0">
              <a:solidFill>
                <a:srgbClr val="000000"/>
              </a:solidFill>
              <a:latin typeface="Calibri" pitchFamily="34" charset="0"/>
            </a:endParaRPr>
          </a:p>
        </p:txBody>
      </p:sp>
      <p:sp>
        <p:nvSpPr>
          <p:cNvPr id="90115" name="Text Box 4"/>
          <p:cNvSpPr txBox="1">
            <a:spLocks noChangeArrowheads="1"/>
          </p:cNvSpPr>
          <p:nvPr/>
        </p:nvSpPr>
        <p:spPr bwMode="auto">
          <a:xfrm>
            <a:off x="2286000" y="1340769"/>
            <a:ext cx="8167688" cy="4524375"/>
          </a:xfrm>
          <a:prstGeom prst="rect">
            <a:avLst/>
          </a:prstGeom>
          <a:noFill/>
          <a:ln w="9525">
            <a:noFill/>
            <a:miter lim="800000"/>
            <a:headEnd/>
            <a:tailEnd/>
          </a:ln>
        </p:spPr>
        <p:txBody>
          <a:bodyPr>
            <a:spAutoFit/>
          </a:bodyPr>
          <a:lstStyle/>
          <a:p>
            <a:pPr>
              <a:spcBef>
                <a:spcPct val="50000"/>
              </a:spcBef>
            </a:pPr>
            <a:r>
              <a:rPr lang="tr-TR" sz="3600" b="1" dirty="0">
                <a:latin typeface="Calibri" pitchFamily="34" charset="0"/>
              </a:rPr>
              <a:t>İşletmelerin sahip oldukları temel yeteneklerin sınırlı olduğu düşünülürse her </a:t>
            </a:r>
            <a:r>
              <a:rPr lang="tr-TR" sz="3600" b="1" dirty="0">
                <a:solidFill>
                  <a:srgbClr val="FF3300"/>
                </a:solidFill>
                <a:latin typeface="Calibri" pitchFamily="34" charset="0"/>
              </a:rPr>
              <a:t>işletmenin yeteneklerini kullanmadığı işleri kendisinin dışındaki işletmelere yaptırma</a:t>
            </a:r>
            <a:r>
              <a:rPr lang="tr-TR" sz="3600" b="1" dirty="0">
                <a:latin typeface="Calibri" pitchFamily="34" charset="0"/>
              </a:rPr>
              <a:t> ekonomik rasyonelliğin gereğidir.</a:t>
            </a:r>
            <a:br>
              <a:rPr lang="tr-TR" sz="3600" b="1" dirty="0">
                <a:latin typeface="Calibri" pitchFamily="34" charset="0"/>
              </a:rPr>
            </a:br>
            <a:r>
              <a:rPr lang="tr-TR" sz="3600" b="1" dirty="0">
                <a:latin typeface="Calibri" pitchFamily="34" charset="0"/>
              </a:rPr>
              <a:t>İnşaat sektöründe “ taşeron” kullanma, imalat </a:t>
            </a:r>
            <a:r>
              <a:rPr lang="tr-TR" sz="3600" b="1" dirty="0" err="1">
                <a:latin typeface="Calibri" pitchFamily="34" charset="0"/>
              </a:rPr>
              <a:t>sanayiinde</a:t>
            </a:r>
            <a:r>
              <a:rPr lang="tr-TR" sz="3600" b="1" dirty="0">
                <a:latin typeface="Calibri" pitchFamily="34" charset="0"/>
              </a:rPr>
              <a:t> “ fason imalat” </a:t>
            </a:r>
            <a:endParaRPr lang="en-AU" sz="3200" b="1" dirty="0">
              <a:cs typeface="Times New Roman" pitchFamily="18" charset="0"/>
            </a:endParaRPr>
          </a:p>
        </p:txBody>
      </p:sp>
      <p:sp>
        <p:nvSpPr>
          <p:cNvPr id="90116" name="4 Slayt Numarası Yer Tutucusu"/>
          <p:cNvSpPr>
            <a:spLocks noGrp="1"/>
          </p:cNvSpPr>
          <p:nvPr>
            <p:ph type="sldNum" sz="quarter" idx="12"/>
          </p:nvPr>
        </p:nvSpPr>
        <p:spPr bwMode="auto">
          <a:noFill/>
          <a:ln>
            <a:miter lim="800000"/>
            <a:headEnd/>
            <a:tailEnd/>
          </a:ln>
        </p:spPr>
        <p:txBody>
          <a:bodyPr vert="horz" wrap="square" lIns="91440" tIns="45720" rIns="91440" bIns="45720" numCol="1" rtlCol="0" anchor="t" anchorCtr="0" compatLnSpc="1">
            <a:prstTxWarp prst="textNoShape">
              <a:avLst/>
            </a:prstTxWarp>
          </a:bodyPr>
          <a:lstStyle/>
          <a:p>
            <a:fld id="{D7677E56-E21E-4B39-8572-462AF72BA317}" type="slidenum">
              <a:rPr lang="tr-TR" smtClean="0"/>
              <a:pPr/>
              <a:t>70</a:t>
            </a:fld>
            <a:endParaRPr lang="tr-TR" smtClean="0"/>
          </a:p>
        </p:txBody>
      </p:sp>
    </p:spTree>
    <p:extLst>
      <p:ext uri="{BB962C8B-B14F-4D97-AF65-F5344CB8AC3E}">
        <p14:creationId xmlns:p14="http://schemas.microsoft.com/office/powerpoint/2010/main" val="13598803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151785" y="620688"/>
            <a:ext cx="3662709" cy="731168"/>
          </a:xfrm>
          <a:prstGeom prst="rect">
            <a:avLst/>
          </a:prstGeom>
        </p:spPr>
        <p:txBody>
          <a:bodyPr/>
          <a:lstStyle/>
          <a:p>
            <a:pPr>
              <a:lnSpc>
                <a:spcPct val="93000"/>
              </a:lnSpc>
              <a:buClr>
                <a:srgbClr val="000000"/>
              </a:buClr>
              <a:buSzPct val="100000"/>
              <a:buFont typeface="Times New Roman" pitchFamily="18" charset="0"/>
              <a:buNone/>
              <a:defRPr/>
            </a:pPr>
            <a:r>
              <a:rPr lang="tr-TR" sz="4400" b="1" kern="0" dirty="0">
                <a:solidFill>
                  <a:srgbClr val="000000"/>
                </a:solidFill>
                <a:latin typeface="Calibri" pitchFamily="34" charset="0"/>
                <a:ea typeface="+mj-ea"/>
                <a:cs typeface="Calibri" pitchFamily="34" charset="0"/>
              </a:rPr>
              <a:t>Bu standart …</a:t>
            </a:r>
            <a:endParaRPr lang="en-AU" sz="4400" b="1" kern="0" dirty="0">
              <a:solidFill>
                <a:srgbClr val="000000"/>
              </a:solidFill>
              <a:latin typeface="Calibri" pitchFamily="34" charset="0"/>
              <a:ea typeface="+mj-ea"/>
              <a:cs typeface="Calibri" pitchFamily="34" charset="0"/>
            </a:endParaRPr>
          </a:p>
        </p:txBody>
      </p:sp>
      <p:sp>
        <p:nvSpPr>
          <p:cNvPr id="91139" name="Text Box 3"/>
          <p:cNvSpPr txBox="1">
            <a:spLocks noChangeArrowheads="1"/>
          </p:cNvSpPr>
          <p:nvPr/>
        </p:nvSpPr>
        <p:spPr bwMode="auto">
          <a:xfrm>
            <a:off x="2166939" y="1643063"/>
            <a:ext cx="7940675" cy="3970318"/>
          </a:xfrm>
          <a:prstGeom prst="rect">
            <a:avLst/>
          </a:prstGeom>
          <a:noFill/>
          <a:ln w="9525">
            <a:noFill/>
            <a:miter lim="800000"/>
            <a:headEnd/>
            <a:tailEnd/>
          </a:ln>
        </p:spPr>
        <p:txBody>
          <a:bodyPr>
            <a:spAutoFit/>
          </a:bodyPr>
          <a:lstStyle/>
          <a:p>
            <a:pPr lvl="1"/>
            <a:r>
              <a:rPr lang="tr-TR" sz="3600" b="1">
                <a:solidFill>
                  <a:srgbClr val="FF3300"/>
                </a:solidFill>
                <a:latin typeface="Calibri" pitchFamily="34" charset="0"/>
              </a:rPr>
              <a:t>M</a:t>
            </a:r>
            <a:r>
              <a:rPr lang="en-AU" sz="3600" b="1">
                <a:solidFill>
                  <a:srgbClr val="FF3300"/>
                </a:solidFill>
                <a:latin typeface="Calibri" pitchFamily="34" charset="0"/>
              </a:rPr>
              <a:t>üşteri şartlarının karşılanması yoluyla müşteri memnuniyetinin arttırılması</a:t>
            </a:r>
            <a:r>
              <a:rPr lang="tr-TR" sz="3600" b="1">
                <a:solidFill>
                  <a:srgbClr val="FF3300"/>
                </a:solidFill>
                <a:latin typeface="Calibri" pitchFamily="34" charset="0"/>
              </a:rPr>
              <a:t> için k</a:t>
            </a:r>
            <a:r>
              <a:rPr lang="en-AU" sz="3600" b="1">
                <a:solidFill>
                  <a:srgbClr val="FF3300"/>
                </a:solidFill>
                <a:latin typeface="Calibri" pitchFamily="34" charset="0"/>
              </a:rPr>
              <a:t>alite yönetim sisteminin geliştirilmesi, uygulanması ve etkinliğinin iyileştirilmesi</a:t>
            </a:r>
            <a:r>
              <a:rPr lang="tr-TR" sz="3600" b="1">
                <a:solidFill>
                  <a:srgbClr val="FF3300"/>
                </a:solidFill>
                <a:latin typeface="Calibri" pitchFamily="34" charset="0"/>
              </a:rPr>
              <a:t>nde </a:t>
            </a:r>
            <a:r>
              <a:rPr lang="en-AU" sz="3600" b="1">
                <a:latin typeface="Calibri" pitchFamily="34" charset="0"/>
              </a:rPr>
              <a:t>proses yaklaşımının benimsenmesi</a:t>
            </a:r>
            <a:r>
              <a:rPr lang="tr-TR" sz="3600" b="1">
                <a:latin typeface="Calibri" pitchFamily="34" charset="0"/>
              </a:rPr>
              <a:t>ni teşvik eder</a:t>
            </a:r>
            <a:r>
              <a:rPr lang="en-AU" sz="3600" b="1">
                <a:latin typeface="Calibri" pitchFamily="34" charset="0"/>
              </a:rPr>
              <a:t>.</a:t>
            </a:r>
          </a:p>
        </p:txBody>
      </p:sp>
      <p:sp>
        <p:nvSpPr>
          <p:cNvPr id="91140" name="4 Slayt Numarası Yer Tutucusu"/>
          <p:cNvSpPr>
            <a:spLocks noGrp="1"/>
          </p:cNvSpPr>
          <p:nvPr>
            <p:ph type="sldNum" sz="quarter" idx="12"/>
          </p:nvPr>
        </p:nvSpPr>
        <p:spPr bwMode="auto">
          <a:noFill/>
          <a:ln>
            <a:miter lim="800000"/>
            <a:headEnd/>
            <a:tailEnd/>
          </a:ln>
        </p:spPr>
        <p:txBody>
          <a:bodyPr vert="horz" wrap="square" lIns="91440" tIns="45720" rIns="91440" bIns="45720" numCol="1" rtlCol="0" anchor="t" anchorCtr="0" compatLnSpc="1">
            <a:prstTxWarp prst="textNoShape">
              <a:avLst/>
            </a:prstTxWarp>
          </a:bodyPr>
          <a:lstStyle/>
          <a:p>
            <a:fld id="{51A78760-B423-4A5B-B62D-68DDE74643D1}" type="slidenum">
              <a:rPr lang="tr-TR" smtClean="0"/>
              <a:pPr/>
              <a:t>71</a:t>
            </a:fld>
            <a:endParaRPr lang="tr-TR" smtClean="0"/>
          </a:p>
        </p:txBody>
      </p:sp>
    </p:spTree>
    <p:extLst>
      <p:ext uri="{BB962C8B-B14F-4D97-AF65-F5344CB8AC3E}">
        <p14:creationId xmlns:p14="http://schemas.microsoft.com/office/powerpoint/2010/main" val="15779366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txBox="1">
            <a:spLocks noChangeArrowheads="1"/>
          </p:cNvSpPr>
          <p:nvPr/>
        </p:nvSpPr>
        <p:spPr bwMode="auto">
          <a:xfrm>
            <a:off x="3719513" y="609600"/>
            <a:ext cx="6215062" cy="819150"/>
          </a:xfrm>
          <a:prstGeom prst="rect">
            <a:avLst/>
          </a:prstGeom>
          <a:noFill/>
          <a:ln w="9525">
            <a:noFill/>
            <a:miter lim="800000"/>
            <a:headEnd/>
            <a:tailEnd/>
          </a:ln>
        </p:spPr>
        <p:txBody>
          <a:bodyPr/>
          <a:lstStyle/>
          <a:p>
            <a:pPr>
              <a:lnSpc>
                <a:spcPct val="93000"/>
              </a:lnSpc>
              <a:buClr>
                <a:srgbClr val="000000"/>
              </a:buClr>
              <a:buSzPct val="100000"/>
              <a:buFont typeface="Times New Roman" pitchFamily="18" charset="0"/>
              <a:buNone/>
            </a:pPr>
            <a:r>
              <a:rPr lang="en-AU" sz="4400" b="1">
                <a:solidFill>
                  <a:srgbClr val="FF3300"/>
                </a:solidFill>
                <a:latin typeface="Calibri" pitchFamily="34" charset="0"/>
              </a:rPr>
              <a:t>Standardın Amacı Nedir?</a:t>
            </a:r>
          </a:p>
        </p:txBody>
      </p:sp>
      <p:sp>
        <p:nvSpPr>
          <p:cNvPr id="92163" name="Text Box 3"/>
          <p:cNvSpPr txBox="1">
            <a:spLocks noChangeArrowheads="1"/>
          </p:cNvSpPr>
          <p:nvPr/>
        </p:nvSpPr>
        <p:spPr bwMode="auto">
          <a:xfrm>
            <a:off x="2095501" y="1500189"/>
            <a:ext cx="8189913" cy="4524375"/>
          </a:xfrm>
          <a:prstGeom prst="rect">
            <a:avLst/>
          </a:prstGeom>
          <a:noFill/>
          <a:ln w="9525">
            <a:noFill/>
            <a:miter lim="800000"/>
            <a:headEnd/>
            <a:tailEnd/>
          </a:ln>
        </p:spPr>
        <p:txBody>
          <a:bodyPr>
            <a:spAutoFit/>
          </a:bodyPr>
          <a:lstStyle/>
          <a:p>
            <a:pPr algn="l">
              <a:buFontTx/>
              <a:buChar char="•"/>
            </a:pPr>
            <a:r>
              <a:rPr lang="tr-TR" sz="3600" b="1" dirty="0">
                <a:latin typeface="Calibri" pitchFamily="34" charset="0"/>
              </a:rPr>
              <a:t>Kalitenin yönetimi için genel bir çerçeve sağlar (yönetim sistemi ve yapısı)</a:t>
            </a:r>
          </a:p>
          <a:p>
            <a:pPr algn="l">
              <a:buFontTx/>
              <a:buChar char="•"/>
            </a:pPr>
            <a:r>
              <a:rPr lang="tr-TR" sz="3600" b="1" dirty="0">
                <a:latin typeface="Calibri" pitchFamily="34" charset="0"/>
              </a:rPr>
              <a:t>Firmalar arasında güven ortamı yaratır</a:t>
            </a:r>
          </a:p>
          <a:p>
            <a:pPr algn="l">
              <a:buFontTx/>
              <a:buChar char="•"/>
            </a:pPr>
            <a:r>
              <a:rPr lang="tr-TR" sz="3600" b="1" dirty="0">
                <a:latin typeface="Calibri" pitchFamily="34" charset="0"/>
              </a:rPr>
              <a:t>Proseslerin yönetilmesiyle ürün/hizmet kalitesinin sağlanması, devam ettirilmesi ve iyileştirilmesi</a:t>
            </a:r>
          </a:p>
          <a:p>
            <a:pPr algn="l">
              <a:buFontTx/>
              <a:buChar char="•"/>
            </a:pPr>
            <a:r>
              <a:rPr lang="tr-TR" sz="3600" b="1" dirty="0">
                <a:latin typeface="Calibri" pitchFamily="34" charset="0"/>
              </a:rPr>
              <a:t>Müşteriye ürün ve hizmetlerin tutarlılığının güveninin</a:t>
            </a:r>
            <a:r>
              <a:rPr lang="tr-TR" sz="3600" dirty="0">
                <a:latin typeface="Calibri" pitchFamily="34" charset="0"/>
              </a:rPr>
              <a:t> </a:t>
            </a:r>
            <a:r>
              <a:rPr lang="tr-TR" sz="3600" b="1" dirty="0">
                <a:latin typeface="Calibri" pitchFamily="34" charset="0"/>
              </a:rPr>
              <a:t>verilmesi</a:t>
            </a:r>
          </a:p>
        </p:txBody>
      </p:sp>
      <p:sp>
        <p:nvSpPr>
          <p:cNvPr id="92164" name="4 Slayt Numarası Yer Tutucusu"/>
          <p:cNvSpPr>
            <a:spLocks noGrp="1"/>
          </p:cNvSpPr>
          <p:nvPr>
            <p:ph type="sldNum" sz="quarter" idx="12"/>
          </p:nvPr>
        </p:nvSpPr>
        <p:spPr bwMode="auto">
          <a:noFill/>
          <a:ln>
            <a:miter lim="800000"/>
            <a:headEnd/>
            <a:tailEnd/>
          </a:ln>
        </p:spPr>
        <p:txBody>
          <a:bodyPr vert="horz" wrap="square" lIns="91440" tIns="45720" rIns="91440" bIns="45720" numCol="1" rtlCol="0" anchor="t" anchorCtr="0" compatLnSpc="1">
            <a:prstTxWarp prst="textNoShape">
              <a:avLst/>
            </a:prstTxWarp>
          </a:bodyPr>
          <a:lstStyle/>
          <a:p>
            <a:fld id="{9AA1E20A-3D43-4629-98A6-1CF692F89667}" type="slidenum">
              <a:rPr lang="tr-TR" smtClean="0"/>
              <a:pPr/>
              <a:t>72</a:t>
            </a:fld>
            <a:endParaRPr lang="tr-TR" smtClean="0"/>
          </a:p>
        </p:txBody>
      </p:sp>
    </p:spTree>
    <p:extLst>
      <p:ext uri="{BB962C8B-B14F-4D97-AF65-F5344CB8AC3E}">
        <p14:creationId xmlns:p14="http://schemas.microsoft.com/office/powerpoint/2010/main" val="27390701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txBox="1">
            <a:spLocks noChangeArrowheads="1"/>
          </p:cNvSpPr>
          <p:nvPr/>
        </p:nvSpPr>
        <p:spPr bwMode="auto">
          <a:xfrm>
            <a:off x="3309938" y="609600"/>
            <a:ext cx="7377112" cy="819150"/>
          </a:xfrm>
          <a:prstGeom prst="rect">
            <a:avLst/>
          </a:prstGeom>
          <a:noFill/>
          <a:ln w="9525">
            <a:noFill/>
            <a:miter lim="800000"/>
            <a:headEnd/>
            <a:tailEnd/>
          </a:ln>
        </p:spPr>
        <p:txBody>
          <a:bodyPr/>
          <a:lstStyle/>
          <a:p>
            <a:pPr>
              <a:lnSpc>
                <a:spcPct val="93000"/>
              </a:lnSpc>
              <a:buClr>
                <a:srgbClr val="000000"/>
              </a:buClr>
              <a:buSzPct val="100000"/>
              <a:buFont typeface="Times New Roman" pitchFamily="18" charset="0"/>
              <a:buNone/>
            </a:pPr>
            <a:r>
              <a:rPr lang="en-AU" sz="4400" b="1">
                <a:solidFill>
                  <a:srgbClr val="FF3300"/>
                </a:solidFill>
                <a:latin typeface="Calibri" pitchFamily="34" charset="0"/>
              </a:rPr>
              <a:t>ISO 900</a:t>
            </a:r>
            <a:r>
              <a:rPr lang="tr-TR" sz="4400" b="1">
                <a:solidFill>
                  <a:srgbClr val="FF3300"/>
                </a:solidFill>
                <a:latin typeface="Calibri" pitchFamily="34" charset="0"/>
              </a:rPr>
              <a:t>1:2015</a:t>
            </a:r>
            <a:r>
              <a:rPr lang="en-AU" sz="4400" b="1">
                <a:solidFill>
                  <a:srgbClr val="FF3300"/>
                </a:solidFill>
                <a:latin typeface="Calibri" pitchFamily="34" charset="0"/>
              </a:rPr>
              <a:t> Ne Değildir?</a:t>
            </a:r>
          </a:p>
        </p:txBody>
      </p:sp>
      <p:sp>
        <p:nvSpPr>
          <p:cNvPr id="93187" name="Text Box 3"/>
          <p:cNvSpPr txBox="1">
            <a:spLocks noChangeArrowheads="1"/>
          </p:cNvSpPr>
          <p:nvPr/>
        </p:nvSpPr>
        <p:spPr bwMode="auto">
          <a:xfrm>
            <a:off x="1738313" y="1500188"/>
            <a:ext cx="8742362" cy="3416300"/>
          </a:xfrm>
          <a:prstGeom prst="rect">
            <a:avLst/>
          </a:prstGeom>
          <a:noFill/>
          <a:ln w="9525">
            <a:noFill/>
            <a:miter lim="800000"/>
            <a:headEnd/>
            <a:tailEnd/>
          </a:ln>
        </p:spPr>
        <p:txBody>
          <a:bodyPr>
            <a:spAutoFit/>
          </a:bodyPr>
          <a:lstStyle/>
          <a:p>
            <a:pPr algn="l">
              <a:buFontTx/>
              <a:buChar char="•"/>
            </a:pPr>
            <a:r>
              <a:rPr lang="en-AU" sz="3200" b="1">
                <a:latin typeface="Calibri" pitchFamily="34" charset="0"/>
              </a:rPr>
              <a:t>Kaliteyle ilgili tüm problemleri çözmez</a:t>
            </a:r>
            <a:r>
              <a:rPr lang="tr-TR" sz="3200" b="1">
                <a:latin typeface="Calibri" pitchFamily="34" charset="0"/>
              </a:rPr>
              <a:t>.</a:t>
            </a:r>
            <a:r>
              <a:rPr lang="en-AU" sz="3200" b="1">
                <a:latin typeface="Calibri" pitchFamily="34" charset="0"/>
              </a:rPr>
              <a:t/>
            </a:r>
            <a:br>
              <a:rPr lang="en-AU" sz="3200" b="1">
                <a:latin typeface="Calibri" pitchFamily="34" charset="0"/>
              </a:rPr>
            </a:br>
            <a:endParaRPr lang="en-AU" sz="3200" b="1">
              <a:latin typeface="Calibri" pitchFamily="34" charset="0"/>
            </a:endParaRPr>
          </a:p>
          <a:p>
            <a:pPr algn="l">
              <a:buFontTx/>
              <a:buChar char="•"/>
            </a:pPr>
            <a:r>
              <a:rPr lang="en-AU" sz="3200" b="1">
                <a:latin typeface="Calibri" pitchFamily="34" charset="0"/>
              </a:rPr>
              <a:t>Neyin yapılacağını söyler, nasıl yapılacağını değil</a:t>
            </a:r>
            <a:r>
              <a:rPr lang="tr-TR" sz="3200" b="1">
                <a:latin typeface="Calibri" pitchFamily="34" charset="0"/>
              </a:rPr>
              <a:t>.</a:t>
            </a:r>
          </a:p>
          <a:p>
            <a:pPr algn="l"/>
            <a:endParaRPr lang="en-AU" sz="3200" b="1">
              <a:latin typeface="Calibri" pitchFamily="34" charset="0"/>
            </a:endParaRPr>
          </a:p>
          <a:p>
            <a:pPr algn="l">
              <a:buFontTx/>
              <a:buChar char="•"/>
            </a:pPr>
            <a:r>
              <a:rPr lang="en-AU" sz="3200" b="1">
                <a:latin typeface="Calibri" pitchFamily="34" charset="0"/>
              </a:rPr>
              <a:t>Etkin bir kalite yönetim sistemi için</a:t>
            </a:r>
            <a:r>
              <a:rPr lang="en-AU" sz="3200">
                <a:latin typeface="Calibri" pitchFamily="34" charset="0"/>
              </a:rPr>
              <a:t> </a:t>
            </a:r>
            <a:r>
              <a:rPr lang="en-AU" sz="3200" b="1" u="sng">
                <a:solidFill>
                  <a:srgbClr val="FF3300"/>
                </a:solidFill>
                <a:latin typeface="Calibri" pitchFamily="34" charset="0"/>
              </a:rPr>
              <a:t>minimum şartları</a:t>
            </a:r>
            <a:r>
              <a:rPr lang="en-AU" sz="3200">
                <a:latin typeface="Calibri" pitchFamily="34" charset="0"/>
              </a:rPr>
              <a:t> </a:t>
            </a:r>
            <a:r>
              <a:rPr lang="tr-TR" sz="3200">
                <a:latin typeface="Calibri" pitchFamily="34" charset="0"/>
              </a:rPr>
              <a:t> </a:t>
            </a:r>
            <a:r>
              <a:rPr lang="en-AU" sz="3200" b="1">
                <a:latin typeface="Calibri" pitchFamily="34" charset="0"/>
              </a:rPr>
              <a:t>belirtir</a:t>
            </a:r>
            <a:r>
              <a:rPr lang="en-AU" sz="3200">
                <a:latin typeface="Calibri" pitchFamily="34" charset="0"/>
              </a:rPr>
              <a:t>.</a:t>
            </a:r>
          </a:p>
          <a:p>
            <a:endParaRPr lang="en-AU" sz="2400"/>
          </a:p>
        </p:txBody>
      </p:sp>
      <p:sp>
        <p:nvSpPr>
          <p:cNvPr id="93188" name="4 Slayt Numarası Yer Tutucusu"/>
          <p:cNvSpPr>
            <a:spLocks noGrp="1"/>
          </p:cNvSpPr>
          <p:nvPr>
            <p:ph type="sldNum" sz="quarter" idx="12"/>
          </p:nvPr>
        </p:nvSpPr>
        <p:spPr bwMode="auto">
          <a:noFill/>
          <a:ln>
            <a:miter lim="800000"/>
            <a:headEnd/>
            <a:tailEnd/>
          </a:ln>
        </p:spPr>
        <p:txBody>
          <a:bodyPr vert="horz" wrap="square" lIns="91440" tIns="45720" rIns="91440" bIns="45720" numCol="1" rtlCol="0" anchor="t" anchorCtr="0" compatLnSpc="1">
            <a:prstTxWarp prst="textNoShape">
              <a:avLst/>
            </a:prstTxWarp>
          </a:bodyPr>
          <a:lstStyle/>
          <a:p>
            <a:fld id="{E6A63246-485D-470A-BDAA-2554CFA8F6CC}" type="slidenum">
              <a:rPr lang="tr-TR" smtClean="0"/>
              <a:pPr/>
              <a:t>73</a:t>
            </a:fld>
            <a:endParaRPr lang="tr-TR" smtClean="0"/>
          </a:p>
        </p:txBody>
      </p:sp>
    </p:spTree>
    <p:extLst>
      <p:ext uri="{BB962C8B-B14F-4D97-AF65-F5344CB8AC3E}">
        <p14:creationId xmlns:p14="http://schemas.microsoft.com/office/powerpoint/2010/main" val="9963884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ChangeArrowheads="1"/>
          </p:cNvSpPr>
          <p:nvPr/>
        </p:nvSpPr>
        <p:spPr bwMode="auto">
          <a:xfrm>
            <a:off x="3810000" y="642939"/>
            <a:ext cx="6218238" cy="769937"/>
          </a:xfrm>
          <a:prstGeom prst="rect">
            <a:avLst/>
          </a:prstGeom>
          <a:noFill/>
          <a:ln w="9525">
            <a:noFill/>
            <a:miter lim="800000"/>
            <a:headEnd/>
            <a:tailEnd/>
          </a:ln>
        </p:spPr>
        <p:txBody>
          <a:bodyPr wrap="none" anchor="ctr">
            <a:spAutoFit/>
          </a:bodyPr>
          <a:lstStyle/>
          <a:p>
            <a:r>
              <a:rPr lang="tr-TR" sz="4400" b="1" u="sng">
                <a:latin typeface="Calibri" pitchFamily="34" charset="0"/>
              </a:rPr>
              <a:t>KALİTE YÖNETİM İLKELERİ</a:t>
            </a:r>
          </a:p>
        </p:txBody>
      </p:sp>
      <p:sp>
        <p:nvSpPr>
          <p:cNvPr id="94211" name="Rectangle 3"/>
          <p:cNvSpPr>
            <a:spLocks noChangeArrowheads="1"/>
          </p:cNvSpPr>
          <p:nvPr/>
        </p:nvSpPr>
        <p:spPr bwMode="auto">
          <a:xfrm>
            <a:off x="1919288" y="1556793"/>
            <a:ext cx="8077200" cy="4401205"/>
          </a:xfrm>
          <a:prstGeom prst="rect">
            <a:avLst/>
          </a:prstGeom>
          <a:noFill/>
          <a:ln w="9525">
            <a:noFill/>
            <a:miter lim="800000"/>
            <a:headEnd/>
            <a:tailEnd/>
          </a:ln>
        </p:spPr>
        <p:txBody>
          <a:bodyPr anchor="ctr">
            <a:spAutoFit/>
          </a:bodyPr>
          <a:lstStyle/>
          <a:p>
            <a:pPr algn="l"/>
            <a:r>
              <a:rPr lang="tr-TR" sz="2800" b="1" dirty="0">
                <a:latin typeface="Calibri" pitchFamily="34" charset="0"/>
              </a:rPr>
              <a:t>Kalite hedeflerinin gerçekleştirilmesini kolaylaştırmak için </a:t>
            </a:r>
            <a:r>
              <a:rPr lang="tr-TR" sz="2800" b="1" i="1" dirty="0">
                <a:latin typeface="Calibri" pitchFamily="34" charset="0"/>
              </a:rPr>
              <a:t>7 Yönetim İlkesi</a:t>
            </a:r>
            <a:r>
              <a:rPr lang="tr-TR" sz="2800" b="1" dirty="0">
                <a:latin typeface="Calibri" pitchFamily="34" charset="0"/>
              </a:rPr>
              <a:t> belirlenmiştir:</a:t>
            </a:r>
          </a:p>
          <a:p>
            <a:pPr algn="l"/>
            <a:endParaRPr lang="tr-TR" sz="2800" b="1" dirty="0">
              <a:latin typeface="Calibri" pitchFamily="34" charset="0"/>
            </a:endParaRPr>
          </a:p>
          <a:p>
            <a:pPr algn="l"/>
            <a:r>
              <a:rPr lang="tr-TR" sz="2800" b="1" dirty="0">
                <a:latin typeface="Calibri" pitchFamily="34" charset="0"/>
              </a:rPr>
              <a:t>1-Proses yaklaşımı  </a:t>
            </a:r>
          </a:p>
          <a:p>
            <a:pPr algn="l"/>
            <a:r>
              <a:rPr lang="tr-TR" sz="2800" b="1" dirty="0">
                <a:latin typeface="Calibri" pitchFamily="34" charset="0"/>
              </a:rPr>
              <a:t>2-Müşteri odaklılık </a:t>
            </a:r>
          </a:p>
          <a:p>
            <a:pPr algn="l"/>
            <a:r>
              <a:rPr lang="tr-TR" sz="2800" b="1" dirty="0">
                <a:latin typeface="Calibri" pitchFamily="34" charset="0"/>
              </a:rPr>
              <a:t>3-Liderlik </a:t>
            </a:r>
          </a:p>
          <a:p>
            <a:pPr algn="l"/>
            <a:r>
              <a:rPr lang="tr-TR" sz="2800" b="1" dirty="0">
                <a:latin typeface="Calibri" pitchFamily="34" charset="0"/>
              </a:rPr>
              <a:t>4-Çalışan katılımı </a:t>
            </a:r>
          </a:p>
          <a:p>
            <a:pPr algn="l"/>
            <a:r>
              <a:rPr lang="tr-TR" sz="2800" b="1" dirty="0">
                <a:latin typeface="Calibri" pitchFamily="34" charset="0"/>
              </a:rPr>
              <a:t>5- İlişki Yönetimi</a:t>
            </a:r>
          </a:p>
          <a:p>
            <a:pPr algn="l"/>
            <a:r>
              <a:rPr lang="tr-TR" sz="2800" b="1" dirty="0">
                <a:latin typeface="Calibri" pitchFamily="34" charset="0"/>
              </a:rPr>
              <a:t>6-Karar almada gerçekçi yaklaşım  </a:t>
            </a:r>
          </a:p>
          <a:p>
            <a:pPr algn="l"/>
            <a:r>
              <a:rPr lang="tr-TR" sz="2800" b="1" dirty="0">
                <a:latin typeface="Calibri" pitchFamily="34" charset="0"/>
              </a:rPr>
              <a:t>7-İyileştirme </a:t>
            </a:r>
          </a:p>
        </p:txBody>
      </p:sp>
      <p:sp>
        <p:nvSpPr>
          <p:cNvPr id="94212" name="4 Slayt Numarası Yer Tutucusu"/>
          <p:cNvSpPr>
            <a:spLocks noGrp="1"/>
          </p:cNvSpPr>
          <p:nvPr>
            <p:ph type="sldNum" sz="quarter" idx="12"/>
          </p:nvPr>
        </p:nvSpPr>
        <p:spPr bwMode="auto">
          <a:noFill/>
          <a:ln>
            <a:miter lim="800000"/>
            <a:headEnd/>
            <a:tailEnd/>
          </a:ln>
        </p:spPr>
        <p:txBody>
          <a:bodyPr vert="horz" wrap="square" lIns="91440" tIns="45720" rIns="91440" bIns="45720" numCol="1" rtlCol="0" anchor="t" anchorCtr="0" compatLnSpc="1">
            <a:prstTxWarp prst="textNoShape">
              <a:avLst/>
            </a:prstTxWarp>
          </a:bodyPr>
          <a:lstStyle/>
          <a:p>
            <a:fld id="{3D00B4B1-FE16-4854-9527-08B58E53CC40}" type="slidenum">
              <a:rPr lang="tr-TR" smtClean="0"/>
              <a:pPr/>
              <a:t>74</a:t>
            </a:fld>
            <a:endParaRPr lang="tr-TR" smtClean="0"/>
          </a:p>
        </p:txBody>
      </p:sp>
    </p:spTree>
    <p:extLst>
      <p:ext uri="{BB962C8B-B14F-4D97-AF65-F5344CB8AC3E}">
        <p14:creationId xmlns:p14="http://schemas.microsoft.com/office/powerpoint/2010/main" val="4786514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5"/>
          <p:cNvSpPr>
            <a:spLocks noChangeArrowheads="1"/>
          </p:cNvSpPr>
          <p:nvPr/>
        </p:nvSpPr>
        <p:spPr bwMode="auto">
          <a:xfrm>
            <a:off x="4953001" y="428625"/>
            <a:ext cx="1573213" cy="769938"/>
          </a:xfrm>
          <a:prstGeom prst="rect">
            <a:avLst/>
          </a:prstGeom>
          <a:noFill/>
          <a:ln w="9525">
            <a:noFill/>
            <a:miter lim="800000"/>
            <a:headEnd/>
            <a:tailEnd/>
          </a:ln>
        </p:spPr>
        <p:txBody>
          <a:bodyPr wrap="none" anchor="ctr">
            <a:spAutoFit/>
          </a:bodyPr>
          <a:lstStyle/>
          <a:p>
            <a:r>
              <a:rPr lang="tr-TR" sz="4400" b="1" dirty="0">
                <a:latin typeface="Calibri" pitchFamily="34" charset="0"/>
              </a:rPr>
              <a:t>7 İLKE</a:t>
            </a:r>
          </a:p>
        </p:txBody>
      </p:sp>
      <p:sp>
        <p:nvSpPr>
          <p:cNvPr id="95235" name="Rectangle 2"/>
          <p:cNvSpPr>
            <a:spLocks noChangeArrowheads="1"/>
          </p:cNvSpPr>
          <p:nvPr/>
        </p:nvSpPr>
        <p:spPr bwMode="auto">
          <a:xfrm>
            <a:off x="4595813" y="1285875"/>
            <a:ext cx="5643562" cy="4032250"/>
          </a:xfrm>
          <a:prstGeom prst="rect">
            <a:avLst/>
          </a:prstGeom>
          <a:noFill/>
          <a:ln w="9525">
            <a:noFill/>
            <a:miter lim="800000"/>
            <a:headEnd/>
            <a:tailEnd/>
          </a:ln>
        </p:spPr>
        <p:txBody>
          <a:bodyPr anchor="ctr">
            <a:spAutoFit/>
          </a:bodyPr>
          <a:lstStyle/>
          <a:p>
            <a:endParaRPr lang="tr-TR" sz="3200" b="1" u="sng">
              <a:solidFill>
                <a:srgbClr val="FF0000"/>
              </a:solidFill>
              <a:latin typeface="Calibri" pitchFamily="34" charset="0"/>
            </a:endParaRPr>
          </a:p>
          <a:p>
            <a:r>
              <a:rPr lang="tr-TR" sz="3200" b="1" u="sng">
                <a:solidFill>
                  <a:srgbClr val="FF0000"/>
                </a:solidFill>
                <a:latin typeface="Calibri" pitchFamily="34" charset="0"/>
              </a:rPr>
              <a:t>1- Proses Yaklaşımı</a:t>
            </a:r>
          </a:p>
          <a:p>
            <a:r>
              <a:rPr lang="tr-TR" sz="3200" b="1">
                <a:latin typeface="Calibri" pitchFamily="34" charset="0"/>
              </a:rPr>
              <a:t>Bağlantılı kaynaklar ve faaliyetler, proses olarak düzenlendiğinde istenen sonuç daha etkili biçimde gerçekleşir.</a:t>
            </a:r>
          </a:p>
          <a:p>
            <a:endParaRPr lang="tr-TR" sz="3200">
              <a:latin typeface="Calibri" pitchFamily="34" charset="0"/>
            </a:endParaRPr>
          </a:p>
          <a:p>
            <a:endParaRPr lang="tr-TR" sz="3200">
              <a:latin typeface="Calibri" pitchFamily="34" charset="0"/>
            </a:endParaRPr>
          </a:p>
        </p:txBody>
      </p:sp>
      <p:grpSp>
        <p:nvGrpSpPr>
          <p:cNvPr id="2" name="Group 3"/>
          <p:cNvGrpSpPr>
            <a:grpSpLocks/>
          </p:cNvGrpSpPr>
          <p:nvPr/>
        </p:nvGrpSpPr>
        <p:grpSpPr bwMode="auto">
          <a:xfrm>
            <a:off x="2309813" y="1643064"/>
            <a:ext cx="2146300" cy="3297237"/>
            <a:chOff x="2236" y="1296"/>
            <a:chExt cx="1352" cy="2077"/>
          </a:xfrm>
        </p:grpSpPr>
        <p:sp>
          <p:nvSpPr>
            <p:cNvPr id="95238" name="Text Box 4"/>
            <p:cNvSpPr txBox="1">
              <a:spLocks noChangeArrowheads="1"/>
            </p:cNvSpPr>
            <p:nvPr/>
          </p:nvSpPr>
          <p:spPr bwMode="auto">
            <a:xfrm>
              <a:off x="2236" y="1296"/>
              <a:ext cx="1352" cy="338"/>
            </a:xfrm>
            <a:prstGeom prst="rect">
              <a:avLst/>
            </a:prstGeom>
            <a:noFill/>
            <a:ln w="9360">
              <a:solidFill>
                <a:schemeClr val="tx1"/>
              </a:solidFill>
              <a:miter lim="800000"/>
              <a:headEnd/>
              <a:tailEnd/>
            </a:ln>
          </p:spPr>
          <p:txBody>
            <a:bodyPr lIns="92160" tIns="46080" rIns="92160" bIns="46080">
              <a:spAutoFit/>
            </a:bodyPr>
            <a:lstStyle/>
            <a:p>
              <a:pPr>
                <a:lnSpc>
                  <a:spcPct val="90000"/>
                </a:lnSpc>
                <a:spcBef>
                  <a:spcPts val="2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AU" sz="3200"/>
                <a:t>Girdi</a:t>
              </a:r>
            </a:p>
          </p:txBody>
        </p:sp>
        <p:sp>
          <p:nvSpPr>
            <p:cNvPr id="95239" name="Text Box 5"/>
            <p:cNvSpPr txBox="1">
              <a:spLocks noChangeArrowheads="1"/>
            </p:cNvSpPr>
            <p:nvPr/>
          </p:nvSpPr>
          <p:spPr bwMode="auto">
            <a:xfrm>
              <a:off x="2236" y="2160"/>
              <a:ext cx="1352" cy="338"/>
            </a:xfrm>
            <a:prstGeom prst="rect">
              <a:avLst/>
            </a:prstGeom>
            <a:noFill/>
            <a:ln w="9360">
              <a:solidFill>
                <a:schemeClr val="tx1"/>
              </a:solidFill>
              <a:miter lim="800000"/>
              <a:headEnd/>
              <a:tailEnd/>
            </a:ln>
          </p:spPr>
          <p:txBody>
            <a:bodyPr lIns="92160" tIns="46080" rIns="92160" bIns="46080">
              <a:spAutoFit/>
            </a:bodyPr>
            <a:lstStyle/>
            <a:p>
              <a:pPr>
                <a:lnSpc>
                  <a:spcPct val="90000"/>
                </a:lnSpc>
                <a:spcBef>
                  <a:spcPts val="2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AU" sz="3200"/>
                <a:t>Faaliyet</a:t>
              </a:r>
            </a:p>
          </p:txBody>
        </p:sp>
        <p:sp>
          <p:nvSpPr>
            <p:cNvPr id="95240" name="Text Box 6"/>
            <p:cNvSpPr txBox="1">
              <a:spLocks noChangeArrowheads="1"/>
            </p:cNvSpPr>
            <p:nvPr/>
          </p:nvSpPr>
          <p:spPr bwMode="auto">
            <a:xfrm>
              <a:off x="2236" y="3035"/>
              <a:ext cx="1352" cy="338"/>
            </a:xfrm>
            <a:prstGeom prst="rect">
              <a:avLst/>
            </a:prstGeom>
            <a:noFill/>
            <a:ln w="9360">
              <a:solidFill>
                <a:schemeClr val="tx1"/>
              </a:solidFill>
              <a:miter lim="800000"/>
              <a:headEnd/>
              <a:tailEnd/>
            </a:ln>
          </p:spPr>
          <p:txBody>
            <a:bodyPr lIns="92160" tIns="46080" rIns="92160" bIns="46080">
              <a:spAutoFit/>
            </a:bodyPr>
            <a:lstStyle/>
            <a:p>
              <a:pPr>
                <a:lnSpc>
                  <a:spcPct val="90000"/>
                </a:lnSpc>
                <a:spcBef>
                  <a:spcPts val="2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AU" sz="3200"/>
                <a:t>Çıktı</a:t>
              </a:r>
            </a:p>
          </p:txBody>
        </p:sp>
        <p:sp>
          <p:nvSpPr>
            <p:cNvPr id="95241" name="Line 7"/>
            <p:cNvSpPr>
              <a:spLocks noChangeShapeType="1"/>
            </p:cNvSpPr>
            <p:nvPr/>
          </p:nvSpPr>
          <p:spPr bwMode="auto">
            <a:xfrm>
              <a:off x="2912" y="1632"/>
              <a:ext cx="1" cy="528"/>
            </a:xfrm>
            <a:prstGeom prst="line">
              <a:avLst/>
            </a:prstGeom>
            <a:noFill/>
            <a:ln w="28440">
              <a:solidFill>
                <a:schemeClr val="tx1"/>
              </a:solidFill>
              <a:miter lim="800000"/>
              <a:headEnd/>
              <a:tailEnd type="triangle" w="med" len="med"/>
            </a:ln>
          </p:spPr>
          <p:txBody>
            <a:bodyPr/>
            <a:lstStyle/>
            <a:p>
              <a:endParaRPr lang="tr-TR"/>
            </a:p>
          </p:txBody>
        </p:sp>
        <p:sp>
          <p:nvSpPr>
            <p:cNvPr id="95242" name="Line 8"/>
            <p:cNvSpPr>
              <a:spLocks noChangeShapeType="1"/>
            </p:cNvSpPr>
            <p:nvPr/>
          </p:nvSpPr>
          <p:spPr bwMode="auto">
            <a:xfrm>
              <a:off x="2912" y="2496"/>
              <a:ext cx="1" cy="528"/>
            </a:xfrm>
            <a:prstGeom prst="line">
              <a:avLst/>
            </a:prstGeom>
            <a:noFill/>
            <a:ln w="28440">
              <a:solidFill>
                <a:schemeClr val="tx1"/>
              </a:solidFill>
              <a:miter lim="800000"/>
              <a:headEnd/>
              <a:tailEnd type="triangle" w="med" len="med"/>
            </a:ln>
          </p:spPr>
          <p:txBody>
            <a:bodyPr/>
            <a:lstStyle/>
            <a:p>
              <a:endParaRPr lang="tr-TR"/>
            </a:p>
          </p:txBody>
        </p:sp>
      </p:grpSp>
      <p:sp>
        <p:nvSpPr>
          <p:cNvPr id="95237" name="10 Slayt Numarası Yer Tutucusu"/>
          <p:cNvSpPr>
            <a:spLocks noGrp="1"/>
          </p:cNvSpPr>
          <p:nvPr>
            <p:ph type="sldNum" sz="quarter" idx="12"/>
          </p:nvPr>
        </p:nvSpPr>
        <p:spPr bwMode="auto">
          <a:noFill/>
          <a:ln>
            <a:miter lim="800000"/>
            <a:headEnd/>
            <a:tailEnd/>
          </a:ln>
        </p:spPr>
        <p:txBody>
          <a:bodyPr vert="horz" wrap="square" lIns="91440" tIns="45720" rIns="91440" bIns="45720" numCol="1" rtlCol="0" anchor="t" anchorCtr="0" compatLnSpc="1">
            <a:prstTxWarp prst="textNoShape">
              <a:avLst/>
            </a:prstTxWarp>
          </a:bodyPr>
          <a:lstStyle/>
          <a:p>
            <a:fld id="{85A20991-5CC1-4B68-9107-76DF7A083055}" type="slidenum">
              <a:rPr lang="tr-TR" smtClean="0"/>
              <a:pPr/>
              <a:t>75</a:t>
            </a:fld>
            <a:endParaRPr lang="tr-TR" smtClean="0"/>
          </a:p>
        </p:txBody>
      </p:sp>
    </p:spTree>
    <p:extLst>
      <p:ext uri="{BB962C8B-B14F-4D97-AF65-F5344CB8AC3E}">
        <p14:creationId xmlns:p14="http://schemas.microsoft.com/office/powerpoint/2010/main" val="994899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6"/>
          <p:cNvSpPr>
            <a:spLocks noChangeArrowheads="1"/>
          </p:cNvSpPr>
          <p:nvPr/>
        </p:nvSpPr>
        <p:spPr bwMode="auto">
          <a:xfrm>
            <a:off x="2238376" y="1285875"/>
            <a:ext cx="7643813" cy="4664996"/>
          </a:xfrm>
          <a:prstGeom prst="rect">
            <a:avLst/>
          </a:prstGeom>
          <a:noFill/>
          <a:ln w="9525">
            <a:noFill/>
            <a:round/>
            <a:headEnd/>
            <a:tailEnd/>
          </a:ln>
        </p:spPr>
        <p:txBody>
          <a:bodyPr lIns="90000" tIns="46800" rIns="90000" bIns="46800">
            <a:spAutoFit/>
          </a:bodyPr>
          <a:lstStyle/>
          <a:p>
            <a:pPr algn="just">
              <a:lnSpc>
                <a:spcPct val="9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tr-TR" sz="3000" b="1" dirty="0">
                <a:latin typeface="Calibri" pitchFamily="34" charset="0"/>
              </a:rPr>
              <a:t>Kuruluşlar başarılı olmak için tüm prosesleri etkin bir şekilde yönetmelidir. Kuruluştaki proseslerin sistematik olarak belirlenmesi ve yönetimi ile bu prosesler arasındaki etkileşimlerin belirlenmesi proses yaklaşımı olarak adlandırılır.</a:t>
            </a:r>
          </a:p>
          <a:p>
            <a:pPr algn="just">
              <a:lnSpc>
                <a:spcPct val="9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tr-TR" sz="3000" b="1" dirty="0">
              <a:latin typeface="Calibri" pitchFamily="34" charset="0"/>
            </a:endParaRPr>
          </a:p>
          <a:p>
            <a:pPr algn="just">
              <a:lnSpc>
                <a:spcPct val="9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tr-TR" sz="3000" b="1" dirty="0">
                <a:latin typeface="Calibri" pitchFamily="34" charset="0"/>
              </a:rPr>
              <a:t>Proses Yaklaşımında amaç iç müşteri ve tedarikçi ilişkisini oluşturarak , kuruluş içerisinde yapılan işlerin performansını arttırmaktır.</a:t>
            </a:r>
          </a:p>
        </p:txBody>
      </p:sp>
      <p:sp>
        <p:nvSpPr>
          <p:cNvPr id="96259" name="Text Box 2"/>
          <p:cNvSpPr txBox="1">
            <a:spLocks noChangeArrowheads="1"/>
          </p:cNvSpPr>
          <p:nvPr/>
        </p:nvSpPr>
        <p:spPr bwMode="auto">
          <a:xfrm>
            <a:off x="4452938" y="214313"/>
            <a:ext cx="5143500" cy="785812"/>
          </a:xfrm>
          <a:prstGeom prst="rect">
            <a:avLst/>
          </a:prstGeom>
          <a:noFill/>
          <a:ln w="9525">
            <a:noFill/>
            <a:round/>
            <a:headEnd/>
            <a:tailEnd/>
          </a:ln>
        </p:spPr>
        <p:txBody>
          <a:bodyPr/>
          <a:lstStyle/>
          <a:p>
            <a:pPr>
              <a:lnSpc>
                <a:spcPct val="80000"/>
              </a:lnSpc>
              <a:spcBef>
                <a:spcPts val="6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tr-TR" sz="3600" b="1">
                <a:latin typeface="Calibri" pitchFamily="34" charset="0"/>
              </a:rPr>
              <a:t>Proses Yaklaşımı;</a:t>
            </a:r>
          </a:p>
          <a:p>
            <a:pPr>
              <a:lnSpc>
                <a:spcPct val="80000"/>
              </a:lnSpc>
              <a:spcBef>
                <a:spcPts val="325"/>
              </a:spcBef>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tr-TR" sz="3600">
              <a:latin typeface="Calibri" pitchFamily="34" charset="0"/>
            </a:endParaRPr>
          </a:p>
          <a:p>
            <a:pPr>
              <a:lnSpc>
                <a:spcPct val="80000"/>
              </a:lnSpc>
              <a:spcBef>
                <a:spcPts val="325"/>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tr-TR" sz="3600">
                <a:latin typeface="Calibri" pitchFamily="34" charset="0"/>
              </a:rPr>
              <a:t>    </a:t>
            </a:r>
          </a:p>
          <a:p>
            <a:pPr>
              <a:lnSpc>
                <a:spcPct val="70000"/>
              </a:lnSpc>
              <a:spcBef>
                <a:spcPts val="325"/>
              </a:spcBef>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tr-TR" sz="1300">
              <a:solidFill>
                <a:srgbClr val="FFFFFF"/>
              </a:solidFill>
            </a:endParaRPr>
          </a:p>
          <a:p>
            <a:pPr>
              <a:lnSpc>
                <a:spcPct val="80000"/>
              </a:lnSpc>
              <a:spcBef>
                <a:spcPts val="325"/>
              </a:spcBef>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tr-TR" sz="1300">
              <a:solidFill>
                <a:srgbClr val="FFFFFF"/>
              </a:solidFill>
            </a:endParaRPr>
          </a:p>
        </p:txBody>
      </p:sp>
      <p:sp>
        <p:nvSpPr>
          <p:cNvPr id="96260" name="4 Slayt Numarası Yer Tutucusu"/>
          <p:cNvSpPr>
            <a:spLocks noGrp="1"/>
          </p:cNvSpPr>
          <p:nvPr>
            <p:ph type="sldNum" sz="quarter" idx="12"/>
          </p:nvPr>
        </p:nvSpPr>
        <p:spPr bwMode="auto">
          <a:noFill/>
          <a:ln>
            <a:miter lim="800000"/>
            <a:headEnd/>
            <a:tailEnd/>
          </a:ln>
        </p:spPr>
        <p:txBody>
          <a:bodyPr vert="horz" wrap="square" lIns="91440" tIns="45720" rIns="91440" bIns="45720" numCol="1" rtlCol="0" anchor="t" anchorCtr="0" compatLnSpc="1">
            <a:prstTxWarp prst="textNoShape">
              <a:avLst/>
            </a:prstTxWarp>
          </a:bodyPr>
          <a:lstStyle/>
          <a:p>
            <a:fld id="{26DA7DE2-258F-4A0F-9C1A-EAA9EE757BF8}" type="slidenum">
              <a:rPr lang="tr-TR" smtClean="0"/>
              <a:pPr/>
              <a:t>76</a:t>
            </a:fld>
            <a:endParaRPr lang="tr-TR" smtClean="0"/>
          </a:p>
        </p:txBody>
      </p:sp>
    </p:spTree>
    <p:extLst>
      <p:ext uri="{BB962C8B-B14F-4D97-AF65-F5344CB8AC3E}">
        <p14:creationId xmlns:p14="http://schemas.microsoft.com/office/powerpoint/2010/main" val="9271073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ext Box 19"/>
          <p:cNvSpPr txBox="1">
            <a:spLocks noChangeArrowheads="1"/>
          </p:cNvSpPr>
          <p:nvPr/>
        </p:nvSpPr>
        <p:spPr bwMode="auto">
          <a:xfrm>
            <a:off x="5881688" y="1000126"/>
            <a:ext cx="3048000" cy="398463"/>
          </a:xfrm>
          <a:prstGeom prst="rect">
            <a:avLst/>
          </a:prstGeom>
          <a:noFill/>
          <a:ln w="9525">
            <a:noFill/>
            <a:round/>
            <a:headEnd/>
            <a:tailEnd/>
          </a:ln>
        </p:spPr>
        <p:txBody>
          <a:bodyPr lIns="90000" tIns="46800" rIns="90000" bIns="46800">
            <a:spAutoFit/>
          </a:bodyPr>
          <a:lstStyle/>
          <a:p>
            <a:pPr>
              <a:spcBef>
                <a:spcPts val="12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tr-TR" sz="2000" b="1">
                <a:solidFill>
                  <a:srgbClr val="33CC33"/>
                </a:solidFill>
              </a:rPr>
              <a:t>ZAMAN - SICAKLIK</a:t>
            </a:r>
          </a:p>
        </p:txBody>
      </p:sp>
      <p:sp>
        <p:nvSpPr>
          <p:cNvPr id="97283" name="Line 17"/>
          <p:cNvSpPr>
            <a:spLocks noChangeShapeType="1"/>
          </p:cNvSpPr>
          <p:nvPr/>
        </p:nvSpPr>
        <p:spPr bwMode="auto">
          <a:xfrm>
            <a:off x="2971800" y="2971800"/>
            <a:ext cx="3352800" cy="1588"/>
          </a:xfrm>
          <a:prstGeom prst="line">
            <a:avLst/>
          </a:prstGeom>
          <a:noFill/>
          <a:ln w="57240">
            <a:solidFill>
              <a:srgbClr val="FF00FF"/>
            </a:solidFill>
            <a:miter lim="800000"/>
            <a:headEnd/>
            <a:tailEnd type="triangle" w="med" len="med"/>
          </a:ln>
        </p:spPr>
        <p:txBody>
          <a:bodyPr/>
          <a:lstStyle/>
          <a:p>
            <a:endParaRPr lang="tr-TR"/>
          </a:p>
        </p:txBody>
      </p:sp>
      <p:sp>
        <p:nvSpPr>
          <p:cNvPr id="97284" name="AutoShape 2"/>
          <p:cNvSpPr>
            <a:spLocks noChangeArrowheads="1"/>
          </p:cNvSpPr>
          <p:nvPr/>
        </p:nvSpPr>
        <p:spPr bwMode="auto">
          <a:xfrm>
            <a:off x="3048000" y="3124200"/>
            <a:ext cx="685800" cy="685800"/>
          </a:xfrm>
          <a:prstGeom prst="cube">
            <a:avLst>
              <a:gd name="adj" fmla="val 25000"/>
            </a:avLst>
          </a:prstGeom>
          <a:gradFill rotWithShape="0">
            <a:gsLst>
              <a:gs pos="0">
                <a:srgbClr val="FFFF00"/>
              </a:gs>
              <a:gs pos="100000">
                <a:srgbClr val="D4D2D0"/>
              </a:gs>
            </a:gsLst>
            <a:lin ang="5400000" scaled="1"/>
          </a:gradFill>
          <a:ln w="12600">
            <a:solidFill>
              <a:srgbClr val="000000"/>
            </a:solidFill>
            <a:miter lim="800000"/>
            <a:headEnd/>
            <a:tailEnd/>
          </a:ln>
        </p:spPr>
        <p:txBody>
          <a:bodyPr wrap="none" anchor="ctr"/>
          <a:lstStyle/>
          <a:p>
            <a:endParaRPr lang="tr-TR"/>
          </a:p>
        </p:txBody>
      </p:sp>
      <p:sp>
        <p:nvSpPr>
          <p:cNvPr id="97285" name="AutoShape 3"/>
          <p:cNvSpPr>
            <a:spLocks noChangeArrowheads="1"/>
          </p:cNvSpPr>
          <p:nvPr/>
        </p:nvSpPr>
        <p:spPr bwMode="auto">
          <a:xfrm>
            <a:off x="4038600" y="3124200"/>
            <a:ext cx="533400" cy="990600"/>
          </a:xfrm>
          <a:prstGeom prst="cube">
            <a:avLst>
              <a:gd name="adj" fmla="val 25000"/>
            </a:avLst>
          </a:prstGeom>
          <a:gradFill rotWithShape="0">
            <a:gsLst>
              <a:gs pos="0">
                <a:srgbClr val="99FF33"/>
              </a:gs>
              <a:gs pos="100000">
                <a:srgbClr val="009900"/>
              </a:gs>
            </a:gsLst>
            <a:lin ang="5400000" scaled="1"/>
          </a:gradFill>
          <a:ln w="12600">
            <a:solidFill>
              <a:srgbClr val="000000"/>
            </a:solidFill>
            <a:miter lim="800000"/>
            <a:headEnd/>
            <a:tailEnd/>
          </a:ln>
        </p:spPr>
        <p:txBody>
          <a:bodyPr wrap="none" anchor="ctr"/>
          <a:lstStyle/>
          <a:p>
            <a:endParaRPr lang="tr-TR"/>
          </a:p>
        </p:txBody>
      </p:sp>
      <p:sp>
        <p:nvSpPr>
          <p:cNvPr id="97286" name="AutoShape 4"/>
          <p:cNvSpPr>
            <a:spLocks noChangeArrowheads="1"/>
          </p:cNvSpPr>
          <p:nvPr/>
        </p:nvSpPr>
        <p:spPr bwMode="auto">
          <a:xfrm>
            <a:off x="5029200" y="3124200"/>
            <a:ext cx="685800" cy="685800"/>
          </a:xfrm>
          <a:prstGeom prst="cube">
            <a:avLst>
              <a:gd name="adj" fmla="val 25000"/>
            </a:avLst>
          </a:prstGeom>
          <a:gradFill rotWithShape="0">
            <a:gsLst>
              <a:gs pos="0">
                <a:srgbClr val="33CCCC"/>
              </a:gs>
              <a:gs pos="100000">
                <a:srgbClr val="009999"/>
              </a:gs>
            </a:gsLst>
            <a:lin ang="5400000" scaled="1"/>
          </a:gradFill>
          <a:ln w="12600">
            <a:solidFill>
              <a:srgbClr val="FFFFFF"/>
            </a:solidFill>
            <a:miter lim="800000"/>
            <a:headEnd/>
            <a:tailEnd/>
          </a:ln>
        </p:spPr>
        <p:txBody>
          <a:bodyPr wrap="none" anchor="ctr"/>
          <a:lstStyle/>
          <a:p>
            <a:endParaRPr lang="tr-TR"/>
          </a:p>
        </p:txBody>
      </p:sp>
      <p:sp>
        <p:nvSpPr>
          <p:cNvPr id="97287" name="AutoShape 5"/>
          <p:cNvSpPr>
            <a:spLocks noChangeArrowheads="1"/>
          </p:cNvSpPr>
          <p:nvPr/>
        </p:nvSpPr>
        <p:spPr bwMode="auto">
          <a:xfrm>
            <a:off x="6553200" y="2286000"/>
            <a:ext cx="1752600" cy="1905000"/>
          </a:xfrm>
          <a:prstGeom prst="cube">
            <a:avLst>
              <a:gd name="adj" fmla="val 25000"/>
            </a:avLst>
          </a:prstGeom>
          <a:solidFill>
            <a:srgbClr val="FF6600"/>
          </a:solidFill>
          <a:ln w="12600">
            <a:solidFill>
              <a:srgbClr val="FFFFFF"/>
            </a:solidFill>
            <a:miter lim="800000"/>
            <a:headEnd/>
            <a:tailEnd/>
          </a:ln>
        </p:spPr>
        <p:txBody>
          <a:bodyPr wrap="none" lIns="90000" tIns="46800" rIns="90000" bIns="46800" anchor="ct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tr-TR">
                <a:solidFill>
                  <a:srgbClr val="000000"/>
                </a:solidFill>
              </a:rPr>
              <a:t>FIRIN</a:t>
            </a:r>
          </a:p>
        </p:txBody>
      </p:sp>
      <p:sp>
        <p:nvSpPr>
          <p:cNvPr id="97288" name="Line 11"/>
          <p:cNvSpPr>
            <a:spLocks noChangeShapeType="1"/>
          </p:cNvSpPr>
          <p:nvPr/>
        </p:nvSpPr>
        <p:spPr bwMode="auto">
          <a:xfrm>
            <a:off x="7524750" y="1643063"/>
            <a:ext cx="1588" cy="609600"/>
          </a:xfrm>
          <a:prstGeom prst="line">
            <a:avLst/>
          </a:prstGeom>
          <a:noFill/>
          <a:ln w="57240">
            <a:solidFill>
              <a:srgbClr val="33CC33"/>
            </a:solidFill>
            <a:miter lim="800000"/>
            <a:headEnd/>
            <a:tailEnd type="triangle" w="med" len="med"/>
          </a:ln>
        </p:spPr>
        <p:txBody>
          <a:bodyPr/>
          <a:lstStyle/>
          <a:p>
            <a:endParaRPr lang="tr-TR"/>
          </a:p>
        </p:txBody>
      </p:sp>
      <p:sp>
        <p:nvSpPr>
          <p:cNvPr id="97289" name="Line 10"/>
          <p:cNvSpPr>
            <a:spLocks noChangeShapeType="1"/>
          </p:cNvSpPr>
          <p:nvPr/>
        </p:nvSpPr>
        <p:spPr bwMode="auto">
          <a:xfrm flipV="1">
            <a:off x="7315200" y="4341814"/>
            <a:ext cx="1588" cy="917575"/>
          </a:xfrm>
          <a:prstGeom prst="line">
            <a:avLst/>
          </a:prstGeom>
          <a:noFill/>
          <a:ln w="57240">
            <a:solidFill>
              <a:srgbClr val="00FF00"/>
            </a:solidFill>
            <a:miter lim="800000"/>
            <a:headEnd/>
            <a:tailEnd type="triangle" w="med" len="med"/>
          </a:ln>
        </p:spPr>
        <p:txBody>
          <a:bodyPr/>
          <a:lstStyle/>
          <a:p>
            <a:endParaRPr lang="tr-TR"/>
          </a:p>
        </p:txBody>
      </p:sp>
      <p:sp>
        <p:nvSpPr>
          <p:cNvPr id="97290" name="Line 18"/>
          <p:cNvSpPr>
            <a:spLocks noChangeShapeType="1"/>
          </p:cNvSpPr>
          <p:nvPr/>
        </p:nvSpPr>
        <p:spPr bwMode="auto">
          <a:xfrm>
            <a:off x="8458200" y="2971800"/>
            <a:ext cx="1066800" cy="1588"/>
          </a:xfrm>
          <a:prstGeom prst="line">
            <a:avLst/>
          </a:prstGeom>
          <a:noFill/>
          <a:ln w="57240">
            <a:solidFill>
              <a:srgbClr val="FF00FF"/>
            </a:solidFill>
            <a:miter lim="800000"/>
            <a:headEnd/>
            <a:tailEnd type="triangle" w="med" len="med"/>
          </a:ln>
        </p:spPr>
        <p:txBody>
          <a:bodyPr/>
          <a:lstStyle/>
          <a:p>
            <a:endParaRPr lang="tr-TR"/>
          </a:p>
        </p:txBody>
      </p:sp>
      <p:sp>
        <p:nvSpPr>
          <p:cNvPr id="97291" name="Text Box 16"/>
          <p:cNvSpPr txBox="1">
            <a:spLocks noChangeArrowheads="1"/>
          </p:cNvSpPr>
          <p:nvPr/>
        </p:nvSpPr>
        <p:spPr bwMode="auto">
          <a:xfrm>
            <a:off x="9144000" y="4038601"/>
            <a:ext cx="1143000" cy="322263"/>
          </a:xfrm>
          <a:prstGeom prst="rect">
            <a:avLst/>
          </a:prstGeom>
          <a:noFill/>
          <a:ln w="9525">
            <a:noFill/>
            <a:round/>
            <a:headEnd/>
            <a:tailEnd/>
          </a:ln>
        </p:spPr>
        <p:txBody>
          <a:bodyPr lIns="90000" tIns="46800" rIns="90000" bIns="46800">
            <a:spAutoFit/>
          </a:bodyPr>
          <a:lstStyle/>
          <a:p>
            <a:pPr>
              <a:spcBef>
                <a:spcPts val="93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tr-TR" sz="1500" b="1">
                <a:solidFill>
                  <a:srgbClr val="FF0000"/>
                </a:solidFill>
              </a:rPr>
              <a:t>PİZZA</a:t>
            </a:r>
          </a:p>
        </p:txBody>
      </p:sp>
      <p:sp>
        <p:nvSpPr>
          <p:cNvPr id="97292" name="Text Box 15"/>
          <p:cNvSpPr txBox="1">
            <a:spLocks noChangeArrowheads="1"/>
          </p:cNvSpPr>
          <p:nvPr/>
        </p:nvSpPr>
        <p:spPr bwMode="auto">
          <a:xfrm>
            <a:off x="6629401" y="5486401"/>
            <a:ext cx="1914525" cy="371513"/>
          </a:xfrm>
          <a:prstGeom prst="rect">
            <a:avLst/>
          </a:prstGeom>
          <a:noFill/>
          <a:ln w="9525">
            <a:noFill/>
            <a:round/>
            <a:headEnd/>
            <a:tailEnd/>
          </a:ln>
        </p:spPr>
        <p:txBody>
          <a:bodyPr lIns="90000" tIns="46800" rIns="90000" bIns="46800">
            <a:spAutoFit/>
          </a:bodyPr>
          <a:lstStyle/>
          <a:p>
            <a:pPr>
              <a:spcBef>
                <a:spcPts val="11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tr-TR" b="1"/>
              <a:t>KAYNAK</a:t>
            </a:r>
          </a:p>
        </p:txBody>
      </p:sp>
      <p:sp>
        <p:nvSpPr>
          <p:cNvPr id="97293" name="Text Box 14"/>
          <p:cNvSpPr txBox="1">
            <a:spLocks noChangeArrowheads="1"/>
          </p:cNvSpPr>
          <p:nvPr/>
        </p:nvSpPr>
        <p:spPr bwMode="auto">
          <a:xfrm>
            <a:off x="4953000" y="5181601"/>
            <a:ext cx="914400" cy="322263"/>
          </a:xfrm>
          <a:prstGeom prst="rect">
            <a:avLst/>
          </a:prstGeom>
          <a:noFill/>
          <a:ln w="9525">
            <a:noFill/>
            <a:round/>
            <a:headEnd/>
            <a:tailEnd/>
          </a:ln>
        </p:spPr>
        <p:txBody>
          <a:bodyPr lIns="90000" tIns="46800" rIns="90000" bIns="46800">
            <a:spAutoFit/>
          </a:bodyPr>
          <a:lstStyle/>
          <a:p>
            <a:pPr>
              <a:spcBef>
                <a:spcPts val="93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tr-TR" sz="1500" b="1"/>
              <a:t>PEYNİR</a:t>
            </a:r>
          </a:p>
        </p:txBody>
      </p:sp>
      <p:sp>
        <p:nvSpPr>
          <p:cNvPr id="97294" name="Text Box 13"/>
          <p:cNvSpPr txBox="1">
            <a:spLocks noChangeArrowheads="1"/>
          </p:cNvSpPr>
          <p:nvPr/>
        </p:nvSpPr>
        <p:spPr bwMode="auto">
          <a:xfrm>
            <a:off x="4038600" y="5257801"/>
            <a:ext cx="838200" cy="322263"/>
          </a:xfrm>
          <a:prstGeom prst="rect">
            <a:avLst/>
          </a:prstGeom>
          <a:noFill/>
          <a:ln w="9525">
            <a:noFill/>
            <a:round/>
            <a:headEnd/>
            <a:tailEnd/>
          </a:ln>
        </p:spPr>
        <p:txBody>
          <a:bodyPr lIns="90000" tIns="46800" rIns="90000" bIns="46800">
            <a:spAutoFit/>
          </a:bodyPr>
          <a:lstStyle/>
          <a:p>
            <a:pPr>
              <a:spcBef>
                <a:spcPts val="93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tr-TR" sz="1500" b="1"/>
              <a:t>UN</a:t>
            </a:r>
          </a:p>
        </p:txBody>
      </p:sp>
      <p:sp>
        <p:nvSpPr>
          <p:cNvPr id="97295" name="Text Box 12"/>
          <p:cNvSpPr txBox="1">
            <a:spLocks noChangeArrowheads="1"/>
          </p:cNvSpPr>
          <p:nvPr/>
        </p:nvSpPr>
        <p:spPr bwMode="auto">
          <a:xfrm>
            <a:off x="3048000" y="5257801"/>
            <a:ext cx="685800" cy="322263"/>
          </a:xfrm>
          <a:prstGeom prst="rect">
            <a:avLst/>
          </a:prstGeom>
          <a:noFill/>
          <a:ln w="9525">
            <a:noFill/>
            <a:round/>
            <a:headEnd/>
            <a:tailEnd/>
          </a:ln>
        </p:spPr>
        <p:txBody>
          <a:bodyPr lIns="90000" tIns="46800" rIns="90000" bIns="46800">
            <a:spAutoFit/>
          </a:bodyPr>
          <a:lstStyle/>
          <a:p>
            <a:pPr>
              <a:spcBef>
                <a:spcPts val="93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tr-TR" sz="1500" b="1"/>
              <a:t>YAĞ</a:t>
            </a:r>
          </a:p>
        </p:txBody>
      </p:sp>
      <p:sp>
        <p:nvSpPr>
          <p:cNvPr id="97296" name="Line 7"/>
          <p:cNvSpPr>
            <a:spLocks noChangeShapeType="1"/>
          </p:cNvSpPr>
          <p:nvPr/>
        </p:nvSpPr>
        <p:spPr bwMode="auto">
          <a:xfrm flipV="1">
            <a:off x="3352800" y="4189414"/>
            <a:ext cx="1588" cy="917575"/>
          </a:xfrm>
          <a:prstGeom prst="line">
            <a:avLst/>
          </a:prstGeom>
          <a:noFill/>
          <a:ln w="12600">
            <a:solidFill>
              <a:srgbClr val="FF0000"/>
            </a:solidFill>
            <a:miter lim="800000"/>
            <a:headEnd/>
            <a:tailEnd type="triangle" w="med" len="med"/>
          </a:ln>
        </p:spPr>
        <p:txBody>
          <a:bodyPr/>
          <a:lstStyle/>
          <a:p>
            <a:endParaRPr lang="tr-TR"/>
          </a:p>
        </p:txBody>
      </p:sp>
      <p:sp>
        <p:nvSpPr>
          <p:cNvPr id="97297" name="Line 8"/>
          <p:cNvSpPr>
            <a:spLocks noChangeShapeType="1"/>
          </p:cNvSpPr>
          <p:nvPr/>
        </p:nvSpPr>
        <p:spPr bwMode="auto">
          <a:xfrm flipV="1">
            <a:off x="4191000" y="4265614"/>
            <a:ext cx="1588" cy="917575"/>
          </a:xfrm>
          <a:prstGeom prst="line">
            <a:avLst/>
          </a:prstGeom>
          <a:noFill/>
          <a:ln w="12600">
            <a:solidFill>
              <a:srgbClr val="FF0000"/>
            </a:solidFill>
            <a:miter lim="800000"/>
            <a:headEnd/>
            <a:tailEnd type="triangle" w="med" len="med"/>
          </a:ln>
        </p:spPr>
        <p:txBody>
          <a:bodyPr/>
          <a:lstStyle/>
          <a:p>
            <a:endParaRPr lang="tr-TR"/>
          </a:p>
        </p:txBody>
      </p:sp>
      <p:sp>
        <p:nvSpPr>
          <p:cNvPr id="97298" name="Line 9"/>
          <p:cNvSpPr>
            <a:spLocks noChangeShapeType="1"/>
          </p:cNvSpPr>
          <p:nvPr/>
        </p:nvSpPr>
        <p:spPr bwMode="auto">
          <a:xfrm flipV="1">
            <a:off x="5410200" y="4037014"/>
            <a:ext cx="1588" cy="917575"/>
          </a:xfrm>
          <a:prstGeom prst="line">
            <a:avLst/>
          </a:prstGeom>
          <a:noFill/>
          <a:ln w="12600">
            <a:solidFill>
              <a:srgbClr val="FF0000"/>
            </a:solidFill>
            <a:miter lim="800000"/>
            <a:headEnd/>
            <a:tailEnd type="triangle" w="med" len="med"/>
          </a:ln>
        </p:spPr>
        <p:txBody>
          <a:bodyPr/>
          <a:lstStyle/>
          <a:p>
            <a:endParaRPr lang="tr-TR"/>
          </a:p>
        </p:txBody>
      </p:sp>
      <p:sp>
        <p:nvSpPr>
          <p:cNvPr id="97299" name="Text Box 23"/>
          <p:cNvSpPr txBox="1">
            <a:spLocks noChangeArrowheads="1"/>
          </p:cNvSpPr>
          <p:nvPr/>
        </p:nvSpPr>
        <p:spPr bwMode="auto">
          <a:xfrm>
            <a:off x="1982958" y="1662908"/>
            <a:ext cx="3857625" cy="714375"/>
          </a:xfrm>
          <a:prstGeom prst="rect">
            <a:avLst/>
          </a:prstGeom>
          <a:noFill/>
          <a:ln w="9525">
            <a:noFill/>
            <a:round/>
            <a:headEnd/>
            <a:tailEnd/>
          </a:ln>
        </p:spPr>
        <p:txBody>
          <a:bodyPr/>
          <a:lstStyle/>
          <a:p>
            <a:pPr>
              <a:lnSpc>
                <a:spcPct val="80000"/>
              </a:lnSpc>
              <a:spcBef>
                <a:spcPts val="6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tr-TR" sz="3600" b="1" dirty="0">
                <a:latin typeface="Calibri" pitchFamily="34" charset="0"/>
              </a:rPr>
              <a:t>Proses Yaklaşımı;</a:t>
            </a:r>
          </a:p>
          <a:p>
            <a:pPr>
              <a:lnSpc>
                <a:spcPct val="80000"/>
              </a:lnSpc>
              <a:spcBef>
                <a:spcPts val="325"/>
              </a:spcBef>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tr-TR" sz="1300" dirty="0"/>
          </a:p>
          <a:p>
            <a:pPr>
              <a:lnSpc>
                <a:spcPct val="80000"/>
              </a:lnSpc>
              <a:spcBef>
                <a:spcPts val="325"/>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tr-TR" sz="1300" dirty="0">
                <a:cs typeface="Times New Roman" pitchFamily="18" charset="0"/>
              </a:rPr>
              <a:t>    </a:t>
            </a:r>
          </a:p>
          <a:p>
            <a:pPr>
              <a:lnSpc>
                <a:spcPct val="70000"/>
              </a:lnSpc>
              <a:spcBef>
                <a:spcPts val="325"/>
              </a:spcBef>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tr-TR" sz="1300" dirty="0"/>
          </a:p>
          <a:p>
            <a:pPr>
              <a:lnSpc>
                <a:spcPct val="80000"/>
              </a:lnSpc>
              <a:spcBef>
                <a:spcPts val="325"/>
              </a:spcBef>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tr-TR" sz="1300" dirty="0"/>
          </a:p>
        </p:txBody>
      </p:sp>
      <p:sp>
        <p:nvSpPr>
          <p:cNvPr id="97300" name="21 Slayt Numarası Yer Tutucusu"/>
          <p:cNvSpPr>
            <a:spLocks noGrp="1"/>
          </p:cNvSpPr>
          <p:nvPr>
            <p:ph type="sldNum" sz="quarter" idx="12"/>
          </p:nvPr>
        </p:nvSpPr>
        <p:spPr bwMode="auto">
          <a:noFill/>
          <a:ln>
            <a:miter lim="800000"/>
            <a:headEnd/>
            <a:tailEnd/>
          </a:ln>
        </p:spPr>
        <p:txBody>
          <a:bodyPr vert="horz" wrap="square" lIns="91440" tIns="45720" rIns="91440" bIns="45720" numCol="1" rtlCol="0" anchor="t" anchorCtr="0" compatLnSpc="1">
            <a:prstTxWarp prst="textNoShape">
              <a:avLst/>
            </a:prstTxWarp>
          </a:bodyPr>
          <a:lstStyle/>
          <a:p>
            <a:fld id="{38745310-54CE-4675-9B9E-B368AFACDCC6}" type="slidenum">
              <a:rPr lang="tr-TR" smtClean="0"/>
              <a:pPr/>
              <a:t>77</a:t>
            </a:fld>
            <a:endParaRPr lang="tr-TR" smtClean="0"/>
          </a:p>
        </p:txBody>
      </p:sp>
      <p:grpSp>
        <p:nvGrpSpPr>
          <p:cNvPr id="2" name="34 Grup"/>
          <p:cNvGrpSpPr>
            <a:grpSpLocks/>
          </p:cNvGrpSpPr>
          <p:nvPr/>
        </p:nvGrpSpPr>
        <p:grpSpPr bwMode="auto">
          <a:xfrm>
            <a:off x="8904288" y="3228976"/>
            <a:ext cx="1592262" cy="415925"/>
            <a:chOff x="7380312" y="3229744"/>
            <a:chExt cx="1591816" cy="415280"/>
          </a:xfrm>
        </p:grpSpPr>
        <p:sp>
          <p:nvSpPr>
            <p:cNvPr id="97302" name="Oval 6"/>
            <p:cNvSpPr>
              <a:spLocks noChangeArrowheads="1"/>
            </p:cNvSpPr>
            <p:nvPr/>
          </p:nvSpPr>
          <p:spPr bwMode="auto">
            <a:xfrm>
              <a:off x="7380312" y="3229744"/>
              <a:ext cx="1591816" cy="415280"/>
            </a:xfrm>
            <a:prstGeom prst="ellipse">
              <a:avLst/>
            </a:prstGeom>
            <a:solidFill>
              <a:srgbClr val="FFC000"/>
            </a:solidFill>
            <a:ln w="12600">
              <a:solidFill>
                <a:srgbClr val="FFFFFF"/>
              </a:solidFill>
              <a:miter lim="800000"/>
              <a:headEnd/>
              <a:tailEnd/>
            </a:ln>
          </p:spPr>
          <p:txBody>
            <a:bodyPr wrap="none" anchor="ctr"/>
            <a:lstStyle/>
            <a:p>
              <a:endParaRPr lang="tr-TR"/>
            </a:p>
          </p:txBody>
        </p:sp>
        <p:sp>
          <p:nvSpPr>
            <p:cNvPr id="97303" name="Oval 6"/>
            <p:cNvSpPr>
              <a:spLocks noChangeArrowheads="1"/>
            </p:cNvSpPr>
            <p:nvPr/>
          </p:nvSpPr>
          <p:spPr bwMode="auto">
            <a:xfrm>
              <a:off x="7467600" y="3276600"/>
              <a:ext cx="1447800" cy="304800"/>
            </a:xfrm>
            <a:prstGeom prst="ellipse">
              <a:avLst/>
            </a:prstGeom>
            <a:solidFill>
              <a:srgbClr val="FFFF99"/>
            </a:solidFill>
            <a:ln w="12600">
              <a:solidFill>
                <a:srgbClr val="FFFFFF"/>
              </a:solidFill>
              <a:miter lim="800000"/>
              <a:headEnd/>
              <a:tailEnd/>
            </a:ln>
          </p:spPr>
          <p:txBody>
            <a:bodyPr wrap="none" anchor="ctr"/>
            <a:lstStyle/>
            <a:p>
              <a:endParaRPr lang="tr-TR"/>
            </a:p>
          </p:txBody>
        </p:sp>
        <p:sp>
          <p:nvSpPr>
            <p:cNvPr id="97304" name="22 Oval"/>
            <p:cNvSpPr>
              <a:spLocks noChangeArrowheads="1"/>
            </p:cNvSpPr>
            <p:nvPr/>
          </p:nvSpPr>
          <p:spPr bwMode="auto">
            <a:xfrm>
              <a:off x="7668344" y="3356992"/>
              <a:ext cx="72008" cy="72008"/>
            </a:xfrm>
            <a:prstGeom prst="ellipse">
              <a:avLst/>
            </a:prstGeom>
            <a:gradFill rotWithShape="0">
              <a:gsLst>
                <a:gs pos="0">
                  <a:schemeClr val="bg1"/>
                </a:gs>
                <a:gs pos="100000">
                  <a:srgbClr val="FFAC57"/>
                </a:gs>
              </a:gsLst>
              <a:lin ang="5400000" scaled="1"/>
            </a:gradFill>
            <a:ln w="12700" algn="ctr">
              <a:solidFill>
                <a:schemeClr val="tx1"/>
              </a:solidFill>
              <a:round/>
              <a:headEnd/>
              <a:tailEnd/>
            </a:ln>
          </p:spPr>
          <p:txBody>
            <a:bodyPr wrap="none" anchor="ctr"/>
            <a:lstStyle/>
            <a:p>
              <a:endParaRPr lang="tr-TR" sz="2400"/>
            </a:p>
          </p:txBody>
        </p:sp>
        <p:sp>
          <p:nvSpPr>
            <p:cNvPr id="97305" name="23 Oval"/>
            <p:cNvSpPr>
              <a:spLocks noChangeArrowheads="1"/>
            </p:cNvSpPr>
            <p:nvPr/>
          </p:nvSpPr>
          <p:spPr bwMode="auto">
            <a:xfrm>
              <a:off x="7820744" y="3429000"/>
              <a:ext cx="72008" cy="72008"/>
            </a:xfrm>
            <a:prstGeom prst="ellipse">
              <a:avLst/>
            </a:prstGeom>
            <a:gradFill rotWithShape="0">
              <a:gsLst>
                <a:gs pos="0">
                  <a:schemeClr val="bg1"/>
                </a:gs>
                <a:gs pos="100000">
                  <a:srgbClr val="FFAC57"/>
                </a:gs>
              </a:gsLst>
              <a:lin ang="5400000" scaled="1"/>
            </a:gradFill>
            <a:ln w="12700" algn="ctr">
              <a:solidFill>
                <a:schemeClr val="tx1"/>
              </a:solidFill>
              <a:round/>
              <a:headEnd/>
              <a:tailEnd/>
            </a:ln>
          </p:spPr>
          <p:txBody>
            <a:bodyPr wrap="none" anchor="ctr"/>
            <a:lstStyle/>
            <a:p>
              <a:endParaRPr lang="tr-TR" sz="2400"/>
            </a:p>
          </p:txBody>
        </p:sp>
        <p:sp>
          <p:nvSpPr>
            <p:cNvPr id="97306" name="24 Oval"/>
            <p:cNvSpPr>
              <a:spLocks noChangeArrowheads="1"/>
            </p:cNvSpPr>
            <p:nvPr/>
          </p:nvSpPr>
          <p:spPr bwMode="auto">
            <a:xfrm>
              <a:off x="7884368" y="3356992"/>
              <a:ext cx="72008" cy="72008"/>
            </a:xfrm>
            <a:prstGeom prst="ellipse">
              <a:avLst/>
            </a:prstGeom>
            <a:gradFill rotWithShape="0">
              <a:gsLst>
                <a:gs pos="0">
                  <a:schemeClr val="bg1"/>
                </a:gs>
                <a:gs pos="100000">
                  <a:srgbClr val="FFAC57"/>
                </a:gs>
              </a:gsLst>
              <a:lin ang="5400000" scaled="1"/>
            </a:gradFill>
            <a:ln w="12700" algn="ctr">
              <a:solidFill>
                <a:schemeClr val="tx1"/>
              </a:solidFill>
              <a:round/>
              <a:headEnd/>
              <a:tailEnd/>
            </a:ln>
          </p:spPr>
          <p:txBody>
            <a:bodyPr wrap="none" anchor="ctr"/>
            <a:lstStyle/>
            <a:p>
              <a:endParaRPr lang="tr-TR" sz="2400"/>
            </a:p>
          </p:txBody>
        </p:sp>
        <p:sp>
          <p:nvSpPr>
            <p:cNvPr id="97307" name="25 Oval"/>
            <p:cNvSpPr>
              <a:spLocks noChangeArrowheads="1"/>
            </p:cNvSpPr>
            <p:nvPr/>
          </p:nvSpPr>
          <p:spPr bwMode="auto">
            <a:xfrm>
              <a:off x="8028384" y="3429000"/>
              <a:ext cx="72008" cy="72008"/>
            </a:xfrm>
            <a:prstGeom prst="ellipse">
              <a:avLst/>
            </a:prstGeom>
            <a:gradFill rotWithShape="0">
              <a:gsLst>
                <a:gs pos="0">
                  <a:schemeClr val="bg1"/>
                </a:gs>
                <a:gs pos="100000">
                  <a:srgbClr val="FFAC57"/>
                </a:gs>
              </a:gsLst>
              <a:lin ang="5400000" scaled="1"/>
            </a:gradFill>
            <a:ln w="12700" algn="ctr">
              <a:solidFill>
                <a:schemeClr val="tx1"/>
              </a:solidFill>
              <a:round/>
              <a:headEnd/>
              <a:tailEnd/>
            </a:ln>
          </p:spPr>
          <p:txBody>
            <a:bodyPr wrap="none" anchor="ctr"/>
            <a:lstStyle/>
            <a:p>
              <a:endParaRPr lang="tr-TR" sz="2400"/>
            </a:p>
          </p:txBody>
        </p:sp>
        <p:sp>
          <p:nvSpPr>
            <p:cNvPr id="97308" name="26 Oval"/>
            <p:cNvSpPr>
              <a:spLocks noChangeArrowheads="1"/>
            </p:cNvSpPr>
            <p:nvPr/>
          </p:nvSpPr>
          <p:spPr bwMode="auto">
            <a:xfrm>
              <a:off x="8172400" y="3356992"/>
              <a:ext cx="72008" cy="72008"/>
            </a:xfrm>
            <a:prstGeom prst="ellipse">
              <a:avLst/>
            </a:prstGeom>
            <a:gradFill rotWithShape="0">
              <a:gsLst>
                <a:gs pos="0">
                  <a:schemeClr val="bg1"/>
                </a:gs>
                <a:gs pos="100000">
                  <a:srgbClr val="FFAC57"/>
                </a:gs>
              </a:gsLst>
              <a:lin ang="5400000" scaled="1"/>
            </a:gradFill>
            <a:ln w="12700" algn="ctr">
              <a:solidFill>
                <a:schemeClr val="tx1"/>
              </a:solidFill>
              <a:round/>
              <a:headEnd/>
              <a:tailEnd/>
            </a:ln>
          </p:spPr>
          <p:txBody>
            <a:bodyPr wrap="none" anchor="ctr"/>
            <a:lstStyle/>
            <a:p>
              <a:endParaRPr lang="tr-TR" sz="2400"/>
            </a:p>
          </p:txBody>
        </p:sp>
        <p:sp>
          <p:nvSpPr>
            <p:cNvPr id="97309" name="27 Oval"/>
            <p:cNvSpPr>
              <a:spLocks noChangeArrowheads="1"/>
            </p:cNvSpPr>
            <p:nvPr/>
          </p:nvSpPr>
          <p:spPr bwMode="auto">
            <a:xfrm>
              <a:off x="8316416" y="3356992"/>
              <a:ext cx="72008" cy="72008"/>
            </a:xfrm>
            <a:prstGeom prst="ellipse">
              <a:avLst/>
            </a:prstGeom>
            <a:gradFill rotWithShape="0">
              <a:gsLst>
                <a:gs pos="0">
                  <a:schemeClr val="bg1"/>
                </a:gs>
                <a:gs pos="100000">
                  <a:srgbClr val="FFAC57"/>
                </a:gs>
              </a:gsLst>
              <a:lin ang="5400000" scaled="1"/>
            </a:gradFill>
            <a:ln w="12700" algn="ctr">
              <a:solidFill>
                <a:schemeClr val="tx1"/>
              </a:solidFill>
              <a:round/>
              <a:headEnd/>
              <a:tailEnd/>
            </a:ln>
          </p:spPr>
          <p:txBody>
            <a:bodyPr wrap="none" anchor="ctr"/>
            <a:lstStyle/>
            <a:p>
              <a:endParaRPr lang="tr-TR" sz="2400"/>
            </a:p>
          </p:txBody>
        </p:sp>
        <p:sp>
          <p:nvSpPr>
            <p:cNvPr id="97310" name="28 Oval"/>
            <p:cNvSpPr>
              <a:spLocks noChangeArrowheads="1"/>
            </p:cNvSpPr>
            <p:nvPr/>
          </p:nvSpPr>
          <p:spPr bwMode="auto">
            <a:xfrm>
              <a:off x="8244408" y="3429000"/>
              <a:ext cx="72008" cy="72008"/>
            </a:xfrm>
            <a:prstGeom prst="ellipse">
              <a:avLst/>
            </a:prstGeom>
            <a:gradFill rotWithShape="0">
              <a:gsLst>
                <a:gs pos="0">
                  <a:schemeClr val="bg1"/>
                </a:gs>
                <a:gs pos="100000">
                  <a:srgbClr val="FFAC57"/>
                </a:gs>
              </a:gsLst>
              <a:lin ang="5400000" scaled="1"/>
            </a:gradFill>
            <a:ln w="12700" algn="ctr">
              <a:solidFill>
                <a:schemeClr val="tx1"/>
              </a:solidFill>
              <a:round/>
              <a:headEnd/>
              <a:tailEnd/>
            </a:ln>
          </p:spPr>
          <p:txBody>
            <a:bodyPr wrap="none" anchor="ctr"/>
            <a:lstStyle/>
            <a:p>
              <a:endParaRPr lang="tr-TR" sz="2400"/>
            </a:p>
          </p:txBody>
        </p:sp>
        <p:sp>
          <p:nvSpPr>
            <p:cNvPr id="97311" name="29 Oval"/>
            <p:cNvSpPr>
              <a:spLocks noChangeArrowheads="1"/>
            </p:cNvSpPr>
            <p:nvPr/>
          </p:nvSpPr>
          <p:spPr bwMode="auto">
            <a:xfrm>
              <a:off x="8460432" y="3356992"/>
              <a:ext cx="72008" cy="72008"/>
            </a:xfrm>
            <a:prstGeom prst="ellipse">
              <a:avLst/>
            </a:prstGeom>
            <a:gradFill rotWithShape="0">
              <a:gsLst>
                <a:gs pos="0">
                  <a:schemeClr val="bg1"/>
                </a:gs>
                <a:gs pos="100000">
                  <a:srgbClr val="FFAC57"/>
                </a:gs>
              </a:gsLst>
              <a:lin ang="5400000" scaled="1"/>
            </a:gradFill>
            <a:ln w="12700" algn="ctr">
              <a:solidFill>
                <a:schemeClr val="tx1"/>
              </a:solidFill>
              <a:round/>
              <a:headEnd/>
              <a:tailEnd/>
            </a:ln>
          </p:spPr>
          <p:txBody>
            <a:bodyPr wrap="none" anchor="ctr"/>
            <a:lstStyle/>
            <a:p>
              <a:endParaRPr lang="tr-TR" sz="2400"/>
            </a:p>
          </p:txBody>
        </p:sp>
        <p:sp>
          <p:nvSpPr>
            <p:cNvPr id="97312" name="30 Oval"/>
            <p:cNvSpPr>
              <a:spLocks noChangeArrowheads="1"/>
            </p:cNvSpPr>
            <p:nvPr/>
          </p:nvSpPr>
          <p:spPr bwMode="auto">
            <a:xfrm>
              <a:off x="8028384" y="3332609"/>
              <a:ext cx="72008" cy="72008"/>
            </a:xfrm>
            <a:prstGeom prst="ellipse">
              <a:avLst/>
            </a:prstGeom>
            <a:gradFill rotWithShape="0">
              <a:gsLst>
                <a:gs pos="0">
                  <a:schemeClr val="bg1"/>
                </a:gs>
                <a:gs pos="100000">
                  <a:srgbClr val="FFAC57"/>
                </a:gs>
              </a:gsLst>
              <a:lin ang="5400000" scaled="1"/>
            </a:gradFill>
            <a:ln w="12700" algn="ctr">
              <a:solidFill>
                <a:schemeClr val="tx1"/>
              </a:solidFill>
              <a:round/>
              <a:headEnd/>
              <a:tailEnd/>
            </a:ln>
          </p:spPr>
          <p:txBody>
            <a:bodyPr wrap="none" anchor="ctr"/>
            <a:lstStyle/>
            <a:p>
              <a:endParaRPr lang="tr-TR" sz="2400"/>
            </a:p>
          </p:txBody>
        </p:sp>
        <p:sp>
          <p:nvSpPr>
            <p:cNvPr id="97313" name="31 Oval"/>
            <p:cNvSpPr>
              <a:spLocks noChangeArrowheads="1"/>
            </p:cNvSpPr>
            <p:nvPr/>
          </p:nvSpPr>
          <p:spPr bwMode="auto">
            <a:xfrm>
              <a:off x="8460432" y="3481958"/>
              <a:ext cx="72008" cy="72008"/>
            </a:xfrm>
            <a:prstGeom prst="ellipse">
              <a:avLst/>
            </a:prstGeom>
            <a:gradFill rotWithShape="0">
              <a:gsLst>
                <a:gs pos="0">
                  <a:schemeClr val="bg1"/>
                </a:gs>
                <a:gs pos="100000">
                  <a:srgbClr val="FFAC57"/>
                </a:gs>
              </a:gsLst>
              <a:lin ang="5400000" scaled="1"/>
            </a:gradFill>
            <a:ln w="12700" algn="ctr">
              <a:solidFill>
                <a:schemeClr val="tx1"/>
              </a:solidFill>
              <a:round/>
              <a:headEnd/>
              <a:tailEnd/>
            </a:ln>
          </p:spPr>
          <p:txBody>
            <a:bodyPr wrap="none" anchor="ctr"/>
            <a:lstStyle/>
            <a:p>
              <a:r>
                <a:rPr lang="tr-TR" sz="2400"/>
                <a:t> </a:t>
              </a:r>
            </a:p>
          </p:txBody>
        </p:sp>
        <p:sp>
          <p:nvSpPr>
            <p:cNvPr id="97314" name="33 Oval"/>
            <p:cNvSpPr>
              <a:spLocks noChangeArrowheads="1"/>
            </p:cNvSpPr>
            <p:nvPr/>
          </p:nvSpPr>
          <p:spPr bwMode="auto">
            <a:xfrm>
              <a:off x="8612832" y="3429000"/>
              <a:ext cx="72008" cy="72008"/>
            </a:xfrm>
            <a:prstGeom prst="ellipse">
              <a:avLst/>
            </a:prstGeom>
            <a:gradFill rotWithShape="0">
              <a:gsLst>
                <a:gs pos="0">
                  <a:schemeClr val="bg1"/>
                </a:gs>
                <a:gs pos="100000">
                  <a:srgbClr val="FFAC57"/>
                </a:gs>
              </a:gsLst>
              <a:lin ang="5400000" scaled="1"/>
            </a:gradFill>
            <a:ln w="12700" algn="ctr">
              <a:solidFill>
                <a:schemeClr val="tx1"/>
              </a:solidFill>
              <a:round/>
              <a:headEnd/>
              <a:tailEnd/>
            </a:ln>
          </p:spPr>
          <p:txBody>
            <a:bodyPr wrap="none" anchor="ctr"/>
            <a:lstStyle/>
            <a:p>
              <a:r>
                <a:rPr lang="tr-TR" sz="2400"/>
                <a:t> </a:t>
              </a:r>
            </a:p>
          </p:txBody>
        </p:sp>
      </p:grpSp>
    </p:spTree>
    <p:extLst>
      <p:ext uri="{BB962C8B-B14F-4D97-AF65-F5344CB8AC3E}">
        <p14:creationId xmlns:p14="http://schemas.microsoft.com/office/powerpoint/2010/main" val="26955708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2666977" y="1785926"/>
            <a:ext cx="7453313" cy="4038600"/>
            <a:chOff x="405" y="1305"/>
            <a:chExt cx="4695" cy="2544"/>
          </a:xfrm>
          <a:effectLst>
            <a:outerShdw blurRad="50800" dist="50800" dir="5400000" algn="ctr" rotWithShape="0">
              <a:schemeClr val="tx1"/>
            </a:outerShdw>
          </a:effectLst>
        </p:grpSpPr>
        <p:sp>
          <p:nvSpPr>
            <p:cNvPr id="3" name="Text Box 4"/>
            <p:cNvSpPr txBox="1">
              <a:spLocks noChangeArrowheads="1"/>
            </p:cNvSpPr>
            <p:nvPr/>
          </p:nvSpPr>
          <p:spPr bwMode="auto">
            <a:xfrm>
              <a:off x="405" y="1305"/>
              <a:ext cx="852" cy="198"/>
            </a:xfrm>
            <a:prstGeom prst="rect">
              <a:avLst/>
            </a:prstGeom>
            <a:noFill/>
            <a:ln w="9360">
              <a:solidFill>
                <a:schemeClr val="tx1"/>
              </a:solidFill>
              <a:miter lim="800000"/>
              <a:headEnd/>
              <a:tailEnd/>
            </a:ln>
            <a:effectLst/>
          </p:spPr>
          <p:txBody>
            <a:bodyPr lIns="92160" tIns="46080" rIns="92160" bIns="46080">
              <a:spAutoFit/>
            </a:bodyPr>
            <a:lstStyle/>
            <a:p>
              <a:pPr>
                <a:lnSpc>
                  <a:spcPct val="90000"/>
                </a:lnSpc>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AU" sz="1600" b="1" dirty="0" err="1"/>
                <a:t>Girdi</a:t>
              </a:r>
              <a:endParaRPr lang="en-AU" sz="1600" b="1" dirty="0"/>
            </a:p>
          </p:txBody>
        </p:sp>
        <p:sp>
          <p:nvSpPr>
            <p:cNvPr id="4" name="Text Box 5"/>
            <p:cNvSpPr txBox="1">
              <a:spLocks noChangeArrowheads="1"/>
            </p:cNvSpPr>
            <p:nvPr/>
          </p:nvSpPr>
          <p:spPr bwMode="auto">
            <a:xfrm>
              <a:off x="405" y="1677"/>
              <a:ext cx="852" cy="198"/>
            </a:xfrm>
            <a:prstGeom prst="rect">
              <a:avLst/>
            </a:prstGeom>
            <a:noFill/>
            <a:ln w="9360">
              <a:solidFill>
                <a:schemeClr val="tx1"/>
              </a:solidFill>
              <a:miter lim="800000"/>
              <a:headEnd/>
              <a:tailEnd/>
            </a:ln>
            <a:effectLst/>
          </p:spPr>
          <p:txBody>
            <a:bodyPr lIns="92160" tIns="46080" rIns="92160" bIns="46080">
              <a:spAutoFit/>
            </a:bodyPr>
            <a:lstStyle/>
            <a:p>
              <a:pPr>
                <a:lnSpc>
                  <a:spcPct val="90000"/>
                </a:lnSpc>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AU" sz="1600" b="1" dirty="0" err="1"/>
                <a:t>Faaliyet</a:t>
              </a:r>
              <a:endParaRPr lang="en-AU" sz="1600" b="1" dirty="0"/>
            </a:p>
          </p:txBody>
        </p:sp>
        <p:sp>
          <p:nvSpPr>
            <p:cNvPr id="5" name="Text Box 6"/>
            <p:cNvSpPr txBox="1">
              <a:spLocks noChangeArrowheads="1"/>
            </p:cNvSpPr>
            <p:nvPr/>
          </p:nvSpPr>
          <p:spPr bwMode="auto">
            <a:xfrm>
              <a:off x="405" y="2054"/>
              <a:ext cx="852" cy="198"/>
            </a:xfrm>
            <a:prstGeom prst="rect">
              <a:avLst/>
            </a:prstGeom>
            <a:noFill/>
            <a:ln w="9360">
              <a:solidFill>
                <a:schemeClr val="tx1"/>
              </a:solidFill>
              <a:miter lim="800000"/>
              <a:headEnd/>
              <a:tailEnd/>
            </a:ln>
            <a:effectLst/>
          </p:spPr>
          <p:txBody>
            <a:bodyPr lIns="92160" tIns="46080" rIns="92160" bIns="46080">
              <a:spAutoFit/>
            </a:bodyPr>
            <a:lstStyle/>
            <a:p>
              <a:pPr>
                <a:lnSpc>
                  <a:spcPct val="90000"/>
                </a:lnSpc>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AU" sz="1600" b="1" dirty="0" err="1"/>
                <a:t>Çıktı</a:t>
              </a:r>
              <a:endParaRPr lang="en-AU" sz="1600" b="1" dirty="0"/>
            </a:p>
          </p:txBody>
        </p:sp>
        <p:grpSp>
          <p:nvGrpSpPr>
            <p:cNvPr id="6" name="Group 7"/>
            <p:cNvGrpSpPr>
              <a:grpSpLocks/>
            </p:cNvGrpSpPr>
            <p:nvPr/>
          </p:nvGrpSpPr>
          <p:grpSpPr bwMode="auto">
            <a:xfrm>
              <a:off x="831" y="1486"/>
              <a:ext cx="1" cy="590"/>
              <a:chOff x="831" y="1486"/>
              <a:chExt cx="1" cy="590"/>
            </a:xfrm>
          </p:grpSpPr>
          <p:sp>
            <p:nvSpPr>
              <p:cNvPr id="21" name="Line 8"/>
              <p:cNvSpPr>
                <a:spLocks noChangeShapeType="1"/>
              </p:cNvSpPr>
              <p:nvPr/>
            </p:nvSpPr>
            <p:spPr bwMode="auto">
              <a:xfrm>
                <a:off x="831" y="1486"/>
                <a:ext cx="1" cy="190"/>
              </a:xfrm>
              <a:prstGeom prst="line">
                <a:avLst/>
              </a:prstGeom>
              <a:noFill/>
              <a:ln w="28440">
                <a:solidFill>
                  <a:schemeClr val="tx1"/>
                </a:solidFill>
                <a:miter lim="800000"/>
                <a:headEnd/>
                <a:tailEnd type="triangle" w="med" len="med"/>
              </a:ln>
              <a:effectLst/>
            </p:spPr>
            <p:txBody>
              <a:bodyPr/>
              <a:lstStyle/>
              <a:p>
                <a:pPr>
                  <a:defRPr/>
                </a:pPr>
                <a:endParaRPr lang="tr-TR"/>
              </a:p>
            </p:txBody>
          </p:sp>
          <p:sp>
            <p:nvSpPr>
              <p:cNvPr id="22" name="Line 9"/>
              <p:cNvSpPr>
                <a:spLocks noChangeShapeType="1"/>
              </p:cNvSpPr>
              <p:nvPr/>
            </p:nvSpPr>
            <p:spPr bwMode="auto">
              <a:xfrm>
                <a:off x="831" y="1873"/>
                <a:ext cx="1" cy="203"/>
              </a:xfrm>
              <a:prstGeom prst="line">
                <a:avLst/>
              </a:prstGeom>
              <a:noFill/>
              <a:ln w="28440">
                <a:solidFill>
                  <a:schemeClr val="tx1"/>
                </a:solidFill>
                <a:miter lim="800000"/>
                <a:headEnd/>
                <a:tailEnd type="triangle" w="med" len="med"/>
              </a:ln>
              <a:effectLst/>
            </p:spPr>
            <p:txBody>
              <a:bodyPr/>
              <a:lstStyle/>
              <a:p>
                <a:pPr>
                  <a:defRPr/>
                </a:pPr>
                <a:endParaRPr lang="tr-TR"/>
              </a:p>
            </p:txBody>
          </p:sp>
        </p:grpSp>
        <p:sp>
          <p:nvSpPr>
            <p:cNvPr id="7" name="Text Box 10"/>
            <p:cNvSpPr txBox="1">
              <a:spLocks noChangeArrowheads="1"/>
            </p:cNvSpPr>
            <p:nvPr/>
          </p:nvSpPr>
          <p:spPr bwMode="auto">
            <a:xfrm>
              <a:off x="2354" y="2075"/>
              <a:ext cx="792" cy="198"/>
            </a:xfrm>
            <a:prstGeom prst="rect">
              <a:avLst/>
            </a:prstGeom>
            <a:noFill/>
            <a:ln w="9360">
              <a:solidFill>
                <a:schemeClr val="tx1"/>
              </a:solidFill>
              <a:miter lim="800000"/>
              <a:headEnd/>
              <a:tailEnd/>
            </a:ln>
            <a:effectLst/>
          </p:spPr>
          <p:txBody>
            <a:bodyPr lIns="92160" tIns="46080" rIns="92160" bIns="46080">
              <a:spAutoFit/>
            </a:bodyPr>
            <a:lstStyle/>
            <a:p>
              <a:pPr>
                <a:lnSpc>
                  <a:spcPct val="90000"/>
                </a:lnSpc>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AU" sz="1600" b="1" dirty="0" err="1"/>
                <a:t>Girdi</a:t>
              </a:r>
              <a:endParaRPr lang="en-AU" sz="1600" b="1" dirty="0"/>
            </a:p>
          </p:txBody>
        </p:sp>
        <p:sp>
          <p:nvSpPr>
            <p:cNvPr id="8" name="Text Box 11"/>
            <p:cNvSpPr txBox="1">
              <a:spLocks noChangeArrowheads="1"/>
            </p:cNvSpPr>
            <p:nvPr/>
          </p:nvSpPr>
          <p:spPr bwMode="auto">
            <a:xfrm>
              <a:off x="2354" y="2465"/>
              <a:ext cx="792" cy="198"/>
            </a:xfrm>
            <a:prstGeom prst="rect">
              <a:avLst/>
            </a:prstGeom>
            <a:noFill/>
            <a:ln w="9360">
              <a:solidFill>
                <a:schemeClr val="tx1"/>
              </a:solidFill>
              <a:miter lim="800000"/>
              <a:headEnd/>
              <a:tailEnd/>
            </a:ln>
            <a:effectLst/>
          </p:spPr>
          <p:txBody>
            <a:bodyPr lIns="92160" tIns="46080" rIns="92160" bIns="46080">
              <a:spAutoFit/>
            </a:bodyPr>
            <a:lstStyle/>
            <a:p>
              <a:pPr>
                <a:lnSpc>
                  <a:spcPct val="90000"/>
                </a:lnSpc>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AU" sz="1600" b="1" dirty="0" err="1"/>
                <a:t>Faaliyet</a:t>
              </a:r>
              <a:endParaRPr lang="en-AU" sz="1600" b="1" dirty="0"/>
            </a:p>
          </p:txBody>
        </p:sp>
        <p:sp>
          <p:nvSpPr>
            <p:cNvPr id="9" name="Text Box 12"/>
            <p:cNvSpPr txBox="1">
              <a:spLocks noChangeArrowheads="1"/>
            </p:cNvSpPr>
            <p:nvPr/>
          </p:nvSpPr>
          <p:spPr bwMode="auto">
            <a:xfrm>
              <a:off x="2354" y="2861"/>
              <a:ext cx="792" cy="198"/>
            </a:xfrm>
            <a:prstGeom prst="rect">
              <a:avLst/>
            </a:prstGeom>
            <a:noFill/>
            <a:ln w="9360">
              <a:solidFill>
                <a:schemeClr val="tx1"/>
              </a:solidFill>
              <a:miter lim="800000"/>
              <a:headEnd/>
              <a:tailEnd/>
            </a:ln>
            <a:effectLst/>
          </p:spPr>
          <p:txBody>
            <a:bodyPr lIns="92160" tIns="46080" rIns="92160" bIns="46080">
              <a:spAutoFit/>
            </a:bodyPr>
            <a:lstStyle/>
            <a:p>
              <a:pPr>
                <a:lnSpc>
                  <a:spcPct val="90000"/>
                </a:lnSpc>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AU" sz="1600" b="1" dirty="0" err="1"/>
                <a:t>Çıktı</a:t>
              </a:r>
              <a:endParaRPr lang="en-AU" sz="1600" b="1" dirty="0"/>
            </a:p>
          </p:txBody>
        </p:sp>
        <p:sp>
          <p:nvSpPr>
            <p:cNvPr id="10" name="Text Box 13"/>
            <p:cNvSpPr txBox="1">
              <a:spLocks noChangeArrowheads="1"/>
            </p:cNvSpPr>
            <p:nvPr/>
          </p:nvSpPr>
          <p:spPr bwMode="auto">
            <a:xfrm>
              <a:off x="4308" y="2858"/>
              <a:ext cx="792" cy="198"/>
            </a:xfrm>
            <a:prstGeom prst="rect">
              <a:avLst/>
            </a:prstGeom>
            <a:noFill/>
            <a:ln w="9360">
              <a:solidFill>
                <a:schemeClr val="tx1"/>
              </a:solidFill>
              <a:miter lim="800000"/>
              <a:headEnd/>
              <a:tailEnd/>
            </a:ln>
            <a:effectLst/>
          </p:spPr>
          <p:txBody>
            <a:bodyPr lIns="92160" tIns="46080" rIns="92160" bIns="46080">
              <a:spAutoFit/>
            </a:bodyPr>
            <a:lstStyle/>
            <a:p>
              <a:pPr>
                <a:lnSpc>
                  <a:spcPct val="90000"/>
                </a:lnSpc>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AU" sz="1600" b="1" dirty="0" err="1"/>
                <a:t>Girdi</a:t>
              </a:r>
              <a:endParaRPr lang="en-AU" sz="1600" b="1" dirty="0"/>
            </a:p>
          </p:txBody>
        </p:sp>
        <p:sp>
          <p:nvSpPr>
            <p:cNvPr id="11" name="Text Box 14"/>
            <p:cNvSpPr txBox="1">
              <a:spLocks noChangeArrowheads="1"/>
            </p:cNvSpPr>
            <p:nvPr/>
          </p:nvSpPr>
          <p:spPr bwMode="auto">
            <a:xfrm>
              <a:off x="4303" y="3248"/>
              <a:ext cx="791" cy="198"/>
            </a:xfrm>
            <a:prstGeom prst="rect">
              <a:avLst/>
            </a:prstGeom>
            <a:noFill/>
            <a:ln w="9360">
              <a:solidFill>
                <a:schemeClr val="tx1"/>
              </a:solidFill>
              <a:miter lim="800000"/>
              <a:headEnd/>
              <a:tailEnd/>
            </a:ln>
            <a:effectLst/>
          </p:spPr>
          <p:txBody>
            <a:bodyPr lIns="92160" tIns="46080" rIns="92160" bIns="46080">
              <a:spAutoFit/>
            </a:bodyPr>
            <a:lstStyle/>
            <a:p>
              <a:pPr>
                <a:lnSpc>
                  <a:spcPct val="90000"/>
                </a:lnSpc>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AU" sz="1600" b="1" dirty="0" err="1"/>
                <a:t>Faaliyet</a:t>
              </a:r>
              <a:endParaRPr lang="en-AU" sz="1600" b="1" dirty="0"/>
            </a:p>
          </p:txBody>
        </p:sp>
        <p:sp>
          <p:nvSpPr>
            <p:cNvPr id="12" name="Text Box 15"/>
            <p:cNvSpPr txBox="1">
              <a:spLocks noChangeArrowheads="1"/>
            </p:cNvSpPr>
            <p:nvPr/>
          </p:nvSpPr>
          <p:spPr bwMode="auto">
            <a:xfrm>
              <a:off x="4294" y="3651"/>
              <a:ext cx="791" cy="198"/>
            </a:xfrm>
            <a:prstGeom prst="rect">
              <a:avLst/>
            </a:prstGeom>
            <a:noFill/>
            <a:ln w="9360">
              <a:solidFill>
                <a:schemeClr val="tx1"/>
              </a:solidFill>
              <a:miter lim="800000"/>
              <a:headEnd/>
              <a:tailEnd/>
            </a:ln>
            <a:effectLst/>
          </p:spPr>
          <p:txBody>
            <a:bodyPr lIns="92160" tIns="46080" rIns="92160" bIns="46080">
              <a:spAutoFit/>
            </a:bodyPr>
            <a:lstStyle/>
            <a:p>
              <a:pPr>
                <a:lnSpc>
                  <a:spcPct val="90000"/>
                </a:lnSpc>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AU" sz="1600" b="1" dirty="0" err="1"/>
                <a:t>Çıktı</a:t>
              </a:r>
              <a:endParaRPr lang="en-AU" sz="1600" b="1" dirty="0"/>
            </a:p>
          </p:txBody>
        </p:sp>
        <p:sp>
          <p:nvSpPr>
            <p:cNvPr id="13" name="Line 16"/>
            <p:cNvSpPr>
              <a:spLocks noChangeShapeType="1"/>
            </p:cNvSpPr>
            <p:nvPr/>
          </p:nvSpPr>
          <p:spPr bwMode="auto">
            <a:xfrm>
              <a:off x="1257" y="2165"/>
              <a:ext cx="1157" cy="1"/>
            </a:xfrm>
            <a:prstGeom prst="line">
              <a:avLst/>
            </a:prstGeom>
            <a:noFill/>
            <a:ln w="28440">
              <a:solidFill>
                <a:schemeClr val="tx1"/>
              </a:solidFill>
              <a:miter lim="800000"/>
              <a:headEnd/>
              <a:tailEnd type="triangle" w="med" len="med"/>
            </a:ln>
            <a:effectLst/>
          </p:spPr>
          <p:txBody>
            <a:bodyPr/>
            <a:lstStyle/>
            <a:p>
              <a:pPr>
                <a:defRPr/>
              </a:pPr>
              <a:endParaRPr lang="tr-TR"/>
            </a:p>
          </p:txBody>
        </p:sp>
        <p:sp>
          <p:nvSpPr>
            <p:cNvPr id="14" name="Line 17"/>
            <p:cNvSpPr>
              <a:spLocks noChangeShapeType="1"/>
            </p:cNvSpPr>
            <p:nvPr/>
          </p:nvSpPr>
          <p:spPr bwMode="auto">
            <a:xfrm>
              <a:off x="3165" y="2956"/>
              <a:ext cx="1157" cy="1"/>
            </a:xfrm>
            <a:prstGeom prst="line">
              <a:avLst/>
            </a:prstGeom>
            <a:noFill/>
            <a:ln w="28440">
              <a:solidFill>
                <a:schemeClr val="tx1"/>
              </a:solidFill>
              <a:miter lim="800000"/>
              <a:headEnd/>
              <a:tailEnd type="triangle" w="med" len="med"/>
            </a:ln>
            <a:effectLst/>
          </p:spPr>
          <p:txBody>
            <a:bodyPr/>
            <a:lstStyle/>
            <a:p>
              <a:pPr>
                <a:defRPr/>
              </a:pPr>
              <a:endParaRPr lang="tr-TR"/>
            </a:p>
          </p:txBody>
        </p:sp>
        <p:grpSp>
          <p:nvGrpSpPr>
            <p:cNvPr id="15" name="Group 18"/>
            <p:cNvGrpSpPr>
              <a:grpSpLocks/>
            </p:cNvGrpSpPr>
            <p:nvPr/>
          </p:nvGrpSpPr>
          <p:grpSpPr bwMode="auto">
            <a:xfrm>
              <a:off x="2719" y="2276"/>
              <a:ext cx="1" cy="590"/>
              <a:chOff x="2719" y="2276"/>
              <a:chExt cx="1" cy="590"/>
            </a:xfrm>
          </p:grpSpPr>
          <p:sp>
            <p:nvSpPr>
              <p:cNvPr id="19" name="Line 19"/>
              <p:cNvSpPr>
                <a:spLocks noChangeShapeType="1"/>
              </p:cNvSpPr>
              <p:nvPr/>
            </p:nvSpPr>
            <p:spPr bwMode="auto">
              <a:xfrm>
                <a:off x="2719" y="2276"/>
                <a:ext cx="1" cy="190"/>
              </a:xfrm>
              <a:prstGeom prst="line">
                <a:avLst/>
              </a:prstGeom>
              <a:noFill/>
              <a:ln w="28440">
                <a:solidFill>
                  <a:schemeClr val="tx1"/>
                </a:solidFill>
                <a:miter lim="800000"/>
                <a:headEnd/>
                <a:tailEnd type="triangle" w="med" len="med"/>
              </a:ln>
              <a:effectLst/>
            </p:spPr>
            <p:txBody>
              <a:bodyPr/>
              <a:lstStyle/>
              <a:p>
                <a:pPr>
                  <a:defRPr/>
                </a:pPr>
                <a:endParaRPr lang="tr-TR"/>
              </a:p>
            </p:txBody>
          </p:sp>
          <p:sp>
            <p:nvSpPr>
              <p:cNvPr id="20" name="Line 20"/>
              <p:cNvSpPr>
                <a:spLocks noChangeShapeType="1"/>
              </p:cNvSpPr>
              <p:nvPr/>
            </p:nvSpPr>
            <p:spPr bwMode="auto">
              <a:xfrm>
                <a:off x="2719" y="2663"/>
                <a:ext cx="1" cy="203"/>
              </a:xfrm>
              <a:prstGeom prst="line">
                <a:avLst/>
              </a:prstGeom>
              <a:noFill/>
              <a:ln w="28440">
                <a:solidFill>
                  <a:schemeClr val="tx1"/>
                </a:solidFill>
                <a:miter lim="800000"/>
                <a:headEnd/>
                <a:tailEnd type="triangle" w="med" len="med"/>
              </a:ln>
              <a:effectLst/>
            </p:spPr>
            <p:txBody>
              <a:bodyPr/>
              <a:lstStyle/>
              <a:p>
                <a:pPr>
                  <a:defRPr/>
                </a:pPr>
                <a:endParaRPr lang="tr-TR"/>
              </a:p>
            </p:txBody>
          </p:sp>
        </p:grpSp>
        <p:grpSp>
          <p:nvGrpSpPr>
            <p:cNvPr id="16" name="Group 21"/>
            <p:cNvGrpSpPr>
              <a:grpSpLocks/>
            </p:cNvGrpSpPr>
            <p:nvPr/>
          </p:nvGrpSpPr>
          <p:grpSpPr bwMode="auto">
            <a:xfrm>
              <a:off x="4696" y="3060"/>
              <a:ext cx="1" cy="590"/>
              <a:chOff x="4696" y="3060"/>
              <a:chExt cx="1" cy="590"/>
            </a:xfrm>
          </p:grpSpPr>
          <p:sp>
            <p:nvSpPr>
              <p:cNvPr id="17" name="Line 22"/>
              <p:cNvSpPr>
                <a:spLocks noChangeShapeType="1"/>
              </p:cNvSpPr>
              <p:nvPr/>
            </p:nvSpPr>
            <p:spPr bwMode="auto">
              <a:xfrm>
                <a:off x="4696" y="3060"/>
                <a:ext cx="1" cy="190"/>
              </a:xfrm>
              <a:prstGeom prst="line">
                <a:avLst/>
              </a:prstGeom>
              <a:noFill/>
              <a:ln w="28440">
                <a:solidFill>
                  <a:schemeClr val="tx1"/>
                </a:solidFill>
                <a:miter lim="800000"/>
                <a:headEnd/>
                <a:tailEnd type="triangle" w="med" len="med"/>
              </a:ln>
              <a:effectLst/>
            </p:spPr>
            <p:txBody>
              <a:bodyPr/>
              <a:lstStyle/>
              <a:p>
                <a:pPr>
                  <a:defRPr/>
                </a:pPr>
                <a:endParaRPr lang="tr-TR"/>
              </a:p>
            </p:txBody>
          </p:sp>
          <p:sp>
            <p:nvSpPr>
              <p:cNvPr id="18" name="Line 23"/>
              <p:cNvSpPr>
                <a:spLocks noChangeShapeType="1"/>
              </p:cNvSpPr>
              <p:nvPr/>
            </p:nvSpPr>
            <p:spPr bwMode="auto">
              <a:xfrm>
                <a:off x="4696" y="3447"/>
                <a:ext cx="1" cy="203"/>
              </a:xfrm>
              <a:prstGeom prst="line">
                <a:avLst/>
              </a:prstGeom>
              <a:noFill/>
              <a:ln w="28440">
                <a:solidFill>
                  <a:schemeClr val="tx1"/>
                </a:solidFill>
                <a:miter lim="800000"/>
                <a:headEnd/>
                <a:tailEnd type="triangle" w="med" len="med"/>
              </a:ln>
              <a:effectLst/>
            </p:spPr>
            <p:txBody>
              <a:bodyPr/>
              <a:lstStyle/>
              <a:p>
                <a:pPr>
                  <a:defRPr/>
                </a:pPr>
                <a:endParaRPr lang="tr-TR"/>
              </a:p>
            </p:txBody>
          </p:sp>
        </p:grpSp>
      </p:grpSp>
      <p:sp>
        <p:nvSpPr>
          <p:cNvPr id="98307" name="Text Box 2"/>
          <p:cNvSpPr txBox="1">
            <a:spLocks noChangeArrowheads="1"/>
          </p:cNvSpPr>
          <p:nvPr/>
        </p:nvSpPr>
        <p:spPr bwMode="auto">
          <a:xfrm>
            <a:off x="4667250" y="357188"/>
            <a:ext cx="5143500" cy="1643062"/>
          </a:xfrm>
          <a:prstGeom prst="rect">
            <a:avLst/>
          </a:prstGeom>
          <a:noFill/>
          <a:ln w="9525">
            <a:noFill/>
            <a:round/>
            <a:headEnd/>
            <a:tailEnd/>
          </a:ln>
        </p:spPr>
        <p:txBody>
          <a:bodyPr/>
          <a:lstStyle/>
          <a:p>
            <a:pPr>
              <a:lnSpc>
                <a:spcPct val="80000"/>
              </a:lnSpc>
              <a:spcBef>
                <a:spcPts val="375"/>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tr-TR" sz="4000" b="1">
                <a:latin typeface="Calibri" pitchFamily="34" charset="0"/>
              </a:rPr>
              <a:t>BİR PROSESİN ÇIKTISI DİĞERİNİN GİRDİSİ OLABİLİR</a:t>
            </a:r>
          </a:p>
          <a:p>
            <a:pPr>
              <a:lnSpc>
                <a:spcPct val="80000"/>
              </a:lnSpc>
              <a:spcBef>
                <a:spcPts val="375"/>
              </a:spcBef>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tr-TR" sz="4000">
              <a:latin typeface="Calibri" pitchFamily="34" charset="0"/>
            </a:endParaRPr>
          </a:p>
          <a:p>
            <a:pPr>
              <a:lnSpc>
                <a:spcPct val="80000"/>
              </a:lnSpc>
              <a:spcBef>
                <a:spcPts val="375"/>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tr-TR" sz="4000">
                <a:latin typeface="Calibri" pitchFamily="34" charset="0"/>
              </a:rPr>
              <a:t>    </a:t>
            </a:r>
          </a:p>
          <a:p>
            <a:pPr>
              <a:lnSpc>
                <a:spcPct val="70000"/>
              </a:lnSpc>
              <a:spcBef>
                <a:spcPts val="375"/>
              </a:spcBef>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tr-TR" sz="1500"/>
          </a:p>
          <a:p>
            <a:pPr>
              <a:lnSpc>
                <a:spcPct val="80000"/>
              </a:lnSpc>
              <a:spcBef>
                <a:spcPts val="375"/>
              </a:spcBef>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tr-TR" sz="1500">
              <a:solidFill>
                <a:srgbClr val="FFFFFF"/>
              </a:solidFill>
            </a:endParaRPr>
          </a:p>
        </p:txBody>
      </p:sp>
      <p:sp>
        <p:nvSpPr>
          <p:cNvPr id="98308" name="24 Slayt Numarası Yer Tutucusu"/>
          <p:cNvSpPr>
            <a:spLocks noGrp="1"/>
          </p:cNvSpPr>
          <p:nvPr>
            <p:ph type="sldNum" sz="quarter" idx="12"/>
          </p:nvPr>
        </p:nvSpPr>
        <p:spPr bwMode="auto">
          <a:noFill/>
          <a:ln>
            <a:miter lim="800000"/>
            <a:headEnd/>
            <a:tailEnd/>
          </a:ln>
        </p:spPr>
        <p:txBody>
          <a:bodyPr vert="horz" wrap="square" lIns="91440" tIns="45720" rIns="91440" bIns="45720" numCol="1" rtlCol="0" anchor="t" anchorCtr="0" compatLnSpc="1">
            <a:prstTxWarp prst="textNoShape">
              <a:avLst/>
            </a:prstTxWarp>
          </a:bodyPr>
          <a:lstStyle/>
          <a:p>
            <a:fld id="{B7B3EE31-6A02-46E3-9F42-C4E1B5122D0E}" type="slidenum">
              <a:rPr lang="tr-TR" smtClean="0"/>
              <a:pPr/>
              <a:t>78</a:t>
            </a:fld>
            <a:endParaRPr lang="tr-TR" smtClean="0"/>
          </a:p>
        </p:txBody>
      </p:sp>
    </p:spTree>
    <p:extLst>
      <p:ext uri="{BB962C8B-B14F-4D97-AF65-F5344CB8AC3E}">
        <p14:creationId xmlns:p14="http://schemas.microsoft.com/office/powerpoint/2010/main" val="7504678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1 Dikdörtgen"/>
          <p:cNvSpPr>
            <a:spLocks noChangeArrowheads="1"/>
          </p:cNvSpPr>
          <p:nvPr/>
        </p:nvSpPr>
        <p:spPr bwMode="auto">
          <a:xfrm>
            <a:off x="2024064" y="571501"/>
            <a:ext cx="8358187" cy="3046413"/>
          </a:xfrm>
          <a:prstGeom prst="rect">
            <a:avLst/>
          </a:prstGeom>
          <a:noFill/>
          <a:ln w="9525">
            <a:noFill/>
            <a:miter lim="800000"/>
            <a:headEnd/>
            <a:tailEnd/>
          </a:ln>
        </p:spPr>
        <p:txBody>
          <a:bodyPr>
            <a:spAutoFit/>
          </a:bodyPr>
          <a:lstStyle/>
          <a:p>
            <a:r>
              <a:rPr lang="tr-TR" sz="3200" b="1" u="sng">
                <a:solidFill>
                  <a:srgbClr val="FF0000"/>
                </a:solidFill>
                <a:latin typeface="Calibri" pitchFamily="34" charset="0"/>
              </a:rPr>
              <a:t>2- Müşteri Odaklılık</a:t>
            </a:r>
          </a:p>
          <a:p>
            <a:endParaRPr lang="tr-TR" sz="3200" b="1">
              <a:latin typeface="Calibri" pitchFamily="34" charset="0"/>
            </a:endParaRPr>
          </a:p>
          <a:p>
            <a:r>
              <a:rPr lang="tr-TR" sz="3200" b="1">
                <a:latin typeface="Calibri" pitchFamily="34" charset="0"/>
              </a:rPr>
              <a:t>Organizasyonlar müşterilere bağlıdır. Dolayısıyla şimdiki ve gelecekteki müşteri gereksinimlerini anlamalı, istekleri karşılamalı ve beklentileri aşmaya çaba gösterilmelidir.</a:t>
            </a:r>
          </a:p>
        </p:txBody>
      </p:sp>
      <p:grpSp>
        <p:nvGrpSpPr>
          <p:cNvPr id="2" name="Group 6"/>
          <p:cNvGrpSpPr>
            <a:grpSpLocks/>
          </p:cNvGrpSpPr>
          <p:nvPr/>
        </p:nvGrpSpPr>
        <p:grpSpPr bwMode="auto">
          <a:xfrm>
            <a:off x="2667001" y="3933057"/>
            <a:ext cx="6835775" cy="1927225"/>
            <a:chOff x="720" y="2610"/>
            <a:chExt cx="4306" cy="1214"/>
          </a:xfrm>
        </p:grpSpPr>
        <p:sp>
          <p:nvSpPr>
            <p:cNvPr id="22534" name="Rectangle 7"/>
            <p:cNvSpPr>
              <a:spLocks noChangeArrowheads="1"/>
            </p:cNvSpPr>
            <p:nvPr/>
          </p:nvSpPr>
          <p:spPr bwMode="auto">
            <a:xfrm>
              <a:off x="804" y="2807"/>
              <a:ext cx="4222" cy="596"/>
            </a:xfrm>
            <a:prstGeom prst="rect">
              <a:avLst/>
            </a:prstGeom>
            <a:noFill/>
            <a:ln w="9525">
              <a:noFill/>
              <a:round/>
              <a:headEnd/>
              <a:tailEnd/>
            </a:ln>
          </p:spPr>
          <p:txBody>
            <a:bodyPr wrap="none" anchor="ctr"/>
            <a:lstStyle/>
            <a:p>
              <a:endParaRPr lang="tr-TR"/>
            </a:p>
          </p:txBody>
        </p:sp>
        <p:sp>
          <p:nvSpPr>
            <p:cNvPr id="22535" name="AutoShape 8"/>
            <p:cNvSpPr>
              <a:spLocks noChangeArrowheads="1"/>
            </p:cNvSpPr>
            <p:nvPr/>
          </p:nvSpPr>
          <p:spPr bwMode="auto">
            <a:xfrm>
              <a:off x="1117" y="3118"/>
              <a:ext cx="239" cy="157"/>
            </a:xfrm>
            <a:custGeom>
              <a:avLst/>
              <a:gdLst>
                <a:gd name="T0" fmla="*/ 0 w 239"/>
                <a:gd name="T1" fmla="*/ 7 h 157"/>
                <a:gd name="T2" fmla="*/ 158 w 239"/>
                <a:gd name="T3" fmla="*/ 0 h 157"/>
                <a:gd name="T4" fmla="*/ 208 w 239"/>
                <a:gd name="T5" fmla="*/ 87 h 157"/>
                <a:gd name="T6" fmla="*/ 238 w 239"/>
                <a:gd name="T7" fmla="*/ 142 h 157"/>
                <a:gd name="T8" fmla="*/ 116 w 239"/>
                <a:gd name="T9" fmla="*/ 156 h 157"/>
                <a:gd name="T10" fmla="*/ 0 w 239"/>
                <a:gd name="T11" fmla="*/ 7 h 157"/>
                <a:gd name="T12" fmla="*/ 0 60000 65536"/>
                <a:gd name="T13" fmla="*/ 0 60000 65536"/>
                <a:gd name="T14" fmla="*/ 0 60000 65536"/>
                <a:gd name="T15" fmla="*/ 0 60000 65536"/>
                <a:gd name="T16" fmla="*/ 0 60000 65536"/>
                <a:gd name="T17" fmla="*/ 0 60000 65536"/>
                <a:gd name="T18" fmla="*/ 0 w 239"/>
                <a:gd name="T19" fmla="*/ 0 h 157"/>
                <a:gd name="T20" fmla="*/ 239 w 239"/>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39" h="157">
                  <a:moveTo>
                    <a:pt x="0" y="7"/>
                  </a:moveTo>
                  <a:lnTo>
                    <a:pt x="158" y="0"/>
                  </a:lnTo>
                  <a:lnTo>
                    <a:pt x="208" y="87"/>
                  </a:lnTo>
                  <a:lnTo>
                    <a:pt x="238" y="142"/>
                  </a:lnTo>
                  <a:lnTo>
                    <a:pt x="116" y="156"/>
                  </a:lnTo>
                  <a:lnTo>
                    <a:pt x="0" y="7"/>
                  </a:lnTo>
                </a:path>
              </a:pathLst>
            </a:custGeom>
            <a:solidFill>
              <a:srgbClr val="D4D2D0"/>
            </a:solidFill>
            <a:ln w="9525">
              <a:noFill/>
              <a:round/>
              <a:headEnd/>
              <a:tailEnd/>
            </a:ln>
          </p:spPr>
          <p:txBody>
            <a:bodyPr wrap="none" anchor="ctr"/>
            <a:lstStyle/>
            <a:p>
              <a:endParaRPr lang="tr-TR"/>
            </a:p>
          </p:txBody>
        </p:sp>
        <p:sp>
          <p:nvSpPr>
            <p:cNvPr id="22536" name="AutoShape 9"/>
            <p:cNvSpPr>
              <a:spLocks noChangeArrowheads="1"/>
            </p:cNvSpPr>
            <p:nvPr/>
          </p:nvSpPr>
          <p:spPr bwMode="auto">
            <a:xfrm>
              <a:off x="1181" y="3334"/>
              <a:ext cx="142" cy="199"/>
            </a:xfrm>
            <a:custGeom>
              <a:avLst/>
              <a:gdLst>
                <a:gd name="T0" fmla="*/ 118 w 143"/>
                <a:gd name="T1" fmla="*/ 32 h 199"/>
                <a:gd name="T2" fmla="*/ 105 w 143"/>
                <a:gd name="T3" fmla="*/ 47 h 199"/>
                <a:gd name="T4" fmla="*/ 96 w 143"/>
                <a:gd name="T5" fmla="*/ 53 h 199"/>
                <a:gd name="T6" fmla="*/ 84 w 143"/>
                <a:gd name="T7" fmla="*/ 61 h 199"/>
                <a:gd name="T8" fmla="*/ 68 w 143"/>
                <a:gd name="T9" fmla="*/ 75 h 199"/>
                <a:gd name="T10" fmla="*/ 55 w 143"/>
                <a:gd name="T11" fmla="*/ 85 h 199"/>
                <a:gd name="T12" fmla="*/ 49 w 143"/>
                <a:gd name="T13" fmla="*/ 92 h 199"/>
                <a:gd name="T14" fmla="*/ 45 w 143"/>
                <a:gd name="T15" fmla="*/ 99 h 199"/>
                <a:gd name="T16" fmla="*/ 39 w 143"/>
                <a:gd name="T17" fmla="*/ 111 h 199"/>
                <a:gd name="T18" fmla="*/ 37 w 143"/>
                <a:gd name="T19" fmla="*/ 121 h 199"/>
                <a:gd name="T20" fmla="*/ 37 w 143"/>
                <a:gd name="T21" fmla="*/ 131 h 199"/>
                <a:gd name="T22" fmla="*/ 37 w 143"/>
                <a:gd name="T23" fmla="*/ 144 h 199"/>
                <a:gd name="T24" fmla="*/ 38 w 143"/>
                <a:gd name="T25" fmla="*/ 157 h 199"/>
                <a:gd name="T26" fmla="*/ 45 w 143"/>
                <a:gd name="T27" fmla="*/ 172 h 199"/>
                <a:gd name="T28" fmla="*/ 53 w 143"/>
                <a:gd name="T29" fmla="*/ 184 h 199"/>
                <a:gd name="T30" fmla="*/ 61 w 143"/>
                <a:gd name="T31" fmla="*/ 191 h 199"/>
                <a:gd name="T32" fmla="*/ 69 w 143"/>
                <a:gd name="T33" fmla="*/ 198 h 199"/>
                <a:gd name="T34" fmla="*/ 53 w 143"/>
                <a:gd name="T35" fmla="*/ 191 h 199"/>
                <a:gd name="T36" fmla="*/ 43 w 143"/>
                <a:gd name="T37" fmla="*/ 184 h 199"/>
                <a:gd name="T38" fmla="*/ 29 w 143"/>
                <a:gd name="T39" fmla="*/ 175 h 199"/>
                <a:gd name="T40" fmla="*/ 22 w 143"/>
                <a:gd name="T41" fmla="*/ 168 h 199"/>
                <a:gd name="T42" fmla="*/ 14 w 143"/>
                <a:gd name="T43" fmla="*/ 159 h 199"/>
                <a:gd name="T44" fmla="*/ 11 w 143"/>
                <a:gd name="T45" fmla="*/ 151 h 199"/>
                <a:gd name="T46" fmla="*/ 0 w 143"/>
                <a:gd name="T47" fmla="*/ 136 h 199"/>
                <a:gd name="T48" fmla="*/ 63 w 143"/>
                <a:gd name="T49" fmla="*/ 0 h 199"/>
                <a:gd name="T50" fmla="*/ 135 w 143"/>
                <a:gd name="T51" fmla="*/ 17 h 199"/>
                <a:gd name="T52" fmla="*/ 118 w 143"/>
                <a:gd name="T53" fmla="*/ 32 h 19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43"/>
                <a:gd name="T82" fmla="*/ 0 h 199"/>
                <a:gd name="T83" fmla="*/ 143 w 143"/>
                <a:gd name="T84" fmla="*/ 199 h 19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43" h="199">
                  <a:moveTo>
                    <a:pt x="125" y="32"/>
                  </a:moveTo>
                  <a:lnTo>
                    <a:pt x="112" y="47"/>
                  </a:lnTo>
                  <a:lnTo>
                    <a:pt x="103" y="53"/>
                  </a:lnTo>
                  <a:lnTo>
                    <a:pt x="91" y="61"/>
                  </a:lnTo>
                  <a:lnTo>
                    <a:pt x="68" y="75"/>
                  </a:lnTo>
                  <a:lnTo>
                    <a:pt x="55" y="85"/>
                  </a:lnTo>
                  <a:lnTo>
                    <a:pt x="49" y="92"/>
                  </a:lnTo>
                  <a:lnTo>
                    <a:pt x="45" y="99"/>
                  </a:lnTo>
                  <a:lnTo>
                    <a:pt x="39" y="111"/>
                  </a:lnTo>
                  <a:lnTo>
                    <a:pt x="37" y="121"/>
                  </a:lnTo>
                  <a:lnTo>
                    <a:pt x="37" y="131"/>
                  </a:lnTo>
                  <a:lnTo>
                    <a:pt x="37" y="144"/>
                  </a:lnTo>
                  <a:lnTo>
                    <a:pt x="38" y="157"/>
                  </a:lnTo>
                  <a:lnTo>
                    <a:pt x="45" y="172"/>
                  </a:lnTo>
                  <a:lnTo>
                    <a:pt x="53" y="184"/>
                  </a:lnTo>
                  <a:lnTo>
                    <a:pt x="61" y="191"/>
                  </a:lnTo>
                  <a:lnTo>
                    <a:pt x="69" y="198"/>
                  </a:lnTo>
                  <a:lnTo>
                    <a:pt x="53" y="191"/>
                  </a:lnTo>
                  <a:lnTo>
                    <a:pt x="43" y="184"/>
                  </a:lnTo>
                  <a:lnTo>
                    <a:pt x="29" y="175"/>
                  </a:lnTo>
                  <a:lnTo>
                    <a:pt x="22" y="168"/>
                  </a:lnTo>
                  <a:lnTo>
                    <a:pt x="14" y="159"/>
                  </a:lnTo>
                  <a:lnTo>
                    <a:pt x="11" y="151"/>
                  </a:lnTo>
                  <a:lnTo>
                    <a:pt x="0" y="136"/>
                  </a:lnTo>
                  <a:lnTo>
                    <a:pt x="63" y="0"/>
                  </a:lnTo>
                  <a:lnTo>
                    <a:pt x="142" y="17"/>
                  </a:lnTo>
                  <a:lnTo>
                    <a:pt x="125" y="32"/>
                  </a:lnTo>
                </a:path>
              </a:pathLst>
            </a:custGeom>
            <a:solidFill>
              <a:srgbClr val="404040"/>
            </a:solidFill>
            <a:ln w="9525">
              <a:noFill/>
              <a:round/>
              <a:headEnd/>
              <a:tailEnd/>
            </a:ln>
          </p:spPr>
          <p:txBody>
            <a:bodyPr wrap="none" anchor="ctr"/>
            <a:lstStyle/>
            <a:p>
              <a:endParaRPr lang="tr-TR"/>
            </a:p>
          </p:txBody>
        </p:sp>
        <p:sp>
          <p:nvSpPr>
            <p:cNvPr id="22537" name="AutoShape 10"/>
            <p:cNvSpPr>
              <a:spLocks noChangeArrowheads="1"/>
            </p:cNvSpPr>
            <p:nvPr/>
          </p:nvSpPr>
          <p:spPr bwMode="auto">
            <a:xfrm>
              <a:off x="882" y="3212"/>
              <a:ext cx="294" cy="170"/>
            </a:xfrm>
            <a:custGeom>
              <a:avLst/>
              <a:gdLst>
                <a:gd name="T0" fmla="*/ 0 w 294"/>
                <a:gd name="T1" fmla="*/ 77 h 170"/>
                <a:gd name="T2" fmla="*/ 18 w 294"/>
                <a:gd name="T3" fmla="*/ 87 h 170"/>
                <a:gd name="T4" fmla="*/ 29 w 294"/>
                <a:gd name="T5" fmla="*/ 98 h 170"/>
                <a:gd name="T6" fmla="*/ 38 w 294"/>
                <a:gd name="T7" fmla="*/ 112 h 170"/>
                <a:gd name="T8" fmla="*/ 49 w 294"/>
                <a:gd name="T9" fmla="*/ 126 h 170"/>
                <a:gd name="T10" fmla="*/ 59 w 294"/>
                <a:gd name="T11" fmla="*/ 137 h 170"/>
                <a:gd name="T12" fmla="*/ 70 w 294"/>
                <a:gd name="T13" fmla="*/ 147 h 170"/>
                <a:gd name="T14" fmla="*/ 82 w 294"/>
                <a:gd name="T15" fmla="*/ 154 h 170"/>
                <a:gd name="T16" fmla="*/ 99 w 294"/>
                <a:gd name="T17" fmla="*/ 160 h 170"/>
                <a:gd name="T18" fmla="*/ 115 w 294"/>
                <a:gd name="T19" fmla="*/ 165 h 170"/>
                <a:gd name="T20" fmla="*/ 134 w 294"/>
                <a:gd name="T21" fmla="*/ 167 h 170"/>
                <a:gd name="T22" fmla="*/ 154 w 294"/>
                <a:gd name="T23" fmla="*/ 169 h 170"/>
                <a:gd name="T24" fmla="*/ 293 w 294"/>
                <a:gd name="T25" fmla="*/ 70 h 170"/>
                <a:gd name="T26" fmla="*/ 225 w 294"/>
                <a:gd name="T27" fmla="*/ 0 h 170"/>
                <a:gd name="T28" fmla="*/ 0 w 294"/>
                <a:gd name="T29" fmla="*/ 77 h 17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94"/>
                <a:gd name="T46" fmla="*/ 0 h 170"/>
                <a:gd name="T47" fmla="*/ 294 w 294"/>
                <a:gd name="T48" fmla="*/ 170 h 17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94" h="170">
                  <a:moveTo>
                    <a:pt x="0" y="77"/>
                  </a:moveTo>
                  <a:lnTo>
                    <a:pt x="18" y="87"/>
                  </a:lnTo>
                  <a:lnTo>
                    <a:pt x="29" y="98"/>
                  </a:lnTo>
                  <a:lnTo>
                    <a:pt x="38" y="112"/>
                  </a:lnTo>
                  <a:lnTo>
                    <a:pt x="49" y="126"/>
                  </a:lnTo>
                  <a:lnTo>
                    <a:pt x="59" y="137"/>
                  </a:lnTo>
                  <a:lnTo>
                    <a:pt x="70" y="147"/>
                  </a:lnTo>
                  <a:lnTo>
                    <a:pt x="82" y="154"/>
                  </a:lnTo>
                  <a:lnTo>
                    <a:pt x="99" y="160"/>
                  </a:lnTo>
                  <a:lnTo>
                    <a:pt x="115" y="165"/>
                  </a:lnTo>
                  <a:lnTo>
                    <a:pt x="134" y="167"/>
                  </a:lnTo>
                  <a:lnTo>
                    <a:pt x="154" y="169"/>
                  </a:lnTo>
                  <a:lnTo>
                    <a:pt x="293" y="70"/>
                  </a:lnTo>
                  <a:lnTo>
                    <a:pt x="225" y="0"/>
                  </a:lnTo>
                  <a:lnTo>
                    <a:pt x="0" y="77"/>
                  </a:lnTo>
                </a:path>
              </a:pathLst>
            </a:custGeom>
            <a:solidFill>
              <a:srgbClr val="EAEC5E"/>
            </a:solidFill>
            <a:ln w="9525">
              <a:noFill/>
              <a:round/>
              <a:headEnd/>
              <a:tailEnd/>
            </a:ln>
          </p:spPr>
          <p:txBody>
            <a:bodyPr wrap="none" anchor="ctr"/>
            <a:lstStyle/>
            <a:p>
              <a:endParaRPr lang="tr-TR"/>
            </a:p>
          </p:txBody>
        </p:sp>
        <p:sp>
          <p:nvSpPr>
            <p:cNvPr id="22538" name="AutoShape 11"/>
            <p:cNvSpPr>
              <a:spLocks noChangeArrowheads="1"/>
            </p:cNvSpPr>
            <p:nvPr/>
          </p:nvSpPr>
          <p:spPr bwMode="auto">
            <a:xfrm>
              <a:off x="737" y="3094"/>
              <a:ext cx="430" cy="111"/>
            </a:xfrm>
            <a:custGeom>
              <a:avLst/>
              <a:gdLst>
                <a:gd name="T0" fmla="*/ 27 w 431"/>
                <a:gd name="T1" fmla="*/ 93 h 111"/>
                <a:gd name="T2" fmla="*/ 64 w 431"/>
                <a:gd name="T3" fmla="*/ 93 h 111"/>
                <a:gd name="T4" fmla="*/ 83 w 431"/>
                <a:gd name="T5" fmla="*/ 90 h 111"/>
                <a:gd name="T6" fmla="*/ 100 w 431"/>
                <a:gd name="T7" fmla="*/ 87 h 111"/>
                <a:gd name="T8" fmla="*/ 123 w 431"/>
                <a:gd name="T9" fmla="*/ 80 h 111"/>
                <a:gd name="T10" fmla="*/ 134 w 431"/>
                <a:gd name="T11" fmla="*/ 73 h 111"/>
                <a:gd name="T12" fmla="*/ 148 w 431"/>
                <a:gd name="T13" fmla="*/ 63 h 111"/>
                <a:gd name="T14" fmla="*/ 168 w 431"/>
                <a:gd name="T15" fmla="*/ 48 h 111"/>
                <a:gd name="T16" fmla="*/ 179 w 431"/>
                <a:gd name="T17" fmla="*/ 36 h 111"/>
                <a:gd name="T18" fmla="*/ 189 w 431"/>
                <a:gd name="T19" fmla="*/ 25 h 111"/>
                <a:gd name="T20" fmla="*/ 195 w 431"/>
                <a:gd name="T21" fmla="*/ 19 h 111"/>
                <a:gd name="T22" fmla="*/ 206 w 431"/>
                <a:gd name="T23" fmla="*/ 14 h 111"/>
                <a:gd name="T24" fmla="*/ 215 w 431"/>
                <a:gd name="T25" fmla="*/ 8 h 111"/>
                <a:gd name="T26" fmla="*/ 224 w 431"/>
                <a:gd name="T27" fmla="*/ 4 h 111"/>
                <a:gd name="T28" fmla="*/ 248 w 431"/>
                <a:gd name="T29" fmla="*/ 0 h 111"/>
                <a:gd name="T30" fmla="*/ 274 w 431"/>
                <a:gd name="T31" fmla="*/ 0 h 111"/>
                <a:gd name="T32" fmla="*/ 292 w 431"/>
                <a:gd name="T33" fmla="*/ 0 h 111"/>
                <a:gd name="T34" fmla="*/ 322 w 431"/>
                <a:gd name="T35" fmla="*/ 2 h 111"/>
                <a:gd name="T36" fmla="*/ 422 w 431"/>
                <a:gd name="T37" fmla="*/ 28 h 111"/>
                <a:gd name="T38" fmla="*/ 423 w 431"/>
                <a:gd name="T39" fmla="*/ 96 h 111"/>
                <a:gd name="T40" fmla="*/ 0 w 431"/>
                <a:gd name="T41" fmla="*/ 110 h 111"/>
                <a:gd name="T42" fmla="*/ 27 w 431"/>
                <a:gd name="T43" fmla="*/ 93 h 11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31"/>
                <a:gd name="T67" fmla="*/ 0 h 111"/>
                <a:gd name="T68" fmla="*/ 431 w 431"/>
                <a:gd name="T69" fmla="*/ 111 h 11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31" h="111">
                  <a:moveTo>
                    <a:pt x="27" y="93"/>
                  </a:moveTo>
                  <a:lnTo>
                    <a:pt x="64" y="93"/>
                  </a:lnTo>
                  <a:lnTo>
                    <a:pt x="83" y="90"/>
                  </a:lnTo>
                  <a:lnTo>
                    <a:pt x="100" y="87"/>
                  </a:lnTo>
                  <a:lnTo>
                    <a:pt x="123" y="80"/>
                  </a:lnTo>
                  <a:lnTo>
                    <a:pt x="134" y="73"/>
                  </a:lnTo>
                  <a:lnTo>
                    <a:pt x="148" y="63"/>
                  </a:lnTo>
                  <a:lnTo>
                    <a:pt x="168" y="48"/>
                  </a:lnTo>
                  <a:lnTo>
                    <a:pt x="179" y="36"/>
                  </a:lnTo>
                  <a:lnTo>
                    <a:pt x="189" y="25"/>
                  </a:lnTo>
                  <a:lnTo>
                    <a:pt x="195" y="19"/>
                  </a:lnTo>
                  <a:lnTo>
                    <a:pt x="206" y="14"/>
                  </a:lnTo>
                  <a:lnTo>
                    <a:pt x="218" y="8"/>
                  </a:lnTo>
                  <a:lnTo>
                    <a:pt x="231" y="4"/>
                  </a:lnTo>
                  <a:lnTo>
                    <a:pt x="255" y="0"/>
                  </a:lnTo>
                  <a:lnTo>
                    <a:pt x="281" y="0"/>
                  </a:lnTo>
                  <a:lnTo>
                    <a:pt x="299" y="0"/>
                  </a:lnTo>
                  <a:lnTo>
                    <a:pt x="329" y="2"/>
                  </a:lnTo>
                  <a:lnTo>
                    <a:pt x="429" y="28"/>
                  </a:lnTo>
                  <a:lnTo>
                    <a:pt x="430" y="96"/>
                  </a:lnTo>
                  <a:lnTo>
                    <a:pt x="0" y="110"/>
                  </a:lnTo>
                  <a:lnTo>
                    <a:pt x="27" y="93"/>
                  </a:lnTo>
                </a:path>
              </a:pathLst>
            </a:custGeom>
            <a:solidFill>
              <a:srgbClr val="CCAF0A"/>
            </a:solidFill>
            <a:ln w="9525">
              <a:noFill/>
              <a:round/>
              <a:headEnd/>
              <a:tailEnd/>
            </a:ln>
          </p:spPr>
          <p:txBody>
            <a:bodyPr wrap="none" anchor="ctr"/>
            <a:lstStyle/>
            <a:p>
              <a:endParaRPr lang="tr-TR"/>
            </a:p>
          </p:txBody>
        </p:sp>
        <p:sp>
          <p:nvSpPr>
            <p:cNvPr id="22539" name="AutoShape 12"/>
            <p:cNvSpPr>
              <a:spLocks noChangeArrowheads="1"/>
            </p:cNvSpPr>
            <p:nvPr/>
          </p:nvSpPr>
          <p:spPr bwMode="auto">
            <a:xfrm>
              <a:off x="720" y="3124"/>
              <a:ext cx="387" cy="165"/>
            </a:xfrm>
            <a:custGeom>
              <a:avLst/>
              <a:gdLst>
                <a:gd name="T0" fmla="*/ 386 w 387"/>
                <a:gd name="T1" fmla="*/ 1 h 165"/>
                <a:gd name="T2" fmla="*/ 342 w 387"/>
                <a:gd name="T3" fmla="*/ 0 h 165"/>
                <a:gd name="T4" fmla="*/ 305 w 387"/>
                <a:gd name="T5" fmla="*/ 1 h 165"/>
                <a:gd name="T6" fmla="*/ 272 w 387"/>
                <a:gd name="T7" fmla="*/ 4 h 165"/>
                <a:gd name="T8" fmla="*/ 247 w 387"/>
                <a:gd name="T9" fmla="*/ 12 h 165"/>
                <a:gd name="T10" fmla="*/ 231 w 387"/>
                <a:gd name="T11" fmla="*/ 21 h 165"/>
                <a:gd name="T12" fmla="*/ 217 w 387"/>
                <a:gd name="T13" fmla="*/ 30 h 165"/>
                <a:gd name="T14" fmla="*/ 209 w 387"/>
                <a:gd name="T15" fmla="*/ 37 h 165"/>
                <a:gd name="T16" fmla="*/ 192 w 387"/>
                <a:gd name="T17" fmla="*/ 49 h 165"/>
                <a:gd name="T18" fmla="*/ 181 w 387"/>
                <a:gd name="T19" fmla="*/ 54 h 165"/>
                <a:gd name="T20" fmla="*/ 162 w 387"/>
                <a:gd name="T21" fmla="*/ 61 h 165"/>
                <a:gd name="T22" fmla="*/ 147 w 387"/>
                <a:gd name="T23" fmla="*/ 65 h 165"/>
                <a:gd name="T24" fmla="*/ 123 w 387"/>
                <a:gd name="T25" fmla="*/ 70 h 165"/>
                <a:gd name="T26" fmla="*/ 111 w 387"/>
                <a:gd name="T27" fmla="*/ 71 h 165"/>
                <a:gd name="T28" fmla="*/ 104 w 387"/>
                <a:gd name="T29" fmla="*/ 71 h 165"/>
                <a:gd name="T30" fmla="*/ 91 w 387"/>
                <a:gd name="T31" fmla="*/ 71 h 165"/>
                <a:gd name="T32" fmla="*/ 82 w 387"/>
                <a:gd name="T33" fmla="*/ 70 h 165"/>
                <a:gd name="T34" fmla="*/ 56 w 387"/>
                <a:gd name="T35" fmla="*/ 67 h 165"/>
                <a:gd name="T36" fmla="*/ 36 w 387"/>
                <a:gd name="T37" fmla="*/ 63 h 165"/>
                <a:gd name="T38" fmla="*/ 24 w 387"/>
                <a:gd name="T39" fmla="*/ 60 h 165"/>
                <a:gd name="T40" fmla="*/ 0 w 387"/>
                <a:gd name="T41" fmla="*/ 47 h 165"/>
                <a:gd name="T42" fmla="*/ 0 w 387"/>
                <a:gd name="T43" fmla="*/ 56 h 165"/>
                <a:gd name="T44" fmla="*/ 0 w 387"/>
                <a:gd name="T45" fmla="*/ 66 h 165"/>
                <a:gd name="T46" fmla="*/ 0 w 387"/>
                <a:gd name="T47" fmla="*/ 74 h 165"/>
                <a:gd name="T48" fmla="*/ 3 w 387"/>
                <a:gd name="T49" fmla="*/ 83 h 165"/>
                <a:gd name="T50" fmla="*/ 6 w 387"/>
                <a:gd name="T51" fmla="*/ 94 h 165"/>
                <a:gd name="T52" fmla="*/ 11 w 387"/>
                <a:gd name="T53" fmla="*/ 104 h 165"/>
                <a:gd name="T54" fmla="*/ 19 w 387"/>
                <a:gd name="T55" fmla="*/ 114 h 165"/>
                <a:gd name="T56" fmla="*/ 29 w 387"/>
                <a:gd name="T57" fmla="*/ 125 h 165"/>
                <a:gd name="T58" fmla="*/ 42 w 387"/>
                <a:gd name="T59" fmla="*/ 134 h 165"/>
                <a:gd name="T60" fmla="*/ 52 w 387"/>
                <a:gd name="T61" fmla="*/ 140 h 165"/>
                <a:gd name="T62" fmla="*/ 64 w 387"/>
                <a:gd name="T63" fmla="*/ 146 h 165"/>
                <a:gd name="T64" fmla="*/ 81 w 387"/>
                <a:gd name="T65" fmla="*/ 152 h 165"/>
                <a:gd name="T66" fmla="*/ 100 w 387"/>
                <a:gd name="T67" fmla="*/ 156 h 165"/>
                <a:gd name="T68" fmla="*/ 114 w 387"/>
                <a:gd name="T69" fmla="*/ 160 h 165"/>
                <a:gd name="T70" fmla="*/ 139 w 387"/>
                <a:gd name="T71" fmla="*/ 163 h 165"/>
                <a:gd name="T72" fmla="*/ 150 w 387"/>
                <a:gd name="T73" fmla="*/ 164 h 165"/>
                <a:gd name="T74" fmla="*/ 169 w 387"/>
                <a:gd name="T75" fmla="*/ 164 h 165"/>
                <a:gd name="T76" fmla="*/ 183 w 387"/>
                <a:gd name="T77" fmla="*/ 163 h 165"/>
                <a:gd name="T78" fmla="*/ 201 w 387"/>
                <a:gd name="T79" fmla="*/ 161 h 165"/>
                <a:gd name="T80" fmla="*/ 217 w 387"/>
                <a:gd name="T81" fmla="*/ 159 h 165"/>
                <a:gd name="T82" fmla="*/ 242 w 387"/>
                <a:gd name="T83" fmla="*/ 155 h 165"/>
                <a:gd name="T84" fmla="*/ 261 w 387"/>
                <a:gd name="T85" fmla="*/ 150 h 165"/>
                <a:gd name="T86" fmla="*/ 286 w 387"/>
                <a:gd name="T87" fmla="*/ 142 h 165"/>
                <a:gd name="T88" fmla="*/ 312 w 387"/>
                <a:gd name="T89" fmla="*/ 133 h 165"/>
                <a:gd name="T90" fmla="*/ 332 w 387"/>
                <a:gd name="T91" fmla="*/ 124 h 165"/>
                <a:gd name="T92" fmla="*/ 345 w 387"/>
                <a:gd name="T93" fmla="*/ 118 h 165"/>
                <a:gd name="T94" fmla="*/ 355 w 387"/>
                <a:gd name="T95" fmla="*/ 112 h 165"/>
                <a:gd name="T96" fmla="*/ 378 w 387"/>
                <a:gd name="T97" fmla="*/ 101 h 165"/>
                <a:gd name="T98" fmla="*/ 386 w 387"/>
                <a:gd name="T99" fmla="*/ 1 h 16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87"/>
                <a:gd name="T151" fmla="*/ 0 h 165"/>
                <a:gd name="T152" fmla="*/ 387 w 387"/>
                <a:gd name="T153" fmla="*/ 165 h 16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87" h="165">
                  <a:moveTo>
                    <a:pt x="386" y="1"/>
                  </a:moveTo>
                  <a:lnTo>
                    <a:pt x="342" y="0"/>
                  </a:lnTo>
                  <a:lnTo>
                    <a:pt x="305" y="1"/>
                  </a:lnTo>
                  <a:lnTo>
                    <a:pt x="272" y="4"/>
                  </a:lnTo>
                  <a:lnTo>
                    <a:pt x="247" y="12"/>
                  </a:lnTo>
                  <a:lnTo>
                    <a:pt x="231" y="21"/>
                  </a:lnTo>
                  <a:lnTo>
                    <a:pt x="217" y="30"/>
                  </a:lnTo>
                  <a:lnTo>
                    <a:pt x="209" y="37"/>
                  </a:lnTo>
                  <a:lnTo>
                    <a:pt x="192" y="49"/>
                  </a:lnTo>
                  <a:lnTo>
                    <a:pt x="181" y="54"/>
                  </a:lnTo>
                  <a:lnTo>
                    <a:pt x="162" y="61"/>
                  </a:lnTo>
                  <a:lnTo>
                    <a:pt x="147" y="65"/>
                  </a:lnTo>
                  <a:lnTo>
                    <a:pt x="123" y="70"/>
                  </a:lnTo>
                  <a:lnTo>
                    <a:pt x="111" y="71"/>
                  </a:lnTo>
                  <a:lnTo>
                    <a:pt x="104" y="71"/>
                  </a:lnTo>
                  <a:lnTo>
                    <a:pt x="91" y="71"/>
                  </a:lnTo>
                  <a:lnTo>
                    <a:pt x="82" y="70"/>
                  </a:lnTo>
                  <a:lnTo>
                    <a:pt x="56" y="67"/>
                  </a:lnTo>
                  <a:lnTo>
                    <a:pt x="36" y="63"/>
                  </a:lnTo>
                  <a:lnTo>
                    <a:pt x="24" y="60"/>
                  </a:lnTo>
                  <a:lnTo>
                    <a:pt x="0" y="47"/>
                  </a:lnTo>
                  <a:lnTo>
                    <a:pt x="0" y="56"/>
                  </a:lnTo>
                  <a:lnTo>
                    <a:pt x="0" y="66"/>
                  </a:lnTo>
                  <a:lnTo>
                    <a:pt x="0" y="74"/>
                  </a:lnTo>
                  <a:lnTo>
                    <a:pt x="3" y="83"/>
                  </a:lnTo>
                  <a:lnTo>
                    <a:pt x="6" y="94"/>
                  </a:lnTo>
                  <a:lnTo>
                    <a:pt x="11" y="104"/>
                  </a:lnTo>
                  <a:lnTo>
                    <a:pt x="19" y="114"/>
                  </a:lnTo>
                  <a:lnTo>
                    <a:pt x="29" y="125"/>
                  </a:lnTo>
                  <a:lnTo>
                    <a:pt x="42" y="134"/>
                  </a:lnTo>
                  <a:lnTo>
                    <a:pt x="52" y="140"/>
                  </a:lnTo>
                  <a:lnTo>
                    <a:pt x="64" y="146"/>
                  </a:lnTo>
                  <a:lnTo>
                    <a:pt x="81" y="152"/>
                  </a:lnTo>
                  <a:lnTo>
                    <a:pt x="100" y="156"/>
                  </a:lnTo>
                  <a:lnTo>
                    <a:pt x="114" y="160"/>
                  </a:lnTo>
                  <a:lnTo>
                    <a:pt x="139" y="163"/>
                  </a:lnTo>
                  <a:lnTo>
                    <a:pt x="150" y="164"/>
                  </a:lnTo>
                  <a:lnTo>
                    <a:pt x="169" y="164"/>
                  </a:lnTo>
                  <a:lnTo>
                    <a:pt x="183" y="163"/>
                  </a:lnTo>
                  <a:lnTo>
                    <a:pt x="201" y="161"/>
                  </a:lnTo>
                  <a:lnTo>
                    <a:pt x="217" y="159"/>
                  </a:lnTo>
                  <a:lnTo>
                    <a:pt x="242" y="155"/>
                  </a:lnTo>
                  <a:lnTo>
                    <a:pt x="261" y="150"/>
                  </a:lnTo>
                  <a:lnTo>
                    <a:pt x="286" y="142"/>
                  </a:lnTo>
                  <a:lnTo>
                    <a:pt x="312" y="133"/>
                  </a:lnTo>
                  <a:lnTo>
                    <a:pt x="332" y="124"/>
                  </a:lnTo>
                  <a:lnTo>
                    <a:pt x="345" y="118"/>
                  </a:lnTo>
                  <a:lnTo>
                    <a:pt x="355" y="112"/>
                  </a:lnTo>
                  <a:lnTo>
                    <a:pt x="378" y="101"/>
                  </a:lnTo>
                  <a:lnTo>
                    <a:pt x="386" y="1"/>
                  </a:lnTo>
                </a:path>
              </a:pathLst>
            </a:custGeom>
            <a:solidFill>
              <a:srgbClr val="CCAF0A"/>
            </a:solidFill>
            <a:ln w="9525">
              <a:noFill/>
              <a:round/>
              <a:headEnd/>
              <a:tailEnd/>
            </a:ln>
          </p:spPr>
          <p:txBody>
            <a:bodyPr wrap="none" anchor="ctr"/>
            <a:lstStyle/>
            <a:p>
              <a:endParaRPr lang="tr-TR"/>
            </a:p>
          </p:txBody>
        </p:sp>
        <p:sp>
          <p:nvSpPr>
            <p:cNvPr id="22540" name="AutoShape 13"/>
            <p:cNvSpPr>
              <a:spLocks noChangeArrowheads="1"/>
            </p:cNvSpPr>
            <p:nvPr/>
          </p:nvSpPr>
          <p:spPr bwMode="auto">
            <a:xfrm>
              <a:off x="1226" y="2963"/>
              <a:ext cx="300" cy="198"/>
            </a:xfrm>
            <a:custGeom>
              <a:avLst/>
              <a:gdLst>
                <a:gd name="T0" fmla="*/ 252 w 300"/>
                <a:gd name="T1" fmla="*/ 0 h 198"/>
                <a:gd name="T2" fmla="*/ 299 w 300"/>
                <a:gd name="T3" fmla="*/ 60 h 198"/>
                <a:gd name="T4" fmla="*/ 256 w 300"/>
                <a:gd name="T5" fmla="*/ 89 h 198"/>
                <a:gd name="T6" fmla="*/ 239 w 300"/>
                <a:gd name="T7" fmla="*/ 99 h 198"/>
                <a:gd name="T8" fmla="*/ 158 w 300"/>
                <a:gd name="T9" fmla="*/ 141 h 198"/>
                <a:gd name="T10" fmla="*/ 142 w 300"/>
                <a:gd name="T11" fmla="*/ 148 h 198"/>
                <a:gd name="T12" fmla="*/ 55 w 300"/>
                <a:gd name="T13" fmla="*/ 197 h 198"/>
                <a:gd name="T14" fmla="*/ 0 w 300"/>
                <a:gd name="T15" fmla="*/ 123 h 198"/>
                <a:gd name="T16" fmla="*/ 128 w 300"/>
                <a:gd name="T17" fmla="*/ 85 h 198"/>
                <a:gd name="T18" fmla="*/ 185 w 300"/>
                <a:gd name="T19" fmla="*/ 48 h 198"/>
                <a:gd name="T20" fmla="*/ 252 w 300"/>
                <a:gd name="T21" fmla="*/ 0 h 19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00"/>
                <a:gd name="T34" fmla="*/ 0 h 198"/>
                <a:gd name="T35" fmla="*/ 300 w 300"/>
                <a:gd name="T36" fmla="*/ 198 h 19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00" h="198">
                  <a:moveTo>
                    <a:pt x="252" y="0"/>
                  </a:moveTo>
                  <a:lnTo>
                    <a:pt x="299" y="60"/>
                  </a:lnTo>
                  <a:lnTo>
                    <a:pt x="256" y="89"/>
                  </a:lnTo>
                  <a:lnTo>
                    <a:pt x="239" y="99"/>
                  </a:lnTo>
                  <a:lnTo>
                    <a:pt x="158" y="141"/>
                  </a:lnTo>
                  <a:lnTo>
                    <a:pt x="142" y="148"/>
                  </a:lnTo>
                  <a:lnTo>
                    <a:pt x="55" y="197"/>
                  </a:lnTo>
                  <a:lnTo>
                    <a:pt x="0" y="123"/>
                  </a:lnTo>
                  <a:lnTo>
                    <a:pt x="128" y="85"/>
                  </a:lnTo>
                  <a:lnTo>
                    <a:pt x="185" y="48"/>
                  </a:lnTo>
                  <a:lnTo>
                    <a:pt x="252" y="0"/>
                  </a:lnTo>
                </a:path>
              </a:pathLst>
            </a:custGeom>
            <a:solidFill>
              <a:srgbClr val="D4D2D0"/>
            </a:solidFill>
            <a:ln w="9525">
              <a:noFill/>
              <a:round/>
              <a:headEnd/>
              <a:tailEnd/>
            </a:ln>
          </p:spPr>
          <p:txBody>
            <a:bodyPr wrap="none" anchor="ctr"/>
            <a:lstStyle/>
            <a:p>
              <a:endParaRPr lang="tr-TR"/>
            </a:p>
          </p:txBody>
        </p:sp>
        <p:sp>
          <p:nvSpPr>
            <p:cNvPr id="22541" name="AutoShape 14"/>
            <p:cNvSpPr>
              <a:spLocks noChangeArrowheads="1"/>
            </p:cNvSpPr>
            <p:nvPr/>
          </p:nvSpPr>
          <p:spPr bwMode="auto">
            <a:xfrm>
              <a:off x="1498" y="2861"/>
              <a:ext cx="227" cy="167"/>
            </a:xfrm>
            <a:custGeom>
              <a:avLst/>
              <a:gdLst>
                <a:gd name="T0" fmla="*/ 121 w 227"/>
                <a:gd name="T1" fmla="*/ 23 h 167"/>
                <a:gd name="T2" fmla="*/ 126 w 227"/>
                <a:gd name="T3" fmla="*/ 9 h 167"/>
                <a:gd name="T4" fmla="*/ 164 w 227"/>
                <a:gd name="T5" fmla="*/ 0 h 167"/>
                <a:gd name="T6" fmla="*/ 171 w 227"/>
                <a:gd name="T7" fmla="*/ 2 h 167"/>
                <a:gd name="T8" fmla="*/ 175 w 227"/>
                <a:gd name="T9" fmla="*/ 9 h 167"/>
                <a:gd name="T10" fmla="*/ 174 w 227"/>
                <a:gd name="T11" fmla="*/ 16 h 167"/>
                <a:gd name="T12" fmla="*/ 170 w 227"/>
                <a:gd name="T13" fmla="*/ 23 h 167"/>
                <a:gd name="T14" fmla="*/ 149 w 227"/>
                <a:gd name="T15" fmla="*/ 32 h 167"/>
                <a:gd name="T16" fmla="*/ 149 w 227"/>
                <a:gd name="T17" fmla="*/ 41 h 167"/>
                <a:gd name="T18" fmla="*/ 170 w 227"/>
                <a:gd name="T19" fmla="*/ 44 h 167"/>
                <a:gd name="T20" fmla="*/ 177 w 227"/>
                <a:gd name="T21" fmla="*/ 49 h 167"/>
                <a:gd name="T22" fmla="*/ 186 w 227"/>
                <a:gd name="T23" fmla="*/ 56 h 167"/>
                <a:gd name="T24" fmla="*/ 186 w 227"/>
                <a:gd name="T25" fmla="*/ 65 h 167"/>
                <a:gd name="T26" fmla="*/ 188 w 227"/>
                <a:gd name="T27" fmla="*/ 77 h 167"/>
                <a:gd name="T28" fmla="*/ 214 w 227"/>
                <a:gd name="T29" fmla="*/ 77 h 167"/>
                <a:gd name="T30" fmla="*/ 226 w 227"/>
                <a:gd name="T31" fmla="*/ 116 h 167"/>
                <a:gd name="T32" fmla="*/ 214 w 227"/>
                <a:gd name="T33" fmla="*/ 143 h 167"/>
                <a:gd name="T34" fmla="*/ 208 w 227"/>
                <a:gd name="T35" fmla="*/ 165 h 167"/>
                <a:gd name="T36" fmla="*/ 178 w 227"/>
                <a:gd name="T37" fmla="*/ 166 h 167"/>
                <a:gd name="T38" fmla="*/ 172 w 227"/>
                <a:gd name="T39" fmla="*/ 165 h 167"/>
                <a:gd name="T40" fmla="*/ 149 w 227"/>
                <a:gd name="T41" fmla="*/ 162 h 167"/>
                <a:gd name="T42" fmla="*/ 144 w 227"/>
                <a:gd name="T43" fmla="*/ 162 h 167"/>
                <a:gd name="T44" fmla="*/ 134 w 227"/>
                <a:gd name="T45" fmla="*/ 162 h 167"/>
                <a:gd name="T46" fmla="*/ 105 w 227"/>
                <a:gd name="T47" fmla="*/ 162 h 167"/>
                <a:gd name="T48" fmla="*/ 90 w 227"/>
                <a:gd name="T49" fmla="*/ 158 h 167"/>
                <a:gd name="T50" fmla="*/ 79 w 227"/>
                <a:gd name="T51" fmla="*/ 159 h 167"/>
                <a:gd name="T52" fmla="*/ 54 w 227"/>
                <a:gd name="T53" fmla="*/ 148 h 167"/>
                <a:gd name="T54" fmla="*/ 39 w 227"/>
                <a:gd name="T55" fmla="*/ 150 h 167"/>
                <a:gd name="T56" fmla="*/ 16 w 227"/>
                <a:gd name="T57" fmla="*/ 149 h 167"/>
                <a:gd name="T58" fmla="*/ 0 w 227"/>
                <a:gd name="T59" fmla="*/ 122 h 167"/>
                <a:gd name="T60" fmla="*/ 2 w 227"/>
                <a:gd name="T61" fmla="*/ 101 h 167"/>
                <a:gd name="T62" fmla="*/ 25 w 227"/>
                <a:gd name="T63" fmla="*/ 95 h 167"/>
                <a:gd name="T64" fmla="*/ 37 w 227"/>
                <a:gd name="T65" fmla="*/ 61 h 167"/>
                <a:gd name="T66" fmla="*/ 62 w 227"/>
                <a:gd name="T67" fmla="*/ 34 h 167"/>
                <a:gd name="T68" fmla="*/ 84 w 227"/>
                <a:gd name="T69" fmla="*/ 25 h 167"/>
                <a:gd name="T70" fmla="*/ 121 w 227"/>
                <a:gd name="T71" fmla="*/ 23 h 16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27"/>
                <a:gd name="T109" fmla="*/ 0 h 167"/>
                <a:gd name="T110" fmla="*/ 227 w 227"/>
                <a:gd name="T111" fmla="*/ 167 h 16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27" h="167">
                  <a:moveTo>
                    <a:pt x="121" y="23"/>
                  </a:moveTo>
                  <a:lnTo>
                    <a:pt x="126" y="9"/>
                  </a:lnTo>
                  <a:lnTo>
                    <a:pt x="164" y="0"/>
                  </a:lnTo>
                  <a:lnTo>
                    <a:pt x="171" y="2"/>
                  </a:lnTo>
                  <a:lnTo>
                    <a:pt x="175" y="9"/>
                  </a:lnTo>
                  <a:lnTo>
                    <a:pt x="174" y="16"/>
                  </a:lnTo>
                  <a:lnTo>
                    <a:pt x="170" y="23"/>
                  </a:lnTo>
                  <a:lnTo>
                    <a:pt x="149" y="32"/>
                  </a:lnTo>
                  <a:lnTo>
                    <a:pt x="149" y="41"/>
                  </a:lnTo>
                  <a:lnTo>
                    <a:pt x="170" y="44"/>
                  </a:lnTo>
                  <a:lnTo>
                    <a:pt x="177" y="49"/>
                  </a:lnTo>
                  <a:lnTo>
                    <a:pt x="186" y="56"/>
                  </a:lnTo>
                  <a:lnTo>
                    <a:pt x="186" y="65"/>
                  </a:lnTo>
                  <a:lnTo>
                    <a:pt x="188" y="77"/>
                  </a:lnTo>
                  <a:lnTo>
                    <a:pt x="214" y="77"/>
                  </a:lnTo>
                  <a:lnTo>
                    <a:pt x="226" y="116"/>
                  </a:lnTo>
                  <a:lnTo>
                    <a:pt x="214" y="143"/>
                  </a:lnTo>
                  <a:lnTo>
                    <a:pt x="208" y="165"/>
                  </a:lnTo>
                  <a:lnTo>
                    <a:pt x="178" y="166"/>
                  </a:lnTo>
                  <a:lnTo>
                    <a:pt x="172" y="165"/>
                  </a:lnTo>
                  <a:lnTo>
                    <a:pt x="149" y="162"/>
                  </a:lnTo>
                  <a:lnTo>
                    <a:pt x="144" y="162"/>
                  </a:lnTo>
                  <a:lnTo>
                    <a:pt x="134" y="162"/>
                  </a:lnTo>
                  <a:lnTo>
                    <a:pt x="105" y="162"/>
                  </a:lnTo>
                  <a:lnTo>
                    <a:pt x="90" y="158"/>
                  </a:lnTo>
                  <a:lnTo>
                    <a:pt x="79" y="159"/>
                  </a:lnTo>
                  <a:lnTo>
                    <a:pt x="54" y="148"/>
                  </a:lnTo>
                  <a:lnTo>
                    <a:pt x="39" y="150"/>
                  </a:lnTo>
                  <a:lnTo>
                    <a:pt x="16" y="149"/>
                  </a:lnTo>
                  <a:lnTo>
                    <a:pt x="0" y="122"/>
                  </a:lnTo>
                  <a:lnTo>
                    <a:pt x="2" y="101"/>
                  </a:lnTo>
                  <a:lnTo>
                    <a:pt x="25" y="95"/>
                  </a:lnTo>
                  <a:lnTo>
                    <a:pt x="37" y="61"/>
                  </a:lnTo>
                  <a:lnTo>
                    <a:pt x="62" y="34"/>
                  </a:lnTo>
                  <a:lnTo>
                    <a:pt x="84" y="25"/>
                  </a:lnTo>
                  <a:lnTo>
                    <a:pt x="121" y="23"/>
                  </a:lnTo>
                </a:path>
              </a:pathLst>
            </a:custGeom>
            <a:solidFill>
              <a:srgbClr val="E0E0E0"/>
            </a:solidFill>
            <a:ln w="25560">
              <a:solidFill>
                <a:srgbClr val="000000"/>
              </a:solidFill>
              <a:round/>
              <a:headEnd/>
              <a:tailEnd/>
            </a:ln>
          </p:spPr>
          <p:txBody>
            <a:bodyPr wrap="none" anchor="ctr"/>
            <a:lstStyle/>
            <a:p>
              <a:endParaRPr lang="tr-TR"/>
            </a:p>
          </p:txBody>
        </p:sp>
        <p:sp>
          <p:nvSpPr>
            <p:cNvPr id="22542" name="AutoShape 15"/>
            <p:cNvSpPr>
              <a:spLocks noChangeArrowheads="1"/>
            </p:cNvSpPr>
            <p:nvPr/>
          </p:nvSpPr>
          <p:spPr bwMode="auto">
            <a:xfrm>
              <a:off x="1223" y="3091"/>
              <a:ext cx="121" cy="144"/>
            </a:xfrm>
            <a:custGeom>
              <a:avLst/>
              <a:gdLst>
                <a:gd name="T0" fmla="*/ 1 w 121"/>
                <a:gd name="T1" fmla="*/ 0 h 144"/>
                <a:gd name="T2" fmla="*/ 46 w 121"/>
                <a:gd name="T3" fmla="*/ 2 h 144"/>
                <a:gd name="T4" fmla="*/ 49 w 121"/>
                <a:gd name="T5" fmla="*/ 37 h 144"/>
                <a:gd name="T6" fmla="*/ 81 w 121"/>
                <a:gd name="T7" fmla="*/ 28 h 144"/>
                <a:gd name="T8" fmla="*/ 84 w 121"/>
                <a:gd name="T9" fmla="*/ 39 h 144"/>
                <a:gd name="T10" fmla="*/ 89 w 121"/>
                <a:gd name="T11" fmla="*/ 60 h 144"/>
                <a:gd name="T12" fmla="*/ 120 w 121"/>
                <a:gd name="T13" fmla="*/ 137 h 144"/>
                <a:gd name="T14" fmla="*/ 108 w 121"/>
                <a:gd name="T15" fmla="*/ 143 h 144"/>
                <a:gd name="T16" fmla="*/ 101 w 121"/>
                <a:gd name="T17" fmla="*/ 127 h 144"/>
                <a:gd name="T18" fmla="*/ 95 w 121"/>
                <a:gd name="T19" fmla="*/ 116 h 144"/>
                <a:gd name="T20" fmla="*/ 82 w 121"/>
                <a:gd name="T21" fmla="*/ 102 h 144"/>
                <a:gd name="T22" fmla="*/ 70 w 121"/>
                <a:gd name="T23" fmla="*/ 92 h 144"/>
                <a:gd name="T24" fmla="*/ 57 w 121"/>
                <a:gd name="T25" fmla="*/ 78 h 144"/>
                <a:gd name="T26" fmla="*/ 38 w 121"/>
                <a:gd name="T27" fmla="*/ 64 h 144"/>
                <a:gd name="T28" fmla="*/ 21 w 121"/>
                <a:gd name="T29" fmla="*/ 55 h 144"/>
                <a:gd name="T30" fmla="*/ 0 w 121"/>
                <a:gd name="T31" fmla="*/ 50 h 144"/>
                <a:gd name="T32" fmla="*/ 1 w 121"/>
                <a:gd name="T33" fmla="*/ 0 h 14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1"/>
                <a:gd name="T52" fmla="*/ 0 h 144"/>
                <a:gd name="T53" fmla="*/ 121 w 121"/>
                <a:gd name="T54" fmla="*/ 144 h 14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1" h="144">
                  <a:moveTo>
                    <a:pt x="1" y="0"/>
                  </a:moveTo>
                  <a:lnTo>
                    <a:pt x="46" y="2"/>
                  </a:lnTo>
                  <a:lnTo>
                    <a:pt x="49" y="37"/>
                  </a:lnTo>
                  <a:lnTo>
                    <a:pt x="81" y="28"/>
                  </a:lnTo>
                  <a:lnTo>
                    <a:pt x="84" y="39"/>
                  </a:lnTo>
                  <a:lnTo>
                    <a:pt x="89" y="60"/>
                  </a:lnTo>
                  <a:lnTo>
                    <a:pt x="120" y="137"/>
                  </a:lnTo>
                  <a:lnTo>
                    <a:pt x="108" y="143"/>
                  </a:lnTo>
                  <a:lnTo>
                    <a:pt x="101" y="127"/>
                  </a:lnTo>
                  <a:lnTo>
                    <a:pt x="95" y="116"/>
                  </a:lnTo>
                  <a:lnTo>
                    <a:pt x="82" y="102"/>
                  </a:lnTo>
                  <a:lnTo>
                    <a:pt x="70" y="92"/>
                  </a:lnTo>
                  <a:lnTo>
                    <a:pt x="57" y="78"/>
                  </a:lnTo>
                  <a:lnTo>
                    <a:pt x="38" y="64"/>
                  </a:lnTo>
                  <a:lnTo>
                    <a:pt x="21" y="55"/>
                  </a:lnTo>
                  <a:lnTo>
                    <a:pt x="0" y="50"/>
                  </a:lnTo>
                  <a:lnTo>
                    <a:pt x="1" y="0"/>
                  </a:lnTo>
                </a:path>
              </a:pathLst>
            </a:custGeom>
            <a:solidFill>
              <a:srgbClr val="404040"/>
            </a:solidFill>
            <a:ln w="9525">
              <a:noFill/>
              <a:round/>
              <a:headEnd/>
              <a:tailEnd/>
            </a:ln>
          </p:spPr>
          <p:txBody>
            <a:bodyPr wrap="none" anchor="ctr"/>
            <a:lstStyle/>
            <a:p>
              <a:endParaRPr lang="tr-TR"/>
            </a:p>
          </p:txBody>
        </p:sp>
        <p:sp>
          <p:nvSpPr>
            <p:cNvPr id="22543" name="Oval 16"/>
            <p:cNvSpPr>
              <a:spLocks noChangeArrowheads="1"/>
            </p:cNvSpPr>
            <p:nvPr/>
          </p:nvSpPr>
          <p:spPr bwMode="auto">
            <a:xfrm>
              <a:off x="1262" y="3250"/>
              <a:ext cx="57" cy="53"/>
            </a:xfrm>
            <a:prstGeom prst="ellipse">
              <a:avLst/>
            </a:prstGeom>
            <a:solidFill>
              <a:srgbClr val="400000"/>
            </a:solidFill>
            <a:ln w="9525">
              <a:noFill/>
              <a:round/>
              <a:headEnd/>
              <a:tailEnd/>
            </a:ln>
          </p:spPr>
          <p:txBody>
            <a:bodyPr wrap="none" anchor="ctr"/>
            <a:lstStyle/>
            <a:p>
              <a:endParaRPr lang="tr-TR"/>
            </a:p>
          </p:txBody>
        </p:sp>
        <p:sp>
          <p:nvSpPr>
            <p:cNvPr id="22544" name="AutoShape 17"/>
            <p:cNvSpPr>
              <a:spLocks noChangeArrowheads="1"/>
            </p:cNvSpPr>
            <p:nvPr/>
          </p:nvSpPr>
          <p:spPr bwMode="auto">
            <a:xfrm>
              <a:off x="989" y="3131"/>
              <a:ext cx="238" cy="374"/>
            </a:xfrm>
            <a:custGeom>
              <a:avLst/>
              <a:gdLst>
                <a:gd name="T0" fmla="*/ 97 w 238"/>
                <a:gd name="T1" fmla="*/ 0 h 374"/>
                <a:gd name="T2" fmla="*/ 160 w 238"/>
                <a:gd name="T3" fmla="*/ 0 h 374"/>
                <a:gd name="T4" fmla="*/ 179 w 238"/>
                <a:gd name="T5" fmla="*/ 14 h 374"/>
                <a:gd name="T6" fmla="*/ 190 w 238"/>
                <a:gd name="T7" fmla="*/ 26 h 374"/>
                <a:gd name="T8" fmla="*/ 200 w 238"/>
                <a:gd name="T9" fmla="*/ 37 h 374"/>
                <a:gd name="T10" fmla="*/ 207 w 238"/>
                <a:gd name="T11" fmla="*/ 49 h 374"/>
                <a:gd name="T12" fmla="*/ 214 w 238"/>
                <a:gd name="T13" fmla="*/ 61 h 374"/>
                <a:gd name="T14" fmla="*/ 224 w 238"/>
                <a:gd name="T15" fmla="*/ 79 h 374"/>
                <a:gd name="T16" fmla="*/ 231 w 238"/>
                <a:gd name="T17" fmla="*/ 94 h 374"/>
                <a:gd name="T18" fmla="*/ 237 w 238"/>
                <a:gd name="T19" fmla="*/ 106 h 374"/>
                <a:gd name="T20" fmla="*/ 230 w 238"/>
                <a:gd name="T21" fmla="*/ 174 h 374"/>
                <a:gd name="T22" fmla="*/ 224 w 238"/>
                <a:gd name="T23" fmla="*/ 188 h 374"/>
                <a:gd name="T24" fmla="*/ 219 w 238"/>
                <a:gd name="T25" fmla="*/ 198 h 374"/>
                <a:gd name="T26" fmla="*/ 210 w 238"/>
                <a:gd name="T27" fmla="*/ 207 h 374"/>
                <a:gd name="T28" fmla="*/ 202 w 238"/>
                <a:gd name="T29" fmla="*/ 215 h 374"/>
                <a:gd name="T30" fmla="*/ 193 w 238"/>
                <a:gd name="T31" fmla="*/ 223 h 374"/>
                <a:gd name="T32" fmla="*/ 180 w 238"/>
                <a:gd name="T33" fmla="*/ 230 h 374"/>
                <a:gd name="T34" fmla="*/ 169 w 238"/>
                <a:gd name="T35" fmla="*/ 236 h 374"/>
                <a:gd name="T36" fmla="*/ 77 w 238"/>
                <a:gd name="T37" fmla="*/ 269 h 374"/>
                <a:gd name="T38" fmla="*/ 66 w 238"/>
                <a:gd name="T39" fmla="*/ 275 h 374"/>
                <a:gd name="T40" fmla="*/ 55 w 238"/>
                <a:gd name="T41" fmla="*/ 282 h 374"/>
                <a:gd name="T42" fmla="*/ 41 w 238"/>
                <a:gd name="T43" fmla="*/ 291 h 374"/>
                <a:gd name="T44" fmla="*/ 30 w 238"/>
                <a:gd name="T45" fmla="*/ 303 h 374"/>
                <a:gd name="T46" fmla="*/ 22 w 238"/>
                <a:gd name="T47" fmla="*/ 313 h 374"/>
                <a:gd name="T48" fmla="*/ 16 w 238"/>
                <a:gd name="T49" fmla="*/ 326 h 374"/>
                <a:gd name="T50" fmla="*/ 10 w 238"/>
                <a:gd name="T51" fmla="*/ 341 h 374"/>
                <a:gd name="T52" fmla="*/ 8 w 238"/>
                <a:gd name="T53" fmla="*/ 357 h 374"/>
                <a:gd name="T54" fmla="*/ 6 w 238"/>
                <a:gd name="T55" fmla="*/ 373 h 374"/>
                <a:gd name="T56" fmla="*/ 2 w 238"/>
                <a:gd name="T57" fmla="*/ 359 h 374"/>
                <a:gd name="T58" fmla="*/ 0 w 238"/>
                <a:gd name="T59" fmla="*/ 345 h 374"/>
                <a:gd name="T60" fmla="*/ 0 w 238"/>
                <a:gd name="T61" fmla="*/ 334 h 374"/>
                <a:gd name="T62" fmla="*/ 2 w 238"/>
                <a:gd name="T63" fmla="*/ 324 h 374"/>
                <a:gd name="T64" fmla="*/ 5 w 238"/>
                <a:gd name="T65" fmla="*/ 310 h 374"/>
                <a:gd name="T66" fmla="*/ 8 w 238"/>
                <a:gd name="T67" fmla="*/ 299 h 374"/>
                <a:gd name="T68" fmla="*/ 12 w 238"/>
                <a:gd name="T69" fmla="*/ 290 h 374"/>
                <a:gd name="T70" fmla="*/ 15 w 238"/>
                <a:gd name="T71" fmla="*/ 282 h 374"/>
                <a:gd name="T72" fmla="*/ 24 w 238"/>
                <a:gd name="T73" fmla="*/ 270 h 374"/>
                <a:gd name="T74" fmla="*/ 35 w 238"/>
                <a:gd name="T75" fmla="*/ 258 h 374"/>
                <a:gd name="T76" fmla="*/ 44 w 238"/>
                <a:gd name="T77" fmla="*/ 247 h 374"/>
                <a:gd name="T78" fmla="*/ 54 w 238"/>
                <a:gd name="T79" fmla="*/ 239 h 374"/>
                <a:gd name="T80" fmla="*/ 72 w 238"/>
                <a:gd name="T81" fmla="*/ 226 h 374"/>
                <a:gd name="T82" fmla="*/ 94 w 238"/>
                <a:gd name="T83" fmla="*/ 211 h 374"/>
                <a:gd name="T84" fmla="*/ 105 w 238"/>
                <a:gd name="T85" fmla="*/ 202 h 374"/>
                <a:gd name="T86" fmla="*/ 119 w 238"/>
                <a:gd name="T87" fmla="*/ 188 h 374"/>
                <a:gd name="T88" fmla="*/ 125 w 238"/>
                <a:gd name="T89" fmla="*/ 181 h 374"/>
                <a:gd name="T90" fmla="*/ 133 w 238"/>
                <a:gd name="T91" fmla="*/ 171 h 374"/>
                <a:gd name="T92" fmla="*/ 138 w 238"/>
                <a:gd name="T93" fmla="*/ 159 h 374"/>
                <a:gd name="T94" fmla="*/ 144 w 238"/>
                <a:gd name="T95" fmla="*/ 145 h 374"/>
                <a:gd name="T96" fmla="*/ 146 w 238"/>
                <a:gd name="T97" fmla="*/ 143 h 374"/>
                <a:gd name="T98" fmla="*/ 97 w 238"/>
                <a:gd name="T99" fmla="*/ 0 h 37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38"/>
                <a:gd name="T151" fmla="*/ 0 h 374"/>
                <a:gd name="T152" fmla="*/ 238 w 238"/>
                <a:gd name="T153" fmla="*/ 374 h 37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38" h="374">
                  <a:moveTo>
                    <a:pt x="97" y="0"/>
                  </a:moveTo>
                  <a:lnTo>
                    <a:pt x="160" y="0"/>
                  </a:lnTo>
                  <a:lnTo>
                    <a:pt x="179" y="14"/>
                  </a:lnTo>
                  <a:lnTo>
                    <a:pt x="190" y="26"/>
                  </a:lnTo>
                  <a:lnTo>
                    <a:pt x="200" y="37"/>
                  </a:lnTo>
                  <a:lnTo>
                    <a:pt x="207" y="49"/>
                  </a:lnTo>
                  <a:lnTo>
                    <a:pt x="214" y="61"/>
                  </a:lnTo>
                  <a:lnTo>
                    <a:pt x="224" y="79"/>
                  </a:lnTo>
                  <a:lnTo>
                    <a:pt x="231" y="94"/>
                  </a:lnTo>
                  <a:lnTo>
                    <a:pt x="237" y="106"/>
                  </a:lnTo>
                  <a:lnTo>
                    <a:pt x="230" y="174"/>
                  </a:lnTo>
                  <a:lnTo>
                    <a:pt x="224" y="188"/>
                  </a:lnTo>
                  <a:lnTo>
                    <a:pt x="219" y="198"/>
                  </a:lnTo>
                  <a:lnTo>
                    <a:pt x="210" y="207"/>
                  </a:lnTo>
                  <a:lnTo>
                    <a:pt x="202" y="215"/>
                  </a:lnTo>
                  <a:lnTo>
                    <a:pt x="193" y="223"/>
                  </a:lnTo>
                  <a:lnTo>
                    <a:pt x="180" y="230"/>
                  </a:lnTo>
                  <a:lnTo>
                    <a:pt x="169" y="236"/>
                  </a:lnTo>
                  <a:lnTo>
                    <a:pt x="77" y="269"/>
                  </a:lnTo>
                  <a:lnTo>
                    <a:pt x="66" y="275"/>
                  </a:lnTo>
                  <a:lnTo>
                    <a:pt x="55" y="282"/>
                  </a:lnTo>
                  <a:lnTo>
                    <a:pt x="41" y="291"/>
                  </a:lnTo>
                  <a:lnTo>
                    <a:pt x="30" y="303"/>
                  </a:lnTo>
                  <a:lnTo>
                    <a:pt x="22" y="313"/>
                  </a:lnTo>
                  <a:lnTo>
                    <a:pt x="16" y="326"/>
                  </a:lnTo>
                  <a:lnTo>
                    <a:pt x="10" y="341"/>
                  </a:lnTo>
                  <a:lnTo>
                    <a:pt x="8" y="357"/>
                  </a:lnTo>
                  <a:lnTo>
                    <a:pt x="6" y="373"/>
                  </a:lnTo>
                  <a:lnTo>
                    <a:pt x="2" y="359"/>
                  </a:lnTo>
                  <a:lnTo>
                    <a:pt x="0" y="345"/>
                  </a:lnTo>
                  <a:lnTo>
                    <a:pt x="0" y="334"/>
                  </a:lnTo>
                  <a:lnTo>
                    <a:pt x="2" y="324"/>
                  </a:lnTo>
                  <a:lnTo>
                    <a:pt x="5" y="310"/>
                  </a:lnTo>
                  <a:lnTo>
                    <a:pt x="8" y="299"/>
                  </a:lnTo>
                  <a:lnTo>
                    <a:pt x="12" y="290"/>
                  </a:lnTo>
                  <a:lnTo>
                    <a:pt x="15" y="282"/>
                  </a:lnTo>
                  <a:lnTo>
                    <a:pt x="24" y="270"/>
                  </a:lnTo>
                  <a:lnTo>
                    <a:pt x="35" y="258"/>
                  </a:lnTo>
                  <a:lnTo>
                    <a:pt x="44" y="247"/>
                  </a:lnTo>
                  <a:lnTo>
                    <a:pt x="54" y="239"/>
                  </a:lnTo>
                  <a:lnTo>
                    <a:pt x="72" y="226"/>
                  </a:lnTo>
                  <a:lnTo>
                    <a:pt x="94" y="211"/>
                  </a:lnTo>
                  <a:lnTo>
                    <a:pt x="105" y="202"/>
                  </a:lnTo>
                  <a:lnTo>
                    <a:pt x="119" y="188"/>
                  </a:lnTo>
                  <a:lnTo>
                    <a:pt x="125" y="181"/>
                  </a:lnTo>
                  <a:lnTo>
                    <a:pt x="133" y="171"/>
                  </a:lnTo>
                  <a:lnTo>
                    <a:pt x="138" y="159"/>
                  </a:lnTo>
                  <a:lnTo>
                    <a:pt x="144" y="145"/>
                  </a:lnTo>
                  <a:lnTo>
                    <a:pt x="146" y="143"/>
                  </a:lnTo>
                  <a:lnTo>
                    <a:pt x="97" y="0"/>
                  </a:lnTo>
                </a:path>
              </a:pathLst>
            </a:custGeom>
            <a:solidFill>
              <a:srgbClr val="404040"/>
            </a:solidFill>
            <a:ln w="9525">
              <a:noFill/>
              <a:round/>
              <a:headEnd/>
              <a:tailEnd/>
            </a:ln>
          </p:spPr>
          <p:txBody>
            <a:bodyPr wrap="none" anchor="ctr"/>
            <a:lstStyle/>
            <a:p>
              <a:endParaRPr lang="tr-TR"/>
            </a:p>
          </p:txBody>
        </p:sp>
        <p:sp>
          <p:nvSpPr>
            <p:cNvPr id="22545" name="AutoShape 18"/>
            <p:cNvSpPr>
              <a:spLocks noChangeArrowheads="1"/>
            </p:cNvSpPr>
            <p:nvPr/>
          </p:nvSpPr>
          <p:spPr bwMode="auto">
            <a:xfrm>
              <a:off x="1069" y="3291"/>
              <a:ext cx="309" cy="382"/>
            </a:xfrm>
            <a:custGeom>
              <a:avLst/>
              <a:gdLst>
                <a:gd name="T0" fmla="*/ 296 w 309"/>
                <a:gd name="T1" fmla="*/ 11 h 382"/>
                <a:gd name="T2" fmla="*/ 293 w 309"/>
                <a:gd name="T3" fmla="*/ 317 h 382"/>
                <a:gd name="T4" fmla="*/ 297 w 309"/>
                <a:gd name="T5" fmla="*/ 333 h 382"/>
                <a:gd name="T6" fmla="*/ 305 w 309"/>
                <a:gd name="T7" fmla="*/ 355 h 382"/>
                <a:gd name="T8" fmla="*/ 308 w 309"/>
                <a:gd name="T9" fmla="*/ 361 h 382"/>
                <a:gd name="T10" fmla="*/ 269 w 309"/>
                <a:gd name="T11" fmla="*/ 379 h 382"/>
                <a:gd name="T12" fmla="*/ 206 w 309"/>
                <a:gd name="T13" fmla="*/ 381 h 382"/>
                <a:gd name="T14" fmla="*/ 235 w 309"/>
                <a:gd name="T15" fmla="*/ 123 h 382"/>
                <a:gd name="T16" fmla="*/ 236 w 309"/>
                <a:gd name="T17" fmla="*/ 101 h 382"/>
                <a:gd name="T18" fmla="*/ 235 w 309"/>
                <a:gd name="T19" fmla="*/ 85 h 382"/>
                <a:gd name="T20" fmla="*/ 232 w 309"/>
                <a:gd name="T21" fmla="*/ 68 h 382"/>
                <a:gd name="T22" fmla="*/ 225 w 309"/>
                <a:gd name="T23" fmla="*/ 61 h 382"/>
                <a:gd name="T24" fmla="*/ 214 w 309"/>
                <a:gd name="T25" fmla="*/ 57 h 382"/>
                <a:gd name="T26" fmla="*/ 204 w 309"/>
                <a:gd name="T27" fmla="*/ 57 h 382"/>
                <a:gd name="T28" fmla="*/ 193 w 309"/>
                <a:gd name="T29" fmla="*/ 59 h 382"/>
                <a:gd name="T30" fmla="*/ 183 w 309"/>
                <a:gd name="T31" fmla="*/ 62 h 382"/>
                <a:gd name="T32" fmla="*/ 177 w 309"/>
                <a:gd name="T33" fmla="*/ 68 h 382"/>
                <a:gd name="T34" fmla="*/ 172 w 309"/>
                <a:gd name="T35" fmla="*/ 78 h 382"/>
                <a:gd name="T36" fmla="*/ 165 w 309"/>
                <a:gd name="T37" fmla="*/ 92 h 382"/>
                <a:gd name="T38" fmla="*/ 113 w 309"/>
                <a:gd name="T39" fmla="*/ 194 h 382"/>
                <a:gd name="T40" fmla="*/ 95 w 309"/>
                <a:gd name="T41" fmla="*/ 296 h 382"/>
                <a:gd name="T42" fmla="*/ 94 w 309"/>
                <a:gd name="T43" fmla="*/ 317 h 382"/>
                <a:gd name="T44" fmla="*/ 94 w 309"/>
                <a:gd name="T45" fmla="*/ 364 h 382"/>
                <a:gd name="T46" fmla="*/ 33 w 309"/>
                <a:gd name="T47" fmla="*/ 367 h 382"/>
                <a:gd name="T48" fmla="*/ 0 w 309"/>
                <a:gd name="T49" fmla="*/ 358 h 382"/>
                <a:gd name="T50" fmla="*/ 14 w 309"/>
                <a:gd name="T51" fmla="*/ 326 h 382"/>
                <a:gd name="T52" fmla="*/ 32 w 309"/>
                <a:gd name="T53" fmla="*/ 271 h 382"/>
                <a:gd name="T54" fmla="*/ 55 w 309"/>
                <a:gd name="T55" fmla="*/ 197 h 382"/>
                <a:gd name="T56" fmla="*/ 125 w 309"/>
                <a:gd name="T57" fmla="*/ 0 h 382"/>
                <a:gd name="T58" fmla="*/ 296 w 309"/>
                <a:gd name="T59" fmla="*/ 11 h 38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09"/>
                <a:gd name="T91" fmla="*/ 0 h 382"/>
                <a:gd name="T92" fmla="*/ 309 w 309"/>
                <a:gd name="T93" fmla="*/ 382 h 38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09" h="382">
                  <a:moveTo>
                    <a:pt x="296" y="11"/>
                  </a:moveTo>
                  <a:lnTo>
                    <a:pt x="293" y="317"/>
                  </a:lnTo>
                  <a:lnTo>
                    <a:pt x="297" y="333"/>
                  </a:lnTo>
                  <a:lnTo>
                    <a:pt x="305" y="355"/>
                  </a:lnTo>
                  <a:lnTo>
                    <a:pt x="308" y="361"/>
                  </a:lnTo>
                  <a:lnTo>
                    <a:pt x="269" y="379"/>
                  </a:lnTo>
                  <a:lnTo>
                    <a:pt x="206" y="381"/>
                  </a:lnTo>
                  <a:lnTo>
                    <a:pt x="235" y="123"/>
                  </a:lnTo>
                  <a:lnTo>
                    <a:pt x="236" y="101"/>
                  </a:lnTo>
                  <a:lnTo>
                    <a:pt x="235" y="85"/>
                  </a:lnTo>
                  <a:lnTo>
                    <a:pt x="232" y="68"/>
                  </a:lnTo>
                  <a:lnTo>
                    <a:pt x="225" y="61"/>
                  </a:lnTo>
                  <a:lnTo>
                    <a:pt x="214" y="57"/>
                  </a:lnTo>
                  <a:lnTo>
                    <a:pt x="204" y="57"/>
                  </a:lnTo>
                  <a:lnTo>
                    <a:pt x="193" y="59"/>
                  </a:lnTo>
                  <a:lnTo>
                    <a:pt x="183" y="62"/>
                  </a:lnTo>
                  <a:lnTo>
                    <a:pt x="177" y="68"/>
                  </a:lnTo>
                  <a:lnTo>
                    <a:pt x="172" y="78"/>
                  </a:lnTo>
                  <a:lnTo>
                    <a:pt x="165" y="92"/>
                  </a:lnTo>
                  <a:lnTo>
                    <a:pt x="113" y="194"/>
                  </a:lnTo>
                  <a:lnTo>
                    <a:pt x="95" y="296"/>
                  </a:lnTo>
                  <a:lnTo>
                    <a:pt x="94" y="317"/>
                  </a:lnTo>
                  <a:lnTo>
                    <a:pt x="94" y="364"/>
                  </a:lnTo>
                  <a:lnTo>
                    <a:pt x="33" y="367"/>
                  </a:lnTo>
                  <a:lnTo>
                    <a:pt x="0" y="358"/>
                  </a:lnTo>
                  <a:lnTo>
                    <a:pt x="14" y="326"/>
                  </a:lnTo>
                  <a:lnTo>
                    <a:pt x="32" y="271"/>
                  </a:lnTo>
                  <a:lnTo>
                    <a:pt x="55" y="197"/>
                  </a:lnTo>
                  <a:lnTo>
                    <a:pt x="125" y="0"/>
                  </a:lnTo>
                  <a:lnTo>
                    <a:pt x="296" y="11"/>
                  </a:lnTo>
                </a:path>
              </a:pathLst>
            </a:custGeom>
            <a:solidFill>
              <a:srgbClr val="790015"/>
            </a:solidFill>
            <a:ln w="9525">
              <a:noFill/>
              <a:round/>
              <a:headEnd/>
              <a:tailEnd/>
            </a:ln>
          </p:spPr>
          <p:txBody>
            <a:bodyPr wrap="none" anchor="ctr"/>
            <a:lstStyle/>
            <a:p>
              <a:endParaRPr lang="tr-TR"/>
            </a:p>
          </p:txBody>
        </p:sp>
        <p:sp>
          <p:nvSpPr>
            <p:cNvPr id="22546" name="Oval 19"/>
            <p:cNvSpPr>
              <a:spLocks noChangeArrowheads="1"/>
            </p:cNvSpPr>
            <p:nvPr/>
          </p:nvSpPr>
          <p:spPr bwMode="auto">
            <a:xfrm>
              <a:off x="1146" y="3108"/>
              <a:ext cx="47" cy="36"/>
            </a:xfrm>
            <a:prstGeom prst="ellipse">
              <a:avLst/>
            </a:prstGeom>
            <a:solidFill>
              <a:srgbClr val="000000"/>
            </a:solidFill>
            <a:ln w="9525">
              <a:noFill/>
              <a:round/>
              <a:headEnd/>
              <a:tailEnd/>
            </a:ln>
          </p:spPr>
          <p:txBody>
            <a:bodyPr wrap="none" anchor="ctr"/>
            <a:lstStyle/>
            <a:p>
              <a:endParaRPr lang="tr-TR"/>
            </a:p>
          </p:txBody>
        </p:sp>
        <p:sp>
          <p:nvSpPr>
            <p:cNvPr id="22547" name="AutoShape 20"/>
            <p:cNvSpPr>
              <a:spLocks noChangeArrowheads="1"/>
            </p:cNvSpPr>
            <p:nvPr/>
          </p:nvSpPr>
          <p:spPr bwMode="auto">
            <a:xfrm>
              <a:off x="1037" y="3142"/>
              <a:ext cx="232" cy="164"/>
            </a:xfrm>
            <a:custGeom>
              <a:avLst/>
              <a:gdLst>
                <a:gd name="T0" fmla="*/ 225 w 233"/>
                <a:gd name="T1" fmla="*/ 91 h 164"/>
                <a:gd name="T2" fmla="*/ 156 w 233"/>
                <a:gd name="T3" fmla="*/ 88 h 164"/>
                <a:gd name="T4" fmla="*/ 134 w 233"/>
                <a:gd name="T5" fmla="*/ 77 h 164"/>
                <a:gd name="T6" fmla="*/ 60 w 233"/>
                <a:gd name="T7" fmla="*/ 3 h 164"/>
                <a:gd name="T8" fmla="*/ 53 w 233"/>
                <a:gd name="T9" fmla="*/ 1 h 164"/>
                <a:gd name="T10" fmla="*/ 32 w 233"/>
                <a:gd name="T11" fmla="*/ 0 h 164"/>
                <a:gd name="T12" fmla="*/ 22 w 233"/>
                <a:gd name="T13" fmla="*/ 3 h 164"/>
                <a:gd name="T14" fmla="*/ 11 w 233"/>
                <a:gd name="T15" fmla="*/ 8 h 164"/>
                <a:gd name="T16" fmla="*/ 6 w 233"/>
                <a:gd name="T17" fmla="*/ 12 h 164"/>
                <a:gd name="T18" fmla="*/ 3 w 233"/>
                <a:gd name="T19" fmla="*/ 19 h 164"/>
                <a:gd name="T20" fmla="*/ 0 w 233"/>
                <a:gd name="T21" fmla="*/ 27 h 164"/>
                <a:gd name="T22" fmla="*/ 0 w 233"/>
                <a:gd name="T23" fmla="*/ 33 h 164"/>
                <a:gd name="T24" fmla="*/ 0 w 233"/>
                <a:gd name="T25" fmla="*/ 46 h 164"/>
                <a:gd name="T26" fmla="*/ 3 w 233"/>
                <a:gd name="T27" fmla="*/ 65 h 164"/>
                <a:gd name="T28" fmla="*/ 16 w 233"/>
                <a:gd name="T29" fmla="*/ 70 h 164"/>
                <a:gd name="T30" fmla="*/ 29 w 233"/>
                <a:gd name="T31" fmla="*/ 76 h 164"/>
                <a:gd name="T32" fmla="*/ 49 w 233"/>
                <a:gd name="T33" fmla="*/ 86 h 164"/>
                <a:gd name="T34" fmla="*/ 69 w 233"/>
                <a:gd name="T35" fmla="*/ 100 h 164"/>
                <a:gd name="T36" fmla="*/ 88 w 233"/>
                <a:gd name="T37" fmla="*/ 116 h 164"/>
                <a:gd name="T38" fmla="*/ 100 w 233"/>
                <a:gd name="T39" fmla="*/ 130 h 164"/>
                <a:gd name="T40" fmla="*/ 185 w 233"/>
                <a:gd name="T41" fmla="*/ 161 h 164"/>
                <a:gd name="T42" fmla="*/ 203 w 233"/>
                <a:gd name="T43" fmla="*/ 163 h 164"/>
                <a:gd name="T44" fmla="*/ 210 w 233"/>
                <a:gd name="T45" fmla="*/ 163 h 164"/>
                <a:gd name="T46" fmla="*/ 225 w 233"/>
                <a:gd name="T47" fmla="*/ 91 h 16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33"/>
                <a:gd name="T73" fmla="*/ 0 h 164"/>
                <a:gd name="T74" fmla="*/ 233 w 233"/>
                <a:gd name="T75" fmla="*/ 164 h 16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33" h="164">
                  <a:moveTo>
                    <a:pt x="232" y="91"/>
                  </a:moveTo>
                  <a:lnTo>
                    <a:pt x="163" y="88"/>
                  </a:lnTo>
                  <a:lnTo>
                    <a:pt x="141" y="77"/>
                  </a:lnTo>
                  <a:lnTo>
                    <a:pt x="60" y="3"/>
                  </a:lnTo>
                  <a:lnTo>
                    <a:pt x="53" y="1"/>
                  </a:lnTo>
                  <a:lnTo>
                    <a:pt x="32" y="0"/>
                  </a:lnTo>
                  <a:lnTo>
                    <a:pt x="22" y="3"/>
                  </a:lnTo>
                  <a:lnTo>
                    <a:pt x="11" y="8"/>
                  </a:lnTo>
                  <a:lnTo>
                    <a:pt x="6" y="12"/>
                  </a:lnTo>
                  <a:lnTo>
                    <a:pt x="3" y="19"/>
                  </a:lnTo>
                  <a:lnTo>
                    <a:pt x="0" y="27"/>
                  </a:lnTo>
                  <a:lnTo>
                    <a:pt x="0" y="33"/>
                  </a:lnTo>
                  <a:lnTo>
                    <a:pt x="0" y="46"/>
                  </a:lnTo>
                  <a:lnTo>
                    <a:pt x="3" y="65"/>
                  </a:lnTo>
                  <a:lnTo>
                    <a:pt x="16" y="70"/>
                  </a:lnTo>
                  <a:lnTo>
                    <a:pt x="29" y="76"/>
                  </a:lnTo>
                  <a:lnTo>
                    <a:pt x="49" y="86"/>
                  </a:lnTo>
                  <a:lnTo>
                    <a:pt x="69" y="100"/>
                  </a:lnTo>
                  <a:lnTo>
                    <a:pt x="88" y="116"/>
                  </a:lnTo>
                  <a:lnTo>
                    <a:pt x="100" y="130"/>
                  </a:lnTo>
                  <a:lnTo>
                    <a:pt x="192" y="161"/>
                  </a:lnTo>
                  <a:lnTo>
                    <a:pt x="210" y="163"/>
                  </a:lnTo>
                  <a:lnTo>
                    <a:pt x="217" y="163"/>
                  </a:lnTo>
                  <a:lnTo>
                    <a:pt x="232" y="91"/>
                  </a:lnTo>
                </a:path>
              </a:pathLst>
            </a:custGeom>
            <a:solidFill>
              <a:srgbClr val="D4D2D0"/>
            </a:solidFill>
            <a:ln w="9525">
              <a:noFill/>
              <a:round/>
              <a:headEnd/>
              <a:tailEnd/>
            </a:ln>
          </p:spPr>
          <p:txBody>
            <a:bodyPr wrap="none" anchor="ctr"/>
            <a:lstStyle/>
            <a:p>
              <a:endParaRPr lang="tr-TR"/>
            </a:p>
          </p:txBody>
        </p:sp>
        <p:sp>
          <p:nvSpPr>
            <p:cNvPr id="22548" name="Oval 21"/>
            <p:cNvSpPr>
              <a:spLocks noChangeArrowheads="1"/>
            </p:cNvSpPr>
            <p:nvPr/>
          </p:nvSpPr>
          <p:spPr bwMode="auto">
            <a:xfrm>
              <a:off x="1237" y="3235"/>
              <a:ext cx="74" cy="78"/>
            </a:xfrm>
            <a:prstGeom prst="ellipse">
              <a:avLst/>
            </a:prstGeom>
            <a:solidFill>
              <a:srgbClr val="404040"/>
            </a:solidFill>
            <a:ln w="9525">
              <a:noFill/>
              <a:round/>
              <a:headEnd/>
              <a:tailEnd/>
            </a:ln>
          </p:spPr>
          <p:txBody>
            <a:bodyPr wrap="none" anchor="ctr"/>
            <a:lstStyle/>
            <a:p>
              <a:endParaRPr lang="tr-TR"/>
            </a:p>
          </p:txBody>
        </p:sp>
        <p:sp>
          <p:nvSpPr>
            <p:cNvPr id="22549" name="Oval 22"/>
            <p:cNvSpPr>
              <a:spLocks noChangeArrowheads="1"/>
            </p:cNvSpPr>
            <p:nvPr/>
          </p:nvSpPr>
          <p:spPr bwMode="auto">
            <a:xfrm>
              <a:off x="1262" y="3248"/>
              <a:ext cx="57" cy="54"/>
            </a:xfrm>
            <a:prstGeom prst="ellipse">
              <a:avLst/>
            </a:prstGeom>
            <a:solidFill>
              <a:srgbClr val="000000"/>
            </a:solidFill>
            <a:ln w="9525">
              <a:noFill/>
              <a:round/>
              <a:headEnd/>
              <a:tailEnd/>
            </a:ln>
          </p:spPr>
          <p:txBody>
            <a:bodyPr wrap="none" anchor="ctr"/>
            <a:lstStyle/>
            <a:p>
              <a:endParaRPr lang="tr-TR"/>
            </a:p>
          </p:txBody>
        </p:sp>
        <p:sp>
          <p:nvSpPr>
            <p:cNvPr id="22550" name="Oval 23"/>
            <p:cNvSpPr>
              <a:spLocks noChangeArrowheads="1"/>
            </p:cNvSpPr>
            <p:nvPr/>
          </p:nvSpPr>
          <p:spPr bwMode="auto">
            <a:xfrm>
              <a:off x="1270" y="3248"/>
              <a:ext cx="58" cy="54"/>
            </a:xfrm>
            <a:prstGeom prst="ellipse">
              <a:avLst/>
            </a:prstGeom>
            <a:solidFill>
              <a:srgbClr val="E0E0E0"/>
            </a:solidFill>
            <a:ln w="9525">
              <a:noFill/>
              <a:round/>
              <a:headEnd/>
              <a:tailEnd/>
            </a:ln>
          </p:spPr>
          <p:txBody>
            <a:bodyPr wrap="none" anchor="ctr"/>
            <a:lstStyle/>
            <a:p>
              <a:endParaRPr lang="tr-TR"/>
            </a:p>
          </p:txBody>
        </p:sp>
        <p:grpSp>
          <p:nvGrpSpPr>
            <p:cNvPr id="3" name="Group 24"/>
            <p:cNvGrpSpPr>
              <a:grpSpLocks/>
            </p:cNvGrpSpPr>
            <p:nvPr/>
          </p:nvGrpSpPr>
          <p:grpSpPr bwMode="auto">
            <a:xfrm>
              <a:off x="1292" y="3202"/>
              <a:ext cx="206" cy="152"/>
              <a:chOff x="1292" y="3202"/>
              <a:chExt cx="206" cy="152"/>
            </a:xfrm>
          </p:grpSpPr>
          <p:sp>
            <p:nvSpPr>
              <p:cNvPr id="22583" name="AutoShape 25"/>
              <p:cNvSpPr>
                <a:spLocks noChangeArrowheads="1"/>
              </p:cNvSpPr>
              <p:nvPr/>
            </p:nvSpPr>
            <p:spPr bwMode="auto">
              <a:xfrm>
                <a:off x="1351" y="3202"/>
                <a:ext cx="147" cy="152"/>
              </a:xfrm>
              <a:custGeom>
                <a:avLst/>
                <a:gdLst>
                  <a:gd name="T0" fmla="*/ 14 w 147"/>
                  <a:gd name="T1" fmla="*/ 26 h 152"/>
                  <a:gd name="T2" fmla="*/ 55 w 147"/>
                  <a:gd name="T3" fmla="*/ 2 h 152"/>
                  <a:gd name="T4" fmla="*/ 63 w 147"/>
                  <a:gd name="T5" fmla="*/ 0 h 152"/>
                  <a:gd name="T6" fmla="*/ 70 w 147"/>
                  <a:gd name="T7" fmla="*/ 2 h 152"/>
                  <a:gd name="T8" fmla="*/ 74 w 147"/>
                  <a:gd name="T9" fmla="*/ 5 h 152"/>
                  <a:gd name="T10" fmla="*/ 79 w 147"/>
                  <a:gd name="T11" fmla="*/ 9 h 152"/>
                  <a:gd name="T12" fmla="*/ 81 w 147"/>
                  <a:gd name="T13" fmla="*/ 14 h 152"/>
                  <a:gd name="T14" fmla="*/ 81 w 147"/>
                  <a:gd name="T15" fmla="*/ 21 h 152"/>
                  <a:gd name="T16" fmla="*/ 79 w 147"/>
                  <a:gd name="T17" fmla="*/ 29 h 152"/>
                  <a:gd name="T18" fmla="*/ 74 w 147"/>
                  <a:gd name="T19" fmla="*/ 35 h 152"/>
                  <a:gd name="T20" fmla="*/ 65 w 147"/>
                  <a:gd name="T21" fmla="*/ 42 h 152"/>
                  <a:gd name="T22" fmla="*/ 132 w 147"/>
                  <a:gd name="T23" fmla="*/ 39 h 152"/>
                  <a:gd name="T24" fmla="*/ 136 w 147"/>
                  <a:gd name="T25" fmla="*/ 41 h 152"/>
                  <a:gd name="T26" fmla="*/ 140 w 147"/>
                  <a:gd name="T27" fmla="*/ 43 h 152"/>
                  <a:gd name="T28" fmla="*/ 142 w 147"/>
                  <a:gd name="T29" fmla="*/ 48 h 152"/>
                  <a:gd name="T30" fmla="*/ 142 w 147"/>
                  <a:gd name="T31" fmla="*/ 53 h 152"/>
                  <a:gd name="T32" fmla="*/ 139 w 147"/>
                  <a:gd name="T33" fmla="*/ 57 h 152"/>
                  <a:gd name="T34" fmla="*/ 136 w 147"/>
                  <a:gd name="T35" fmla="*/ 60 h 152"/>
                  <a:gd name="T36" fmla="*/ 132 w 147"/>
                  <a:gd name="T37" fmla="*/ 62 h 152"/>
                  <a:gd name="T38" fmla="*/ 85 w 147"/>
                  <a:gd name="T39" fmla="*/ 69 h 152"/>
                  <a:gd name="T40" fmla="*/ 136 w 147"/>
                  <a:gd name="T41" fmla="*/ 74 h 152"/>
                  <a:gd name="T42" fmla="*/ 140 w 147"/>
                  <a:gd name="T43" fmla="*/ 76 h 152"/>
                  <a:gd name="T44" fmla="*/ 144 w 147"/>
                  <a:gd name="T45" fmla="*/ 79 h 152"/>
                  <a:gd name="T46" fmla="*/ 146 w 147"/>
                  <a:gd name="T47" fmla="*/ 84 h 152"/>
                  <a:gd name="T48" fmla="*/ 146 w 147"/>
                  <a:gd name="T49" fmla="*/ 89 h 152"/>
                  <a:gd name="T50" fmla="*/ 143 w 147"/>
                  <a:gd name="T51" fmla="*/ 96 h 152"/>
                  <a:gd name="T52" fmla="*/ 140 w 147"/>
                  <a:gd name="T53" fmla="*/ 99 h 152"/>
                  <a:gd name="T54" fmla="*/ 134 w 147"/>
                  <a:gd name="T55" fmla="*/ 100 h 152"/>
                  <a:gd name="T56" fmla="*/ 126 w 147"/>
                  <a:gd name="T57" fmla="*/ 100 h 152"/>
                  <a:gd name="T58" fmla="*/ 81 w 147"/>
                  <a:gd name="T59" fmla="*/ 95 h 152"/>
                  <a:gd name="T60" fmla="*/ 105 w 147"/>
                  <a:gd name="T61" fmla="*/ 108 h 152"/>
                  <a:gd name="T62" fmla="*/ 108 w 147"/>
                  <a:gd name="T63" fmla="*/ 113 h 152"/>
                  <a:gd name="T64" fmla="*/ 111 w 147"/>
                  <a:gd name="T65" fmla="*/ 118 h 152"/>
                  <a:gd name="T66" fmla="*/ 108 w 147"/>
                  <a:gd name="T67" fmla="*/ 124 h 152"/>
                  <a:gd name="T68" fmla="*/ 106 w 147"/>
                  <a:gd name="T69" fmla="*/ 129 h 152"/>
                  <a:gd name="T70" fmla="*/ 101 w 147"/>
                  <a:gd name="T71" fmla="*/ 131 h 152"/>
                  <a:gd name="T72" fmla="*/ 95 w 147"/>
                  <a:gd name="T73" fmla="*/ 133 h 152"/>
                  <a:gd name="T74" fmla="*/ 86 w 147"/>
                  <a:gd name="T75" fmla="*/ 131 h 152"/>
                  <a:gd name="T76" fmla="*/ 77 w 147"/>
                  <a:gd name="T77" fmla="*/ 129 h 152"/>
                  <a:gd name="T78" fmla="*/ 52 w 147"/>
                  <a:gd name="T79" fmla="*/ 124 h 152"/>
                  <a:gd name="T80" fmla="*/ 58 w 147"/>
                  <a:gd name="T81" fmla="*/ 134 h 152"/>
                  <a:gd name="T82" fmla="*/ 60 w 147"/>
                  <a:gd name="T83" fmla="*/ 138 h 152"/>
                  <a:gd name="T84" fmla="*/ 59 w 147"/>
                  <a:gd name="T85" fmla="*/ 144 h 152"/>
                  <a:gd name="T86" fmla="*/ 57 w 147"/>
                  <a:gd name="T87" fmla="*/ 147 h 152"/>
                  <a:gd name="T88" fmla="*/ 53 w 147"/>
                  <a:gd name="T89" fmla="*/ 149 h 152"/>
                  <a:gd name="T90" fmla="*/ 45 w 147"/>
                  <a:gd name="T91" fmla="*/ 151 h 152"/>
                  <a:gd name="T92" fmla="*/ 39 w 147"/>
                  <a:gd name="T93" fmla="*/ 151 h 152"/>
                  <a:gd name="T94" fmla="*/ 27 w 147"/>
                  <a:gd name="T95" fmla="*/ 147 h 152"/>
                  <a:gd name="T96" fmla="*/ 6 w 147"/>
                  <a:gd name="T97" fmla="*/ 134 h 152"/>
                  <a:gd name="T98" fmla="*/ 0 w 147"/>
                  <a:gd name="T99" fmla="*/ 126 h 152"/>
                  <a:gd name="T100" fmla="*/ 14 w 147"/>
                  <a:gd name="T101" fmla="*/ 26 h 15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47"/>
                  <a:gd name="T154" fmla="*/ 0 h 152"/>
                  <a:gd name="T155" fmla="*/ 147 w 147"/>
                  <a:gd name="T156" fmla="*/ 152 h 15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47" h="152">
                    <a:moveTo>
                      <a:pt x="14" y="26"/>
                    </a:moveTo>
                    <a:lnTo>
                      <a:pt x="55" y="2"/>
                    </a:lnTo>
                    <a:lnTo>
                      <a:pt x="63" y="0"/>
                    </a:lnTo>
                    <a:lnTo>
                      <a:pt x="70" y="2"/>
                    </a:lnTo>
                    <a:lnTo>
                      <a:pt x="74" y="5"/>
                    </a:lnTo>
                    <a:lnTo>
                      <a:pt x="79" y="9"/>
                    </a:lnTo>
                    <a:lnTo>
                      <a:pt x="81" y="14"/>
                    </a:lnTo>
                    <a:lnTo>
                      <a:pt x="81" y="21"/>
                    </a:lnTo>
                    <a:lnTo>
                      <a:pt x="79" y="29"/>
                    </a:lnTo>
                    <a:lnTo>
                      <a:pt x="74" y="35"/>
                    </a:lnTo>
                    <a:lnTo>
                      <a:pt x="65" y="42"/>
                    </a:lnTo>
                    <a:lnTo>
                      <a:pt x="132" y="39"/>
                    </a:lnTo>
                    <a:lnTo>
                      <a:pt x="136" y="41"/>
                    </a:lnTo>
                    <a:lnTo>
                      <a:pt x="140" y="43"/>
                    </a:lnTo>
                    <a:lnTo>
                      <a:pt x="142" y="48"/>
                    </a:lnTo>
                    <a:lnTo>
                      <a:pt x="142" y="53"/>
                    </a:lnTo>
                    <a:lnTo>
                      <a:pt x="139" y="57"/>
                    </a:lnTo>
                    <a:lnTo>
                      <a:pt x="136" y="60"/>
                    </a:lnTo>
                    <a:lnTo>
                      <a:pt x="132" y="62"/>
                    </a:lnTo>
                    <a:lnTo>
                      <a:pt x="85" y="69"/>
                    </a:lnTo>
                    <a:lnTo>
                      <a:pt x="136" y="74"/>
                    </a:lnTo>
                    <a:lnTo>
                      <a:pt x="140" y="76"/>
                    </a:lnTo>
                    <a:lnTo>
                      <a:pt x="144" y="79"/>
                    </a:lnTo>
                    <a:lnTo>
                      <a:pt x="146" y="84"/>
                    </a:lnTo>
                    <a:lnTo>
                      <a:pt x="146" y="89"/>
                    </a:lnTo>
                    <a:lnTo>
                      <a:pt x="143" y="96"/>
                    </a:lnTo>
                    <a:lnTo>
                      <a:pt x="140" y="99"/>
                    </a:lnTo>
                    <a:lnTo>
                      <a:pt x="134" y="100"/>
                    </a:lnTo>
                    <a:lnTo>
                      <a:pt x="126" y="100"/>
                    </a:lnTo>
                    <a:lnTo>
                      <a:pt x="81" y="95"/>
                    </a:lnTo>
                    <a:lnTo>
                      <a:pt x="105" y="108"/>
                    </a:lnTo>
                    <a:lnTo>
                      <a:pt x="108" y="113"/>
                    </a:lnTo>
                    <a:lnTo>
                      <a:pt x="111" y="118"/>
                    </a:lnTo>
                    <a:lnTo>
                      <a:pt x="108" y="124"/>
                    </a:lnTo>
                    <a:lnTo>
                      <a:pt x="106" y="129"/>
                    </a:lnTo>
                    <a:lnTo>
                      <a:pt x="101" y="131"/>
                    </a:lnTo>
                    <a:lnTo>
                      <a:pt x="95" y="133"/>
                    </a:lnTo>
                    <a:lnTo>
                      <a:pt x="86" y="131"/>
                    </a:lnTo>
                    <a:lnTo>
                      <a:pt x="77" y="129"/>
                    </a:lnTo>
                    <a:lnTo>
                      <a:pt x="52" y="124"/>
                    </a:lnTo>
                    <a:lnTo>
                      <a:pt x="58" y="134"/>
                    </a:lnTo>
                    <a:lnTo>
                      <a:pt x="60" y="138"/>
                    </a:lnTo>
                    <a:lnTo>
                      <a:pt x="59" y="144"/>
                    </a:lnTo>
                    <a:lnTo>
                      <a:pt x="57" y="147"/>
                    </a:lnTo>
                    <a:lnTo>
                      <a:pt x="53" y="149"/>
                    </a:lnTo>
                    <a:lnTo>
                      <a:pt x="45" y="151"/>
                    </a:lnTo>
                    <a:lnTo>
                      <a:pt x="39" y="151"/>
                    </a:lnTo>
                    <a:lnTo>
                      <a:pt x="27" y="147"/>
                    </a:lnTo>
                    <a:lnTo>
                      <a:pt x="6" y="134"/>
                    </a:lnTo>
                    <a:lnTo>
                      <a:pt x="0" y="126"/>
                    </a:lnTo>
                    <a:lnTo>
                      <a:pt x="14" y="26"/>
                    </a:lnTo>
                  </a:path>
                </a:pathLst>
              </a:custGeom>
              <a:solidFill>
                <a:srgbClr val="000000"/>
              </a:solidFill>
              <a:ln w="9525">
                <a:noFill/>
                <a:round/>
                <a:headEnd/>
                <a:tailEnd/>
              </a:ln>
            </p:spPr>
            <p:txBody>
              <a:bodyPr wrap="none" anchor="ctr"/>
              <a:lstStyle/>
              <a:p>
                <a:endParaRPr lang="tr-TR"/>
              </a:p>
            </p:txBody>
          </p:sp>
          <p:sp>
            <p:nvSpPr>
              <p:cNvPr id="22584" name="Oval 26"/>
              <p:cNvSpPr>
                <a:spLocks noChangeArrowheads="1"/>
              </p:cNvSpPr>
              <p:nvPr/>
            </p:nvSpPr>
            <p:spPr bwMode="auto">
              <a:xfrm>
                <a:off x="1292" y="3229"/>
                <a:ext cx="117" cy="100"/>
              </a:xfrm>
              <a:prstGeom prst="ellipse">
                <a:avLst/>
              </a:prstGeom>
              <a:solidFill>
                <a:srgbClr val="000000"/>
              </a:solidFill>
              <a:ln w="9525">
                <a:noFill/>
                <a:round/>
                <a:headEnd/>
                <a:tailEnd/>
              </a:ln>
            </p:spPr>
            <p:txBody>
              <a:bodyPr wrap="none" anchor="ctr"/>
              <a:lstStyle/>
              <a:p>
                <a:endParaRPr lang="tr-TR"/>
              </a:p>
            </p:txBody>
          </p:sp>
        </p:grpSp>
        <p:grpSp>
          <p:nvGrpSpPr>
            <p:cNvPr id="4" name="Group 27"/>
            <p:cNvGrpSpPr>
              <a:grpSpLocks/>
            </p:cNvGrpSpPr>
            <p:nvPr/>
          </p:nvGrpSpPr>
          <p:grpSpPr bwMode="auto">
            <a:xfrm>
              <a:off x="1297" y="3199"/>
              <a:ext cx="206" cy="153"/>
              <a:chOff x="1297" y="3199"/>
              <a:chExt cx="206" cy="153"/>
            </a:xfrm>
          </p:grpSpPr>
          <p:sp>
            <p:nvSpPr>
              <p:cNvPr id="22581" name="AutoShape 28"/>
              <p:cNvSpPr>
                <a:spLocks noChangeArrowheads="1"/>
              </p:cNvSpPr>
              <p:nvPr/>
            </p:nvSpPr>
            <p:spPr bwMode="auto">
              <a:xfrm>
                <a:off x="1355" y="3199"/>
                <a:ext cx="148" cy="153"/>
              </a:xfrm>
              <a:custGeom>
                <a:avLst/>
                <a:gdLst>
                  <a:gd name="T0" fmla="*/ 13 w 148"/>
                  <a:gd name="T1" fmla="*/ 26 h 153"/>
                  <a:gd name="T2" fmla="*/ 54 w 148"/>
                  <a:gd name="T3" fmla="*/ 3 h 153"/>
                  <a:gd name="T4" fmla="*/ 63 w 148"/>
                  <a:gd name="T5" fmla="*/ 0 h 153"/>
                  <a:gd name="T6" fmla="*/ 70 w 148"/>
                  <a:gd name="T7" fmla="*/ 2 h 153"/>
                  <a:gd name="T8" fmla="*/ 74 w 148"/>
                  <a:gd name="T9" fmla="*/ 5 h 153"/>
                  <a:gd name="T10" fmla="*/ 79 w 148"/>
                  <a:gd name="T11" fmla="*/ 10 h 153"/>
                  <a:gd name="T12" fmla="*/ 81 w 148"/>
                  <a:gd name="T13" fmla="*/ 15 h 153"/>
                  <a:gd name="T14" fmla="*/ 82 w 148"/>
                  <a:gd name="T15" fmla="*/ 22 h 153"/>
                  <a:gd name="T16" fmla="*/ 79 w 148"/>
                  <a:gd name="T17" fmla="*/ 30 h 153"/>
                  <a:gd name="T18" fmla="*/ 74 w 148"/>
                  <a:gd name="T19" fmla="*/ 35 h 153"/>
                  <a:gd name="T20" fmla="*/ 66 w 148"/>
                  <a:gd name="T21" fmla="*/ 42 h 153"/>
                  <a:gd name="T22" fmla="*/ 132 w 148"/>
                  <a:gd name="T23" fmla="*/ 40 h 153"/>
                  <a:gd name="T24" fmla="*/ 137 w 148"/>
                  <a:gd name="T25" fmla="*/ 41 h 153"/>
                  <a:gd name="T26" fmla="*/ 140 w 148"/>
                  <a:gd name="T27" fmla="*/ 43 h 153"/>
                  <a:gd name="T28" fmla="*/ 142 w 148"/>
                  <a:gd name="T29" fmla="*/ 49 h 153"/>
                  <a:gd name="T30" fmla="*/ 142 w 148"/>
                  <a:gd name="T31" fmla="*/ 53 h 153"/>
                  <a:gd name="T32" fmla="*/ 139 w 148"/>
                  <a:gd name="T33" fmla="*/ 57 h 153"/>
                  <a:gd name="T34" fmla="*/ 137 w 148"/>
                  <a:gd name="T35" fmla="*/ 60 h 153"/>
                  <a:gd name="T36" fmla="*/ 132 w 148"/>
                  <a:gd name="T37" fmla="*/ 62 h 153"/>
                  <a:gd name="T38" fmla="*/ 86 w 148"/>
                  <a:gd name="T39" fmla="*/ 69 h 153"/>
                  <a:gd name="T40" fmla="*/ 137 w 148"/>
                  <a:gd name="T41" fmla="*/ 74 h 153"/>
                  <a:gd name="T42" fmla="*/ 141 w 148"/>
                  <a:gd name="T43" fmla="*/ 76 h 153"/>
                  <a:gd name="T44" fmla="*/ 145 w 148"/>
                  <a:gd name="T45" fmla="*/ 80 h 153"/>
                  <a:gd name="T46" fmla="*/ 147 w 148"/>
                  <a:gd name="T47" fmla="*/ 85 h 153"/>
                  <a:gd name="T48" fmla="*/ 147 w 148"/>
                  <a:gd name="T49" fmla="*/ 90 h 153"/>
                  <a:gd name="T50" fmla="*/ 144 w 148"/>
                  <a:gd name="T51" fmla="*/ 97 h 153"/>
                  <a:gd name="T52" fmla="*/ 140 w 148"/>
                  <a:gd name="T53" fmla="*/ 100 h 153"/>
                  <a:gd name="T54" fmla="*/ 135 w 148"/>
                  <a:gd name="T55" fmla="*/ 102 h 153"/>
                  <a:gd name="T56" fmla="*/ 127 w 148"/>
                  <a:gd name="T57" fmla="*/ 102 h 153"/>
                  <a:gd name="T58" fmla="*/ 82 w 148"/>
                  <a:gd name="T59" fmla="*/ 95 h 153"/>
                  <a:gd name="T60" fmla="*/ 105 w 148"/>
                  <a:gd name="T61" fmla="*/ 109 h 153"/>
                  <a:gd name="T62" fmla="*/ 109 w 148"/>
                  <a:gd name="T63" fmla="*/ 113 h 153"/>
                  <a:gd name="T64" fmla="*/ 111 w 148"/>
                  <a:gd name="T65" fmla="*/ 119 h 153"/>
                  <a:gd name="T66" fmla="*/ 109 w 148"/>
                  <a:gd name="T67" fmla="*/ 126 h 153"/>
                  <a:gd name="T68" fmla="*/ 106 w 148"/>
                  <a:gd name="T69" fmla="*/ 130 h 153"/>
                  <a:gd name="T70" fmla="*/ 102 w 148"/>
                  <a:gd name="T71" fmla="*/ 132 h 153"/>
                  <a:gd name="T72" fmla="*/ 96 w 148"/>
                  <a:gd name="T73" fmla="*/ 134 h 153"/>
                  <a:gd name="T74" fmla="*/ 86 w 148"/>
                  <a:gd name="T75" fmla="*/ 132 h 153"/>
                  <a:gd name="T76" fmla="*/ 78 w 148"/>
                  <a:gd name="T77" fmla="*/ 130 h 153"/>
                  <a:gd name="T78" fmla="*/ 52 w 148"/>
                  <a:gd name="T79" fmla="*/ 124 h 153"/>
                  <a:gd name="T80" fmla="*/ 58 w 148"/>
                  <a:gd name="T81" fmla="*/ 135 h 153"/>
                  <a:gd name="T82" fmla="*/ 60 w 148"/>
                  <a:gd name="T83" fmla="*/ 139 h 153"/>
                  <a:gd name="T84" fmla="*/ 59 w 148"/>
                  <a:gd name="T85" fmla="*/ 145 h 153"/>
                  <a:gd name="T86" fmla="*/ 56 w 148"/>
                  <a:gd name="T87" fmla="*/ 148 h 153"/>
                  <a:gd name="T88" fmla="*/ 53 w 148"/>
                  <a:gd name="T89" fmla="*/ 150 h 153"/>
                  <a:gd name="T90" fmla="*/ 46 w 148"/>
                  <a:gd name="T91" fmla="*/ 152 h 153"/>
                  <a:gd name="T92" fmla="*/ 39 w 148"/>
                  <a:gd name="T93" fmla="*/ 152 h 153"/>
                  <a:gd name="T94" fmla="*/ 27 w 148"/>
                  <a:gd name="T95" fmla="*/ 148 h 153"/>
                  <a:gd name="T96" fmla="*/ 5 w 148"/>
                  <a:gd name="T97" fmla="*/ 135 h 153"/>
                  <a:gd name="T98" fmla="*/ 0 w 148"/>
                  <a:gd name="T99" fmla="*/ 127 h 153"/>
                  <a:gd name="T100" fmla="*/ 13 w 148"/>
                  <a:gd name="T101" fmla="*/ 26 h 15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48"/>
                  <a:gd name="T154" fmla="*/ 0 h 153"/>
                  <a:gd name="T155" fmla="*/ 148 w 148"/>
                  <a:gd name="T156" fmla="*/ 153 h 15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48" h="153">
                    <a:moveTo>
                      <a:pt x="13" y="26"/>
                    </a:moveTo>
                    <a:lnTo>
                      <a:pt x="54" y="3"/>
                    </a:lnTo>
                    <a:lnTo>
                      <a:pt x="63" y="0"/>
                    </a:lnTo>
                    <a:lnTo>
                      <a:pt x="70" y="2"/>
                    </a:lnTo>
                    <a:lnTo>
                      <a:pt x="74" y="5"/>
                    </a:lnTo>
                    <a:lnTo>
                      <a:pt x="79" y="10"/>
                    </a:lnTo>
                    <a:lnTo>
                      <a:pt x="81" y="15"/>
                    </a:lnTo>
                    <a:lnTo>
                      <a:pt x="82" y="22"/>
                    </a:lnTo>
                    <a:lnTo>
                      <a:pt x="79" y="30"/>
                    </a:lnTo>
                    <a:lnTo>
                      <a:pt x="74" y="35"/>
                    </a:lnTo>
                    <a:lnTo>
                      <a:pt x="66" y="42"/>
                    </a:lnTo>
                    <a:lnTo>
                      <a:pt x="132" y="40"/>
                    </a:lnTo>
                    <a:lnTo>
                      <a:pt x="137" y="41"/>
                    </a:lnTo>
                    <a:lnTo>
                      <a:pt x="140" y="43"/>
                    </a:lnTo>
                    <a:lnTo>
                      <a:pt x="142" y="49"/>
                    </a:lnTo>
                    <a:lnTo>
                      <a:pt x="142" y="53"/>
                    </a:lnTo>
                    <a:lnTo>
                      <a:pt x="139" y="57"/>
                    </a:lnTo>
                    <a:lnTo>
                      <a:pt x="137" y="60"/>
                    </a:lnTo>
                    <a:lnTo>
                      <a:pt x="132" y="62"/>
                    </a:lnTo>
                    <a:lnTo>
                      <a:pt x="86" y="69"/>
                    </a:lnTo>
                    <a:lnTo>
                      <a:pt x="137" y="74"/>
                    </a:lnTo>
                    <a:lnTo>
                      <a:pt x="141" y="76"/>
                    </a:lnTo>
                    <a:lnTo>
                      <a:pt x="145" y="80"/>
                    </a:lnTo>
                    <a:lnTo>
                      <a:pt x="147" y="85"/>
                    </a:lnTo>
                    <a:lnTo>
                      <a:pt x="147" y="90"/>
                    </a:lnTo>
                    <a:lnTo>
                      <a:pt x="144" y="97"/>
                    </a:lnTo>
                    <a:lnTo>
                      <a:pt x="140" y="100"/>
                    </a:lnTo>
                    <a:lnTo>
                      <a:pt x="135" y="102"/>
                    </a:lnTo>
                    <a:lnTo>
                      <a:pt x="127" y="102"/>
                    </a:lnTo>
                    <a:lnTo>
                      <a:pt x="82" y="95"/>
                    </a:lnTo>
                    <a:lnTo>
                      <a:pt x="105" y="109"/>
                    </a:lnTo>
                    <a:lnTo>
                      <a:pt x="109" y="113"/>
                    </a:lnTo>
                    <a:lnTo>
                      <a:pt x="111" y="119"/>
                    </a:lnTo>
                    <a:lnTo>
                      <a:pt x="109" y="126"/>
                    </a:lnTo>
                    <a:lnTo>
                      <a:pt x="106" y="130"/>
                    </a:lnTo>
                    <a:lnTo>
                      <a:pt x="102" y="132"/>
                    </a:lnTo>
                    <a:lnTo>
                      <a:pt x="96" y="134"/>
                    </a:lnTo>
                    <a:lnTo>
                      <a:pt x="86" y="132"/>
                    </a:lnTo>
                    <a:lnTo>
                      <a:pt x="78" y="130"/>
                    </a:lnTo>
                    <a:lnTo>
                      <a:pt x="52" y="124"/>
                    </a:lnTo>
                    <a:lnTo>
                      <a:pt x="58" y="135"/>
                    </a:lnTo>
                    <a:lnTo>
                      <a:pt x="60" y="139"/>
                    </a:lnTo>
                    <a:lnTo>
                      <a:pt x="59" y="145"/>
                    </a:lnTo>
                    <a:lnTo>
                      <a:pt x="56" y="148"/>
                    </a:lnTo>
                    <a:lnTo>
                      <a:pt x="53" y="150"/>
                    </a:lnTo>
                    <a:lnTo>
                      <a:pt x="46" y="152"/>
                    </a:lnTo>
                    <a:lnTo>
                      <a:pt x="39" y="152"/>
                    </a:lnTo>
                    <a:lnTo>
                      <a:pt x="27" y="148"/>
                    </a:lnTo>
                    <a:lnTo>
                      <a:pt x="5" y="135"/>
                    </a:lnTo>
                    <a:lnTo>
                      <a:pt x="0" y="127"/>
                    </a:lnTo>
                    <a:lnTo>
                      <a:pt x="13" y="26"/>
                    </a:lnTo>
                  </a:path>
                </a:pathLst>
              </a:custGeom>
              <a:solidFill>
                <a:srgbClr val="E0E0E0"/>
              </a:solidFill>
              <a:ln w="9525">
                <a:noFill/>
                <a:round/>
                <a:headEnd/>
                <a:tailEnd/>
              </a:ln>
            </p:spPr>
            <p:txBody>
              <a:bodyPr wrap="none" anchor="ctr"/>
              <a:lstStyle/>
              <a:p>
                <a:endParaRPr lang="tr-TR"/>
              </a:p>
            </p:txBody>
          </p:sp>
          <p:sp>
            <p:nvSpPr>
              <p:cNvPr id="22582" name="Oval 29"/>
              <p:cNvSpPr>
                <a:spLocks noChangeArrowheads="1"/>
              </p:cNvSpPr>
              <p:nvPr/>
            </p:nvSpPr>
            <p:spPr bwMode="auto">
              <a:xfrm>
                <a:off x="1297" y="3226"/>
                <a:ext cx="117" cy="100"/>
              </a:xfrm>
              <a:prstGeom prst="ellipse">
                <a:avLst/>
              </a:prstGeom>
              <a:solidFill>
                <a:srgbClr val="E0E0E0"/>
              </a:solidFill>
              <a:ln w="9525">
                <a:noFill/>
                <a:round/>
                <a:headEnd/>
                <a:tailEnd/>
              </a:ln>
            </p:spPr>
            <p:txBody>
              <a:bodyPr wrap="none" anchor="ctr"/>
              <a:lstStyle/>
              <a:p>
                <a:endParaRPr lang="tr-TR"/>
              </a:p>
            </p:txBody>
          </p:sp>
        </p:grpSp>
        <p:grpSp>
          <p:nvGrpSpPr>
            <p:cNvPr id="5" name="Group 30"/>
            <p:cNvGrpSpPr>
              <a:grpSpLocks/>
            </p:cNvGrpSpPr>
            <p:nvPr/>
          </p:nvGrpSpPr>
          <p:grpSpPr bwMode="auto">
            <a:xfrm>
              <a:off x="1335" y="3262"/>
              <a:ext cx="65" cy="39"/>
              <a:chOff x="1335" y="3262"/>
              <a:chExt cx="65" cy="39"/>
            </a:xfrm>
          </p:grpSpPr>
          <p:sp>
            <p:nvSpPr>
              <p:cNvPr id="22579" name="Line 31"/>
              <p:cNvSpPr>
                <a:spLocks noChangeShapeType="1"/>
              </p:cNvSpPr>
              <p:nvPr/>
            </p:nvSpPr>
            <p:spPr bwMode="auto">
              <a:xfrm flipV="1">
                <a:off x="1340" y="3262"/>
                <a:ext cx="54" cy="4"/>
              </a:xfrm>
              <a:prstGeom prst="line">
                <a:avLst/>
              </a:prstGeom>
              <a:noFill/>
              <a:ln w="25560">
                <a:solidFill>
                  <a:srgbClr val="404040"/>
                </a:solidFill>
                <a:miter lim="800000"/>
                <a:headEnd/>
                <a:tailEnd/>
              </a:ln>
            </p:spPr>
            <p:txBody>
              <a:bodyPr/>
              <a:lstStyle/>
              <a:p>
                <a:endParaRPr lang="tr-TR"/>
              </a:p>
            </p:txBody>
          </p:sp>
          <p:sp>
            <p:nvSpPr>
              <p:cNvPr id="22580" name="Line 32"/>
              <p:cNvSpPr>
                <a:spLocks noChangeShapeType="1"/>
              </p:cNvSpPr>
              <p:nvPr/>
            </p:nvSpPr>
            <p:spPr bwMode="auto">
              <a:xfrm>
                <a:off x="1335" y="3287"/>
                <a:ext cx="65" cy="14"/>
              </a:xfrm>
              <a:prstGeom prst="line">
                <a:avLst/>
              </a:prstGeom>
              <a:noFill/>
              <a:ln w="25560">
                <a:solidFill>
                  <a:srgbClr val="404040"/>
                </a:solidFill>
                <a:miter lim="800000"/>
                <a:headEnd/>
                <a:tailEnd/>
              </a:ln>
            </p:spPr>
            <p:txBody>
              <a:bodyPr/>
              <a:lstStyle/>
              <a:p>
                <a:endParaRPr lang="tr-TR"/>
              </a:p>
            </p:txBody>
          </p:sp>
        </p:grpSp>
        <p:grpSp>
          <p:nvGrpSpPr>
            <p:cNvPr id="6" name="Group 33"/>
            <p:cNvGrpSpPr>
              <a:grpSpLocks/>
            </p:cNvGrpSpPr>
            <p:nvPr/>
          </p:nvGrpSpPr>
          <p:grpSpPr bwMode="auto">
            <a:xfrm>
              <a:off x="890" y="3647"/>
              <a:ext cx="638" cy="177"/>
              <a:chOff x="890" y="3647"/>
              <a:chExt cx="638" cy="177"/>
            </a:xfrm>
          </p:grpSpPr>
          <p:sp>
            <p:nvSpPr>
              <p:cNvPr id="22575" name="AutoShape 34"/>
              <p:cNvSpPr>
                <a:spLocks noChangeArrowheads="1"/>
              </p:cNvSpPr>
              <p:nvPr/>
            </p:nvSpPr>
            <p:spPr bwMode="auto">
              <a:xfrm>
                <a:off x="890" y="3651"/>
                <a:ext cx="276" cy="173"/>
              </a:xfrm>
              <a:custGeom>
                <a:avLst/>
                <a:gdLst>
                  <a:gd name="T0" fmla="*/ 251 w 276"/>
                  <a:gd name="T1" fmla="*/ 2 h 173"/>
                  <a:gd name="T2" fmla="*/ 270 w 276"/>
                  <a:gd name="T3" fmla="*/ 26 h 173"/>
                  <a:gd name="T4" fmla="*/ 275 w 276"/>
                  <a:gd name="T5" fmla="*/ 51 h 173"/>
                  <a:gd name="T6" fmla="*/ 272 w 276"/>
                  <a:gd name="T7" fmla="*/ 68 h 173"/>
                  <a:gd name="T8" fmla="*/ 237 w 276"/>
                  <a:gd name="T9" fmla="*/ 84 h 173"/>
                  <a:gd name="T10" fmla="*/ 188 w 276"/>
                  <a:gd name="T11" fmla="*/ 136 h 173"/>
                  <a:gd name="T12" fmla="*/ 162 w 276"/>
                  <a:gd name="T13" fmla="*/ 162 h 173"/>
                  <a:gd name="T14" fmla="*/ 114 w 276"/>
                  <a:gd name="T15" fmla="*/ 172 h 173"/>
                  <a:gd name="T16" fmla="*/ 64 w 276"/>
                  <a:gd name="T17" fmla="*/ 172 h 173"/>
                  <a:gd name="T18" fmla="*/ 25 w 276"/>
                  <a:gd name="T19" fmla="*/ 169 h 173"/>
                  <a:gd name="T20" fmla="*/ 3 w 276"/>
                  <a:gd name="T21" fmla="*/ 164 h 173"/>
                  <a:gd name="T22" fmla="*/ 0 w 276"/>
                  <a:gd name="T23" fmla="*/ 131 h 173"/>
                  <a:gd name="T24" fmla="*/ 3 w 276"/>
                  <a:gd name="T25" fmla="*/ 107 h 173"/>
                  <a:gd name="T26" fmla="*/ 6 w 276"/>
                  <a:gd name="T27" fmla="*/ 94 h 173"/>
                  <a:gd name="T28" fmla="*/ 17 w 276"/>
                  <a:gd name="T29" fmla="*/ 81 h 173"/>
                  <a:gd name="T30" fmla="*/ 25 w 276"/>
                  <a:gd name="T31" fmla="*/ 74 h 173"/>
                  <a:gd name="T32" fmla="*/ 169 w 276"/>
                  <a:gd name="T33" fmla="*/ 0 h 173"/>
                  <a:gd name="T34" fmla="*/ 199 w 276"/>
                  <a:gd name="T35" fmla="*/ 7 h 173"/>
                  <a:gd name="T36" fmla="*/ 251 w 276"/>
                  <a:gd name="T37" fmla="*/ 2 h 17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6"/>
                  <a:gd name="T58" fmla="*/ 0 h 173"/>
                  <a:gd name="T59" fmla="*/ 276 w 276"/>
                  <a:gd name="T60" fmla="*/ 173 h 17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6" h="173">
                    <a:moveTo>
                      <a:pt x="251" y="2"/>
                    </a:moveTo>
                    <a:lnTo>
                      <a:pt x="270" y="26"/>
                    </a:lnTo>
                    <a:lnTo>
                      <a:pt x="275" y="51"/>
                    </a:lnTo>
                    <a:lnTo>
                      <a:pt x="272" y="68"/>
                    </a:lnTo>
                    <a:lnTo>
                      <a:pt x="237" y="84"/>
                    </a:lnTo>
                    <a:lnTo>
                      <a:pt x="188" y="136"/>
                    </a:lnTo>
                    <a:lnTo>
                      <a:pt x="162" y="162"/>
                    </a:lnTo>
                    <a:lnTo>
                      <a:pt x="114" y="172"/>
                    </a:lnTo>
                    <a:lnTo>
                      <a:pt x="64" y="172"/>
                    </a:lnTo>
                    <a:lnTo>
                      <a:pt x="25" y="169"/>
                    </a:lnTo>
                    <a:lnTo>
                      <a:pt x="3" y="164"/>
                    </a:lnTo>
                    <a:lnTo>
                      <a:pt x="0" y="131"/>
                    </a:lnTo>
                    <a:lnTo>
                      <a:pt x="3" y="107"/>
                    </a:lnTo>
                    <a:lnTo>
                      <a:pt x="6" y="94"/>
                    </a:lnTo>
                    <a:lnTo>
                      <a:pt x="17" y="81"/>
                    </a:lnTo>
                    <a:lnTo>
                      <a:pt x="25" y="74"/>
                    </a:lnTo>
                    <a:lnTo>
                      <a:pt x="169" y="0"/>
                    </a:lnTo>
                    <a:lnTo>
                      <a:pt x="199" y="7"/>
                    </a:lnTo>
                    <a:lnTo>
                      <a:pt x="251" y="2"/>
                    </a:lnTo>
                  </a:path>
                </a:pathLst>
              </a:custGeom>
              <a:solidFill>
                <a:srgbClr val="FFFFFF"/>
              </a:solidFill>
              <a:ln w="9525">
                <a:noFill/>
                <a:round/>
                <a:headEnd/>
                <a:tailEnd/>
              </a:ln>
            </p:spPr>
            <p:txBody>
              <a:bodyPr wrap="none" anchor="ctr"/>
              <a:lstStyle/>
              <a:p>
                <a:endParaRPr lang="tr-TR"/>
              </a:p>
            </p:txBody>
          </p:sp>
          <p:sp>
            <p:nvSpPr>
              <p:cNvPr id="22576" name="AutoShape 35"/>
              <p:cNvSpPr>
                <a:spLocks noChangeArrowheads="1"/>
              </p:cNvSpPr>
              <p:nvPr/>
            </p:nvSpPr>
            <p:spPr bwMode="auto">
              <a:xfrm>
                <a:off x="915" y="3647"/>
                <a:ext cx="275" cy="173"/>
              </a:xfrm>
              <a:custGeom>
                <a:avLst/>
                <a:gdLst>
                  <a:gd name="T0" fmla="*/ 251 w 275"/>
                  <a:gd name="T1" fmla="*/ 2 h 173"/>
                  <a:gd name="T2" fmla="*/ 270 w 275"/>
                  <a:gd name="T3" fmla="*/ 26 h 173"/>
                  <a:gd name="T4" fmla="*/ 274 w 275"/>
                  <a:gd name="T5" fmla="*/ 51 h 173"/>
                  <a:gd name="T6" fmla="*/ 271 w 275"/>
                  <a:gd name="T7" fmla="*/ 68 h 173"/>
                  <a:gd name="T8" fmla="*/ 237 w 275"/>
                  <a:gd name="T9" fmla="*/ 84 h 173"/>
                  <a:gd name="T10" fmla="*/ 188 w 275"/>
                  <a:gd name="T11" fmla="*/ 137 h 173"/>
                  <a:gd name="T12" fmla="*/ 162 w 275"/>
                  <a:gd name="T13" fmla="*/ 162 h 173"/>
                  <a:gd name="T14" fmla="*/ 114 w 275"/>
                  <a:gd name="T15" fmla="*/ 172 h 173"/>
                  <a:gd name="T16" fmla="*/ 65 w 275"/>
                  <a:gd name="T17" fmla="*/ 172 h 173"/>
                  <a:gd name="T18" fmla="*/ 26 w 275"/>
                  <a:gd name="T19" fmla="*/ 169 h 173"/>
                  <a:gd name="T20" fmla="*/ 3 w 275"/>
                  <a:gd name="T21" fmla="*/ 165 h 173"/>
                  <a:gd name="T22" fmla="*/ 0 w 275"/>
                  <a:gd name="T23" fmla="*/ 131 h 173"/>
                  <a:gd name="T24" fmla="*/ 3 w 275"/>
                  <a:gd name="T25" fmla="*/ 107 h 173"/>
                  <a:gd name="T26" fmla="*/ 7 w 275"/>
                  <a:gd name="T27" fmla="*/ 95 h 173"/>
                  <a:gd name="T28" fmla="*/ 18 w 275"/>
                  <a:gd name="T29" fmla="*/ 81 h 173"/>
                  <a:gd name="T30" fmla="*/ 25 w 275"/>
                  <a:gd name="T31" fmla="*/ 74 h 173"/>
                  <a:gd name="T32" fmla="*/ 169 w 275"/>
                  <a:gd name="T33" fmla="*/ 0 h 173"/>
                  <a:gd name="T34" fmla="*/ 199 w 275"/>
                  <a:gd name="T35" fmla="*/ 7 h 173"/>
                  <a:gd name="T36" fmla="*/ 251 w 275"/>
                  <a:gd name="T37" fmla="*/ 2 h 17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5"/>
                  <a:gd name="T58" fmla="*/ 0 h 173"/>
                  <a:gd name="T59" fmla="*/ 275 w 275"/>
                  <a:gd name="T60" fmla="*/ 173 h 17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5" h="173">
                    <a:moveTo>
                      <a:pt x="251" y="2"/>
                    </a:moveTo>
                    <a:lnTo>
                      <a:pt x="270" y="26"/>
                    </a:lnTo>
                    <a:lnTo>
                      <a:pt x="274" y="51"/>
                    </a:lnTo>
                    <a:lnTo>
                      <a:pt x="271" y="68"/>
                    </a:lnTo>
                    <a:lnTo>
                      <a:pt x="237" y="84"/>
                    </a:lnTo>
                    <a:lnTo>
                      <a:pt x="188" y="137"/>
                    </a:lnTo>
                    <a:lnTo>
                      <a:pt x="162" y="162"/>
                    </a:lnTo>
                    <a:lnTo>
                      <a:pt x="114" y="172"/>
                    </a:lnTo>
                    <a:lnTo>
                      <a:pt x="65" y="172"/>
                    </a:lnTo>
                    <a:lnTo>
                      <a:pt x="26" y="169"/>
                    </a:lnTo>
                    <a:lnTo>
                      <a:pt x="3" y="165"/>
                    </a:lnTo>
                    <a:lnTo>
                      <a:pt x="0" y="131"/>
                    </a:lnTo>
                    <a:lnTo>
                      <a:pt x="3" y="107"/>
                    </a:lnTo>
                    <a:lnTo>
                      <a:pt x="7" y="95"/>
                    </a:lnTo>
                    <a:lnTo>
                      <a:pt x="18" y="81"/>
                    </a:lnTo>
                    <a:lnTo>
                      <a:pt x="25" y="74"/>
                    </a:lnTo>
                    <a:lnTo>
                      <a:pt x="169" y="0"/>
                    </a:lnTo>
                    <a:lnTo>
                      <a:pt x="199" y="7"/>
                    </a:lnTo>
                    <a:lnTo>
                      <a:pt x="251" y="2"/>
                    </a:lnTo>
                  </a:path>
                </a:pathLst>
              </a:custGeom>
              <a:solidFill>
                <a:srgbClr val="FFFFFF"/>
              </a:solidFill>
              <a:ln w="9525">
                <a:noFill/>
                <a:round/>
                <a:headEnd/>
                <a:tailEnd/>
              </a:ln>
            </p:spPr>
            <p:txBody>
              <a:bodyPr wrap="none" anchor="ctr"/>
              <a:lstStyle/>
              <a:p>
                <a:endParaRPr lang="tr-TR"/>
              </a:p>
            </p:txBody>
          </p:sp>
          <p:sp>
            <p:nvSpPr>
              <p:cNvPr id="22577" name="AutoShape 36"/>
              <p:cNvSpPr>
                <a:spLocks noChangeArrowheads="1"/>
              </p:cNvSpPr>
              <p:nvPr/>
            </p:nvSpPr>
            <p:spPr bwMode="auto">
              <a:xfrm>
                <a:off x="1240" y="3663"/>
                <a:ext cx="264" cy="127"/>
              </a:xfrm>
              <a:custGeom>
                <a:avLst/>
                <a:gdLst>
                  <a:gd name="T0" fmla="*/ 95 w 264"/>
                  <a:gd name="T1" fmla="*/ 0 h 127"/>
                  <a:gd name="T2" fmla="*/ 108 w 264"/>
                  <a:gd name="T3" fmla="*/ 10 h 127"/>
                  <a:gd name="T4" fmla="*/ 130 w 264"/>
                  <a:gd name="T5" fmla="*/ 19 h 127"/>
                  <a:gd name="T6" fmla="*/ 245 w 264"/>
                  <a:gd name="T7" fmla="*/ 46 h 127"/>
                  <a:gd name="T8" fmla="*/ 259 w 264"/>
                  <a:gd name="T9" fmla="*/ 58 h 127"/>
                  <a:gd name="T10" fmla="*/ 263 w 264"/>
                  <a:gd name="T11" fmla="*/ 73 h 127"/>
                  <a:gd name="T12" fmla="*/ 263 w 264"/>
                  <a:gd name="T13" fmla="*/ 84 h 127"/>
                  <a:gd name="T14" fmla="*/ 238 w 264"/>
                  <a:gd name="T15" fmla="*/ 107 h 127"/>
                  <a:gd name="T16" fmla="*/ 205 w 264"/>
                  <a:gd name="T17" fmla="*/ 117 h 127"/>
                  <a:gd name="T18" fmla="*/ 155 w 264"/>
                  <a:gd name="T19" fmla="*/ 126 h 127"/>
                  <a:gd name="T20" fmla="*/ 109 w 264"/>
                  <a:gd name="T21" fmla="*/ 126 h 127"/>
                  <a:gd name="T22" fmla="*/ 64 w 264"/>
                  <a:gd name="T23" fmla="*/ 119 h 127"/>
                  <a:gd name="T24" fmla="*/ 44 w 264"/>
                  <a:gd name="T25" fmla="*/ 109 h 127"/>
                  <a:gd name="T26" fmla="*/ 37 w 264"/>
                  <a:gd name="T27" fmla="*/ 97 h 127"/>
                  <a:gd name="T28" fmla="*/ 36 w 264"/>
                  <a:gd name="T29" fmla="*/ 85 h 127"/>
                  <a:gd name="T30" fmla="*/ 8 w 264"/>
                  <a:gd name="T31" fmla="*/ 85 h 127"/>
                  <a:gd name="T32" fmla="*/ 0 w 264"/>
                  <a:gd name="T33" fmla="*/ 68 h 127"/>
                  <a:gd name="T34" fmla="*/ 1 w 264"/>
                  <a:gd name="T35" fmla="*/ 49 h 127"/>
                  <a:gd name="T36" fmla="*/ 12 w 264"/>
                  <a:gd name="T37" fmla="*/ 32 h 127"/>
                  <a:gd name="T38" fmla="*/ 28 w 264"/>
                  <a:gd name="T39" fmla="*/ 10 h 127"/>
                  <a:gd name="T40" fmla="*/ 95 w 264"/>
                  <a:gd name="T41" fmla="*/ 0 h 12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64"/>
                  <a:gd name="T64" fmla="*/ 0 h 127"/>
                  <a:gd name="T65" fmla="*/ 264 w 264"/>
                  <a:gd name="T66" fmla="*/ 127 h 12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64" h="127">
                    <a:moveTo>
                      <a:pt x="95" y="0"/>
                    </a:moveTo>
                    <a:lnTo>
                      <a:pt x="108" y="10"/>
                    </a:lnTo>
                    <a:lnTo>
                      <a:pt x="130" y="19"/>
                    </a:lnTo>
                    <a:lnTo>
                      <a:pt x="245" y="46"/>
                    </a:lnTo>
                    <a:lnTo>
                      <a:pt x="259" y="58"/>
                    </a:lnTo>
                    <a:lnTo>
                      <a:pt x="263" y="73"/>
                    </a:lnTo>
                    <a:lnTo>
                      <a:pt x="263" y="84"/>
                    </a:lnTo>
                    <a:lnTo>
                      <a:pt x="238" y="107"/>
                    </a:lnTo>
                    <a:lnTo>
                      <a:pt x="205" y="117"/>
                    </a:lnTo>
                    <a:lnTo>
                      <a:pt x="155" y="126"/>
                    </a:lnTo>
                    <a:lnTo>
                      <a:pt x="109" y="126"/>
                    </a:lnTo>
                    <a:lnTo>
                      <a:pt x="64" y="119"/>
                    </a:lnTo>
                    <a:lnTo>
                      <a:pt x="44" y="109"/>
                    </a:lnTo>
                    <a:lnTo>
                      <a:pt x="37" y="97"/>
                    </a:lnTo>
                    <a:lnTo>
                      <a:pt x="36" y="85"/>
                    </a:lnTo>
                    <a:lnTo>
                      <a:pt x="8" y="85"/>
                    </a:lnTo>
                    <a:lnTo>
                      <a:pt x="0" y="68"/>
                    </a:lnTo>
                    <a:lnTo>
                      <a:pt x="1" y="49"/>
                    </a:lnTo>
                    <a:lnTo>
                      <a:pt x="12" y="32"/>
                    </a:lnTo>
                    <a:lnTo>
                      <a:pt x="28" y="10"/>
                    </a:lnTo>
                    <a:lnTo>
                      <a:pt x="95" y="0"/>
                    </a:lnTo>
                  </a:path>
                </a:pathLst>
              </a:custGeom>
              <a:solidFill>
                <a:srgbClr val="FFFFFF"/>
              </a:solidFill>
              <a:ln w="9525">
                <a:noFill/>
                <a:round/>
                <a:headEnd/>
                <a:tailEnd/>
              </a:ln>
            </p:spPr>
            <p:txBody>
              <a:bodyPr wrap="none" anchor="ctr"/>
              <a:lstStyle/>
              <a:p>
                <a:endParaRPr lang="tr-TR"/>
              </a:p>
            </p:txBody>
          </p:sp>
          <p:sp>
            <p:nvSpPr>
              <p:cNvPr id="22578" name="AutoShape 37"/>
              <p:cNvSpPr>
                <a:spLocks noChangeArrowheads="1"/>
              </p:cNvSpPr>
              <p:nvPr/>
            </p:nvSpPr>
            <p:spPr bwMode="auto">
              <a:xfrm>
                <a:off x="1264" y="3656"/>
                <a:ext cx="264" cy="128"/>
              </a:xfrm>
              <a:custGeom>
                <a:avLst/>
                <a:gdLst>
                  <a:gd name="T0" fmla="*/ 94 w 264"/>
                  <a:gd name="T1" fmla="*/ 0 h 128"/>
                  <a:gd name="T2" fmla="*/ 108 w 264"/>
                  <a:gd name="T3" fmla="*/ 10 h 128"/>
                  <a:gd name="T4" fmla="*/ 130 w 264"/>
                  <a:gd name="T5" fmla="*/ 19 h 128"/>
                  <a:gd name="T6" fmla="*/ 245 w 264"/>
                  <a:gd name="T7" fmla="*/ 47 h 128"/>
                  <a:gd name="T8" fmla="*/ 259 w 264"/>
                  <a:gd name="T9" fmla="*/ 58 h 128"/>
                  <a:gd name="T10" fmla="*/ 263 w 264"/>
                  <a:gd name="T11" fmla="*/ 73 h 128"/>
                  <a:gd name="T12" fmla="*/ 263 w 264"/>
                  <a:gd name="T13" fmla="*/ 85 h 128"/>
                  <a:gd name="T14" fmla="*/ 238 w 264"/>
                  <a:gd name="T15" fmla="*/ 108 h 128"/>
                  <a:gd name="T16" fmla="*/ 205 w 264"/>
                  <a:gd name="T17" fmla="*/ 118 h 128"/>
                  <a:gd name="T18" fmla="*/ 155 w 264"/>
                  <a:gd name="T19" fmla="*/ 127 h 128"/>
                  <a:gd name="T20" fmla="*/ 109 w 264"/>
                  <a:gd name="T21" fmla="*/ 127 h 128"/>
                  <a:gd name="T22" fmla="*/ 64 w 264"/>
                  <a:gd name="T23" fmla="*/ 120 h 128"/>
                  <a:gd name="T24" fmla="*/ 44 w 264"/>
                  <a:gd name="T25" fmla="*/ 110 h 128"/>
                  <a:gd name="T26" fmla="*/ 37 w 264"/>
                  <a:gd name="T27" fmla="*/ 98 h 128"/>
                  <a:gd name="T28" fmla="*/ 36 w 264"/>
                  <a:gd name="T29" fmla="*/ 86 h 128"/>
                  <a:gd name="T30" fmla="*/ 8 w 264"/>
                  <a:gd name="T31" fmla="*/ 86 h 128"/>
                  <a:gd name="T32" fmla="*/ 0 w 264"/>
                  <a:gd name="T33" fmla="*/ 69 h 128"/>
                  <a:gd name="T34" fmla="*/ 1 w 264"/>
                  <a:gd name="T35" fmla="*/ 49 h 128"/>
                  <a:gd name="T36" fmla="*/ 12 w 264"/>
                  <a:gd name="T37" fmla="*/ 33 h 128"/>
                  <a:gd name="T38" fmla="*/ 27 w 264"/>
                  <a:gd name="T39" fmla="*/ 10 h 128"/>
                  <a:gd name="T40" fmla="*/ 94 w 264"/>
                  <a:gd name="T41" fmla="*/ 0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64"/>
                  <a:gd name="T64" fmla="*/ 0 h 128"/>
                  <a:gd name="T65" fmla="*/ 264 w 264"/>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64" h="128">
                    <a:moveTo>
                      <a:pt x="94" y="0"/>
                    </a:moveTo>
                    <a:lnTo>
                      <a:pt x="108" y="10"/>
                    </a:lnTo>
                    <a:lnTo>
                      <a:pt x="130" y="19"/>
                    </a:lnTo>
                    <a:lnTo>
                      <a:pt x="245" y="47"/>
                    </a:lnTo>
                    <a:lnTo>
                      <a:pt x="259" y="58"/>
                    </a:lnTo>
                    <a:lnTo>
                      <a:pt x="263" y="73"/>
                    </a:lnTo>
                    <a:lnTo>
                      <a:pt x="263" y="85"/>
                    </a:lnTo>
                    <a:lnTo>
                      <a:pt x="238" y="108"/>
                    </a:lnTo>
                    <a:lnTo>
                      <a:pt x="205" y="118"/>
                    </a:lnTo>
                    <a:lnTo>
                      <a:pt x="155" y="127"/>
                    </a:lnTo>
                    <a:lnTo>
                      <a:pt x="109" y="127"/>
                    </a:lnTo>
                    <a:lnTo>
                      <a:pt x="64" y="120"/>
                    </a:lnTo>
                    <a:lnTo>
                      <a:pt x="44" y="110"/>
                    </a:lnTo>
                    <a:lnTo>
                      <a:pt x="37" y="98"/>
                    </a:lnTo>
                    <a:lnTo>
                      <a:pt x="36" y="86"/>
                    </a:lnTo>
                    <a:lnTo>
                      <a:pt x="8" y="86"/>
                    </a:lnTo>
                    <a:lnTo>
                      <a:pt x="0" y="69"/>
                    </a:lnTo>
                    <a:lnTo>
                      <a:pt x="1" y="49"/>
                    </a:lnTo>
                    <a:lnTo>
                      <a:pt x="12" y="33"/>
                    </a:lnTo>
                    <a:lnTo>
                      <a:pt x="27" y="10"/>
                    </a:lnTo>
                    <a:lnTo>
                      <a:pt x="94" y="0"/>
                    </a:lnTo>
                  </a:path>
                </a:pathLst>
              </a:custGeom>
              <a:solidFill>
                <a:srgbClr val="FFFFFF"/>
              </a:solidFill>
              <a:ln w="9525">
                <a:noFill/>
                <a:round/>
                <a:headEnd/>
                <a:tailEnd/>
              </a:ln>
            </p:spPr>
            <p:txBody>
              <a:bodyPr wrap="none" anchor="ctr"/>
              <a:lstStyle/>
              <a:p>
                <a:endParaRPr lang="tr-TR"/>
              </a:p>
            </p:txBody>
          </p:sp>
        </p:grpSp>
        <p:grpSp>
          <p:nvGrpSpPr>
            <p:cNvPr id="7" name="Group 38"/>
            <p:cNvGrpSpPr>
              <a:grpSpLocks/>
            </p:cNvGrpSpPr>
            <p:nvPr/>
          </p:nvGrpSpPr>
          <p:grpSpPr bwMode="auto">
            <a:xfrm>
              <a:off x="1006" y="2750"/>
              <a:ext cx="384" cy="362"/>
              <a:chOff x="1006" y="2750"/>
              <a:chExt cx="384" cy="362"/>
            </a:xfrm>
          </p:grpSpPr>
          <p:sp>
            <p:nvSpPr>
              <p:cNvPr id="22561" name="AutoShape 39"/>
              <p:cNvSpPr>
                <a:spLocks noChangeArrowheads="1"/>
              </p:cNvSpPr>
              <p:nvPr/>
            </p:nvSpPr>
            <p:spPr bwMode="auto">
              <a:xfrm>
                <a:off x="1006" y="2777"/>
                <a:ext cx="355" cy="335"/>
              </a:xfrm>
              <a:custGeom>
                <a:avLst/>
                <a:gdLst>
                  <a:gd name="T0" fmla="*/ 277 w 355"/>
                  <a:gd name="T1" fmla="*/ 14 h 335"/>
                  <a:gd name="T2" fmla="*/ 207 w 355"/>
                  <a:gd name="T3" fmla="*/ 0 h 335"/>
                  <a:gd name="T4" fmla="*/ 141 w 355"/>
                  <a:gd name="T5" fmla="*/ 14 h 335"/>
                  <a:gd name="T6" fmla="*/ 105 w 355"/>
                  <a:gd name="T7" fmla="*/ 60 h 335"/>
                  <a:gd name="T8" fmla="*/ 75 w 355"/>
                  <a:gd name="T9" fmla="*/ 96 h 335"/>
                  <a:gd name="T10" fmla="*/ 61 w 355"/>
                  <a:gd name="T11" fmla="*/ 137 h 335"/>
                  <a:gd name="T12" fmla="*/ 52 w 355"/>
                  <a:gd name="T13" fmla="*/ 146 h 335"/>
                  <a:gd name="T14" fmla="*/ 32 w 355"/>
                  <a:gd name="T15" fmla="*/ 129 h 335"/>
                  <a:gd name="T16" fmla="*/ 9 w 355"/>
                  <a:gd name="T17" fmla="*/ 135 h 335"/>
                  <a:gd name="T18" fmla="*/ 0 w 355"/>
                  <a:gd name="T19" fmla="*/ 153 h 335"/>
                  <a:gd name="T20" fmla="*/ 8 w 355"/>
                  <a:gd name="T21" fmla="*/ 177 h 335"/>
                  <a:gd name="T22" fmla="*/ 25 w 355"/>
                  <a:gd name="T23" fmla="*/ 195 h 335"/>
                  <a:gd name="T24" fmla="*/ 45 w 355"/>
                  <a:gd name="T25" fmla="*/ 196 h 335"/>
                  <a:gd name="T26" fmla="*/ 58 w 355"/>
                  <a:gd name="T27" fmla="*/ 190 h 335"/>
                  <a:gd name="T28" fmla="*/ 58 w 355"/>
                  <a:gd name="T29" fmla="*/ 197 h 335"/>
                  <a:gd name="T30" fmla="*/ 58 w 355"/>
                  <a:gd name="T31" fmla="*/ 226 h 335"/>
                  <a:gd name="T32" fmla="*/ 70 w 355"/>
                  <a:gd name="T33" fmla="*/ 254 h 335"/>
                  <a:gd name="T34" fmla="*/ 93 w 355"/>
                  <a:gd name="T35" fmla="*/ 276 h 335"/>
                  <a:gd name="T36" fmla="*/ 121 w 355"/>
                  <a:gd name="T37" fmla="*/ 290 h 335"/>
                  <a:gd name="T38" fmla="*/ 132 w 355"/>
                  <a:gd name="T39" fmla="*/ 304 h 335"/>
                  <a:gd name="T40" fmla="*/ 147 w 355"/>
                  <a:gd name="T41" fmla="*/ 322 h 335"/>
                  <a:gd name="T42" fmla="*/ 172 w 355"/>
                  <a:gd name="T43" fmla="*/ 333 h 335"/>
                  <a:gd name="T44" fmla="*/ 192 w 355"/>
                  <a:gd name="T45" fmla="*/ 332 h 335"/>
                  <a:gd name="T46" fmla="*/ 204 w 355"/>
                  <a:gd name="T47" fmla="*/ 330 h 335"/>
                  <a:gd name="T48" fmla="*/ 226 w 355"/>
                  <a:gd name="T49" fmla="*/ 327 h 335"/>
                  <a:gd name="T50" fmla="*/ 247 w 355"/>
                  <a:gd name="T51" fmla="*/ 310 h 335"/>
                  <a:gd name="T52" fmla="*/ 277 w 355"/>
                  <a:gd name="T53" fmla="*/ 285 h 335"/>
                  <a:gd name="T54" fmla="*/ 316 w 355"/>
                  <a:gd name="T55" fmla="*/ 259 h 335"/>
                  <a:gd name="T56" fmla="*/ 336 w 355"/>
                  <a:gd name="T57" fmla="*/ 238 h 335"/>
                  <a:gd name="T58" fmla="*/ 353 w 355"/>
                  <a:gd name="T59" fmla="*/ 198 h 335"/>
                  <a:gd name="T60" fmla="*/ 351 w 355"/>
                  <a:gd name="T61" fmla="*/ 168 h 335"/>
                  <a:gd name="T62" fmla="*/ 354 w 355"/>
                  <a:gd name="T63" fmla="*/ 132 h 335"/>
                  <a:gd name="T64" fmla="*/ 347 w 355"/>
                  <a:gd name="T65" fmla="*/ 78 h 335"/>
                  <a:gd name="T66" fmla="*/ 304 w 355"/>
                  <a:gd name="T67" fmla="*/ 29 h 33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55"/>
                  <a:gd name="T103" fmla="*/ 0 h 335"/>
                  <a:gd name="T104" fmla="*/ 355 w 355"/>
                  <a:gd name="T105" fmla="*/ 335 h 33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55" h="335">
                    <a:moveTo>
                      <a:pt x="304" y="29"/>
                    </a:moveTo>
                    <a:lnTo>
                      <a:pt x="277" y="14"/>
                    </a:lnTo>
                    <a:lnTo>
                      <a:pt x="239" y="1"/>
                    </a:lnTo>
                    <a:lnTo>
                      <a:pt x="207" y="0"/>
                    </a:lnTo>
                    <a:lnTo>
                      <a:pt x="170" y="6"/>
                    </a:lnTo>
                    <a:lnTo>
                      <a:pt x="141" y="14"/>
                    </a:lnTo>
                    <a:lnTo>
                      <a:pt x="121" y="35"/>
                    </a:lnTo>
                    <a:lnTo>
                      <a:pt x="105" y="60"/>
                    </a:lnTo>
                    <a:lnTo>
                      <a:pt x="92" y="77"/>
                    </a:lnTo>
                    <a:lnTo>
                      <a:pt x="75" y="96"/>
                    </a:lnTo>
                    <a:lnTo>
                      <a:pt x="66" y="117"/>
                    </a:lnTo>
                    <a:lnTo>
                      <a:pt x="61" y="137"/>
                    </a:lnTo>
                    <a:lnTo>
                      <a:pt x="62" y="154"/>
                    </a:lnTo>
                    <a:lnTo>
                      <a:pt x="52" y="146"/>
                    </a:lnTo>
                    <a:lnTo>
                      <a:pt x="44" y="133"/>
                    </a:lnTo>
                    <a:lnTo>
                      <a:pt x="32" y="129"/>
                    </a:lnTo>
                    <a:lnTo>
                      <a:pt x="20" y="130"/>
                    </a:lnTo>
                    <a:lnTo>
                      <a:pt x="9" y="135"/>
                    </a:lnTo>
                    <a:lnTo>
                      <a:pt x="2" y="141"/>
                    </a:lnTo>
                    <a:lnTo>
                      <a:pt x="0" y="153"/>
                    </a:lnTo>
                    <a:lnTo>
                      <a:pt x="3" y="166"/>
                    </a:lnTo>
                    <a:lnTo>
                      <a:pt x="8" y="177"/>
                    </a:lnTo>
                    <a:lnTo>
                      <a:pt x="17" y="187"/>
                    </a:lnTo>
                    <a:lnTo>
                      <a:pt x="25" y="195"/>
                    </a:lnTo>
                    <a:lnTo>
                      <a:pt x="34" y="198"/>
                    </a:lnTo>
                    <a:lnTo>
                      <a:pt x="45" y="196"/>
                    </a:lnTo>
                    <a:lnTo>
                      <a:pt x="51" y="194"/>
                    </a:lnTo>
                    <a:lnTo>
                      <a:pt x="58" y="190"/>
                    </a:lnTo>
                    <a:lnTo>
                      <a:pt x="64" y="188"/>
                    </a:lnTo>
                    <a:lnTo>
                      <a:pt x="58" y="197"/>
                    </a:lnTo>
                    <a:lnTo>
                      <a:pt x="56" y="212"/>
                    </a:lnTo>
                    <a:lnTo>
                      <a:pt x="58" y="226"/>
                    </a:lnTo>
                    <a:lnTo>
                      <a:pt x="63" y="240"/>
                    </a:lnTo>
                    <a:lnTo>
                      <a:pt x="70" y="254"/>
                    </a:lnTo>
                    <a:lnTo>
                      <a:pt x="81" y="265"/>
                    </a:lnTo>
                    <a:lnTo>
                      <a:pt x="93" y="276"/>
                    </a:lnTo>
                    <a:lnTo>
                      <a:pt x="106" y="284"/>
                    </a:lnTo>
                    <a:lnTo>
                      <a:pt x="121" y="290"/>
                    </a:lnTo>
                    <a:lnTo>
                      <a:pt x="131" y="296"/>
                    </a:lnTo>
                    <a:lnTo>
                      <a:pt x="132" y="304"/>
                    </a:lnTo>
                    <a:lnTo>
                      <a:pt x="139" y="315"/>
                    </a:lnTo>
                    <a:lnTo>
                      <a:pt x="147" y="322"/>
                    </a:lnTo>
                    <a:lnTo>
                      <a:pt x="161" y="328"/>
                    </a:lnTo>
                    <a:lnTo>
                      <a:pt x="172" y="333"/>
                    </a:lnTo>
                    <a:lnTo>
                      <a:pt x="184" y="334"/>
                    </a:lnTo>
                    <a:lnTo>
                      <a:pt x="192" y="332"/>
                    </a:lnTo>
                    <a:lnTo>
                      <a:pt x="197" y="323"/>
                    </a:lnTo>
                    <a:lnTo>
                      <a:pt x="204" y="330"/>
                    </a:lnTo>
                    <a:lnTo>
                      <a:pt x="215" y="330"/>
                    </a:lnTo>
                    <a:lnTo>
                      <a:pt x="226" y="327"/>
                    </a:lnTo>
                    <a:lnTo>
                      <a:pt x="236" y="321"/>
                    </a:lnTo>
                    <a:lnTo>
                      <a:pt x="247" y="310"/>
                    </a:lnTo>
                    <a:lnTo>
                      <a:pt x="259" y="299"/>
                    </a:lnTo>
                    <a:lnTo>
                      <a:pt x="277" y="285"/>
                    </a:lnTo>
                    <a:lnTo>
                      <a:pt x="294" y="273"/>
                    </a:lnTo>
                    <a:lnTo>
                      <a:pt x="316" y="259"/>
                    </a:lnTo>
                    <a:lnTo>
                      <a:pt x="325" y="246"/>
                    </a:lnTo>
                    <a:lnTo>
                      <a:pt x="336" y="238"/>
                    </a:lnTo>
                    <a:lnTo>
                      <a:pt x="347" y="224"/>
                    </a:lnTo>
                    <a:lnTo>
                      <a:pt x="353" y="198"/>
                    </a:lnTo>
                    <a:lnTo>
                      <a:pt x="354" y="175"/>
                    </a:lnTo>
                    <a:lnTo>
                      <a:pt x="351" y="168"/>
                    </a:lnTo>
                    <a:lnTo>
                      <a:pt x="351" y="157"/>
                    </a:lnTo>
                    <a:lnTo>
                      <a:pt x="354" y="132"/>
                    </a:lnTo>
                    <a:lnTo>
                      <a:pt x="354" y="103"/>
                    </a:lnTo>
                    <a:lnTo>
                      <a:pt x="347" y="78"/>
                    </a:lnTo>
                    <a:lnTo>
                      <a:pt x="331" y="55"/>
                    </a:lnTo>
                    <a:lnTo>
                      <a:pt x="304" y="29"/>
                    </a:lnTo>
                  </a:path>
                </a:pathLst>
              </a:custGeom>
              <a:solidFill>
                <a:srgbClr val="E0A080"/>
              </a:solidFill>
              <a:ln w="12600">
                <a:solidFill>
                  <a:srgbClr val="000000"/>
                </a:solidFill>
                <a:round/>
                <a:headEnd/>
                <a:tailEnd/>
              </a:ln>
            </p:spPr>
            <p:txBody>
              <a:bodyPr wrap="none" anchor="ctr"/>
              <a:lstStyle/>
              <a:p>
                <a:endParaRPr lang="tr-TR"/>
              </a:p>
            </p:txBody>
          </p:sp>
          <p:sp>
            <p:nvSpPr>
              <p:cNvPr id="22562" name="AutoShape 40"/>
              <p:cNvSpPr>
                <a:spLocks noChangeArrowheads="1"/>
              </p:cNvSpPr>
              <p:nvPr/>
            </p:nvSpPr>
            <p:spPr bwMode="auto">
              <a:xfrm>
                <a:off x="1134" y="2945"/>
                <a:ext cx="19" cy="28"/>
              </a:xfrm>
              <a:custGeom>
                <a:avLst/>
                <a:gdLst>
                  <a:gd name="T0" fmla="*/ 18 w 19"/>
                  <a:gd name="T1" fmla="*/ 0 h 28"/>
                  <a:gd name="T2" fmla="*/ 11 w 19"/>
                  <a:gd name="T3" fmla="*/ 2 h 28"/>
                  <a:gd name="T4" fmla="*/ 6 w 19"/>
                  <a:gd name="T5" fmla="*/ 5 h 28"/>
                  <a:gd name="T6" fmla="*/ 2 w 19"/>
                  <a:gd name="T7" fmla="*/ 10 h 28"/>
                  <a:gd name="T8" fmla="*/ 0 w 19"/>
                  <a:gd name="T9" fmla="*/ 16 h 28"/>
                  <a:gd name="T10" fmla="*/ 1 w 19"/>
                  <a:gd name="T11" fmla="*/ 22 h 28"/>
                  <a:gd name="T12" fmla="*/ 3 w 19"/>
                  <a:gd name="T13" fmla="*/ 27 h 28"/>
                  <a:gd name="T14" fmla="*/ 0 60000 65536"/>
                  <a:gd name="T15" fmla="*/ 0 60000 65536"/>
                  <a:gd name="T16" fmla="*/ 0 60000 65536"/>
                  <a:gd name="T17" fmla="*/ 0 60000 65536"/>
                  <a:gd name="T18" fmla="*/ 0 60000 65536"/>
                  <a:gd name="T19" fmla="*/ 0 60000 65536"/>
                  <a:gd name="T20" fmla="*/ 0 60000 65536"/>
                  <a:gd name="T21" fmla="*/ 0 w 19"/>
                  <a:gd name="T22" fmla="*/ 0 h 28"/>
                  <a:gd name="T23" fmla="*/ 19 w 1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28">
                    <a:moveTo>
                      <a:pt x="18" y="0"/>
                    </a:moveTo>
                    <a:lnTo>
                      <a:pt x="11" y="2"/>
                    </a:lnTo>
                    <a:lnTo>
                      <a:pt x="6" y="5"/>
                    </a:lnTo>
                    <a:lnTo>
                      <a:pt x="2" y="10"/>
                    </a:lnTo>
                    <a:lnTo>
                      <a:pt x="0" y="16"/>
                    </a:lnTo>
                    <a:lnTo>
                      <a:pt x="1" y="22"/>
                    </a:lnTo>
                    <a:lnTo>
                      <a:pt x="3" y="27"/>
                    </a:lnTo>
                  </a:path>
                </a:pathLst>
              </a:custGeom>
              <a:noFill/>
              <a:ln w="12600">
                <a:solidFill>
                  <a:srgbClr val="000000"/>
                </a:solidFill>
                <a:round/>
                <a:headEnd/>
                <a:tailEnd/>
              </a:ln>
            </p:spPr>
            <p:txBody>
              <a:bodyPr wrap="none" anchor="ctr"/>
              <a:lstStyle/>
              <a:p>
                <a:endParaRPr lang="tr-TR"/>
              </a:p>
            </p:txBody>
          </p:sp>
          <p:sp>
            <p:nvSpPr>
              <p:cNvPr id="22563" name="AutoShape 41"/>
              <p:cNvSpPr>
                <a:spLocks noChangeArrowheads="1"/>
              </p:cNvSpPr>
              <p:nvPr/>
            </p:nvSpPr>
            <p:spPr bwMode="auto">
              <a:xfrm>
                <a:off x="1137" y="2945"/>
                <a:ext cx="145" cy="51"/>
              </a:xfrm>
              <a:custGeom>
                <a:avLst/>
                <a:gdLst>
                  <a:gd name="T0" fmla="*/ 0 w 145"/>
                  <a:gd name="T1" fmla="*/ 10 h 51"/>
                  <a:gd name="T2" fmla="*/ 4 w 145"/>
                  <a:gd name="T3" fmla="*/ 17 h 51"/>
                  <a:gd name="T4" fmla="*/ 10 w 145"/>
                  <a:gd name="T5" fmla="*/ 25 h 51"/>
                  <a:gd name="T6" fmla="*/ 18 w 145"/>
                  <a:gd name="T7" fmla="*/ 32 h 51"/>
                  <a:gd name="T8" fmla="*/ 25 w 145"/>
                  <a:gd name="T9" fmla="*/ 37 h 51"/>
                  <a:gd name="T10" fmla="*/ 34 w 145"/>
                  <a:gd name="T11" fmla="*/ 43 h 51"/>
                  <a:gd name="T12" fmla="*/ 46 w 145"/>
                  <a:gd name="T13" fmla="*/ 46 h 51"/>
                  <a:gd name="T14" fmla="*/ 60 w 145"/>
                  <a:gd name="T15" fmla="*/ 48 h 51"/>
                  <a:gd name="T16" fmla="*/ 75 w 145"/>
                  <a:gd name="T17" fmla="*/ 50 h 51"/>
                  <a:gd name="T18" fmla="*/ 91 w 145"/>
                  <a:gd name="T19" fmla="*/ 49 h 51"/>
                  <a:gd name="T20" fmla="*/ 102 w 145"/>
                  <a:gd name="T21" fmla="*/ 47 h 51"/>
                  <a:gd name="T22" fmla="*/ 116 w 145"/>
                  <a:gd name="T23" fmla="*/ 42 h 51"/>
                  <a:gd name="T24" fmla="*/ 125 w 145"/>
                  <a:gd name="T25" fmla="*/ 35 h 51"/>
                  <a:gd name="T26" fmla="*/ 134 w 145"/>
                  <a:gd name="T27" fmla="*/ 25 h 51"/>
                  <a:gd name="T28" fmla="*/ 139 w 145"/>
                  <a:gd name="T29" fmla="*/ 17 h 51"/>
                  <a:gd name="T30" fmla="*/ 141 w 145"/>
                  <a:gd name="T31" fmla="*/ 9 h 51"/>
                  <a:gd name="T32" fmla="*/ 144 w 145"/>
                  <a:gd name="T33" fmla="*/ 0 h 5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5"/>
                  <a:gd name="T52" fmla="*/ 0 h 51"/>
                  <a:gd name="T53" fmla="*/ 145 w 145"/>
                  <a:gd name="T54" fmla="*/ 51 h 5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5" h="51">
                    <a:moveTo>
                      <a:pt x="0" y="10"/>
                    </a:moveTo>
                    <a:lnTo>
                      <a:pt x="4" y="17"/>
                    </a:lnTo>
                    <a:lnTo>
                      <a:pt x="10" y="25"/>
                    </a:lnTo>
                    <a:lnTo>
                      <a:pt x="18" y="32"/>
                    </a:lnTo>
                    <a:lnTo>
                      <a:pt x="25" y="37"/>
                    </a:lnTo>
                    <a:lnTo>
                      <a:pt x="34" y="43"/>
                    </a:lnTo>
                    <a:lnTo>
                      <a:pt x="46" y="46"/>
                    </a:lnTo>
                    <a:lnTo>
                      <a:pt x="60" y="48"/>
                    </a:lnTo>
                    <a:lnTo>
                      <a:pt x="75" y="50"/>
                    </a:lnTo>
                    <a:lnTo>
                      <a:pt x="91" y="49"/>
                    </a:lnTo>
                    <a:lnTo>
                      <a:pt x="102" y="47"/>
                    </a:lnTo>
                    <a:lnTo>
                      <a:pt x="116" y="42"/>
                    </a:lnTo>
                    <a:lnTo>
                      <a:pt x="125" y="35"/>
                    </a:lnTo>
                    <a:lnTo>
                      <a:pt x="134" y="25"/>
                    </a:lnTo>
                    <a:lnTo>
                      <a:pt x="139" y="17"/>
                    </a:lnTo>
                    <a:lnTo>
                      <a:pt x="141" y="9"/>
                    </a:lnTo>
                    <a:lnTo>
                      <a:pt x="144" y="0"/>
                    </a:lnTo>
                  </a:path>
                </a:pathLst>
              </a:custGeom>
              <a:noFill/>
              <a:ln w="12600">
                <a:solidFill>
                  <a:srgbClr val="000000"/>
                </a:solidFill>
                <a:round/>
                <a:headEnd/>
                <a:tailEnd/>
              </a:ln>
            </p:spPr>
            <p:txBody>
              <a:bodyPr wrap="none" anchor="ctr"/>
              <a:lstStyle/>
              <a:p>
                <a:endParaRPr lang="tr-TR"/>
              </a:p>
            </p:txBody>
          </p:sp>
          <p:sp>
            <p:nvSpPr>
              <p:cNvPr id="22564" name="AutoShape 42"/>
              <p:cNvSpPr>
                <a:spLocks noChangeArrowheads="1"/>
              </p:cNvSpPr>
              <p:nvPr/>
            </p:nvSpPr>
            <p:spPr bwMode="auto">
              <a:xfrm>
                <a:off x="1264" y="2937"/>
                <a:ext cx="31" cy="21"/>
              </a:xfrm>
              <a:custGeom>
                <a:avLst/>
                <a:gdLst>
                  <a:gd name="T0" fmla="*/ 0 w 31"/>
                  <a:gd name="T1" fmla="*/ 0 h 21"/>
                  <a:gd name="T2" fmla="*/ 7 w 31"/>
                  <a:gd name="T3" fmla="*/ 2 h 21"/>
                  <a:gd name="T4" fmla="*/ 13 w 31"/>
                  <a:gd name="T5" fmla="*/ 4 h 21"/>
                  <a:gd name="T6" fmla="*/ 20 w 31"/>
                  <a:gd name="T7" fmla="*/ 7 h 21"/>
                  <a:gd name="T8" fmla="*/ 25 w 31"/>
                  <a:gd name="T9" fmla="*/ 10 h 21"/>
                  <a:gd name="T10" fmla="*/ 29 w 31"/>
                  <a:gd name="T11" fmla="*/ 15 h 21"/>
                  <a:gd name="T12" fmla="*/ 30 w 31"/>
                  <a:gd name="T13" fmla="*/ 20 h 21"/>
                  <a:gd name="T14" fmla="*/ 0 60000 65536"/>
                  <a:gd name="T15" fmla="*/ 0 60000 65536"/>
                  <a:gd name="T16" fmla="*/ 0 60000 65536"/>
                  <a:gd name="T17" fmla="*/ 0 60000 65536"/>
                  <a:gd name="T18" fmla="*/ 0 60000 65536"/>
                  <a:gd name="T19" fmla="*/ 0 60000 65536"/>
                  <a:gd name="T20" fmla="*/ 0 60000 65536"/>
                  <a:gd name="T21" fmla="*/ 0 w 31"/>
                  <a:gd name="T22" fmla="*/ 0 h 21"/>
                  <a:gd name="T23" fmla="*/ 31 w 31"/>
                  <a:gd name="T24" fmla="*/ 21 h 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21">
                    <a:moveTo>
                      <a:pt x="0" y="0"/>
                    </a:moveTo>
                    <a:lnTo>
                      <a:pt x="7" y="2"/>
                    </a:lnTo>
                    <a:lnTo>
                      <a:pt x="13" y="4"/>
                    </a:lnTo>
                    <a:lnTo>
                      <a:pt x="20" y="7"/>
                    </a:lnTo>
                    <a:lnTo>
                      <a:pt x="25" y="10"/>
                    </a:lnTo>
                    <a:lnTo>
                      <a:pt x="29" y="15"/>
                    </a:lnTo>
                    <a:lnTo>
                      <a:pt x="30" y="20"/>
                    </a:lnTo>
                  </a:path>
                </a:pathLst>
              </a:custGeom>
              <a:noFill/>
              <a:ln w="12600">
                <a:solidFill>
                  <a:srgbClr val="000000"/>
                </a:solidFill>
                <a:round/>
                <a:headEnd/>
                <a:tailEnd/>
              </a:ln>
            </p:spPr>
            <p:txBody>
              <a:bodyPr wrap="none" anchor="ctr"/>
              <a:lstStyle/>
              <a:p>
                <a:endParaRPr lang="tr-TR"/>
              </a:p>
            </p:txBody>
          </p:sp>
          <p:sp>
            <p:nvSpPr>
              <p:cNvPr id="22565" name="AutoShape 43"/>
              <p:cNvSpPr>
                <a:spLocks noChangeArrowheads="1"/>
              </p:cNvSpPr>
              <p:nvPr/>
            </p:nvSpPr>
            <p:spPr bwMode="auto">
              <a:xfrm>
                <a:off x="1173" y="2865"/>
                <a:ext cx="75" cy="85"/>
              </a:xfrm>
              <a:custGeom>
                <a:avLst/>
                <a:gdLst>
                  <a:gd name="T0" fmla="*/ 36 w 75"/>
                  <a:gd name="T1" fmla="*/ 0 h 85"/>
                  <a:gd name="T2" fmla="*/ 23 w 75"/>
                  <a:gd name="T3" fmla="*/ 13 h 85"/>
                  <a:gd name="T4" fmla="*/ 15 w 75"/>
                  <a:gd name="T5" fmla="*/ 22 h 85"/>
                  <a:gd name="T6" fmla="*/ 9 w 75"/>
                  <a:gd name="T7" fmla="*/ 31 h 85"/>
                  <a:gd name="T8" fmla="*/ 3 w 75"/>
                  <a:gd name="T9" fmla="*/ 43 h 85"/>
                  <a:gd name="T10" fmla="*/ 0 w 75"/>
                  <a:gd name="T11" fmla="*/ 54 h 85"/>
                  <a:gd name="T12" fmla="*/ 0 w 75"/>
                  <a:gd name="T13" fmla="*/ 63 h 85"/>
                  <a:gd name="T14" fmla="*/ 4 w 75"/>
                  <a:gd name="T15" fmla="*/ 72 h 85"/>
                  <a:gd name="T16" fmla="*/ 10 w 75"/>
                  <a:gd name="T17" fmla="*/ 79 h 85"/>
                  <a:gd name="T18" fmla="*/ 21 w 75"/>
                  <a:gd name="T19" fmla="*/ 83 h 85"/>
                  <a:gd name="T20" fmla="*/ 35 w 75"/>
                  <a:gd name="T21" fmla="*/ 84 h 85"/>
                  <a:gd name="T22" fmla="*/ 48 w 75"/>
                  <a:gd name="T23" fmla="*/ 82 h 85"/>
                  <a:gd name="T24" fmla="*/ 57 w 75"/>
                  <a:gd name="T25" fmla="*/ 79 h 85"/>
                  <a:gd name="T26" fmla="*/ 65 w 75"/>
                  <a:gd name="T27" fmla="*/ 75 h 85"/>
                  <a:gd name="T28" fmla="*/ 69 w 75"/>
                  <a:gd name="T29" fmla="*/ 70 h 85"/>
                  <a:gd name="T30" fmla="*/ 74 w 75"/>
                  <a:gd name="T31" fmla="*/ 61 h 85"/>
                  <a:gd name="T32" fmla="*/ 74 w 75"/>
                  <a:gd name="T33" fmla="*/ 51 h 85"/>
                  <a:gd name="T34" fmla="*/ 72 w 75"/>
                  <a:gd name="T35" fmla="*/ 44 h 85"/>
                  <a:gd name="T36" fmla="*/ 69 w 75"/>
                  <a:gd name="T37" fmla="*/ 38 h 85"/>
                  <a:gd name="T38" fmla="*/ 65 w 75"/>
                  <a:gd name="T39" fmla="*/ 34 h 85"/>
                  <a:gd name="T40" fmla="*/ 60 w 75"/>
                  <a:gd name="T41" fmla="*/ 32 h 85"/>
                  <a:gd name="T42" fmla="*/ 54 w 75"/>
                  <a:gd name="T43" fmla="*/ 30 h 8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5"/>
                  <a:gd name="T67" fmla="*/ 0 h 85"/>
                  <a:gd name="T68" fmla="*/ 75 w 75"/>
                  <a:gd name="T69" fmla="*/ 85 h 8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5" h="85">
                    <a:moveTo>
                      <a:pt x="36" y="0"/>
                    </a:moveTo>
                    <a:lnTo>
                      <a:pt x="23" y="13"/>
                    </a:lnTo>
                    <a:lnTo>
                      <a:pt x="15" y="22"/>
                    </a:lnTo>
                    <a:lnTo>
                      <a:pt x="9" y="31"/>
                    </a:lnTo>
                    <a:lnTo>
                      <a:pt x="3" y="43"/>
                    </a:lnTo>
                    <a:lnTo>
                      <a:pt x="0" y="54"/>
                    </a:lnTo>
                    <a:lnTo>
                      <a:pt x="0" y="63"/>
                    </a:lnTo>
                    <a:lnTo>
                      <a:pt x="4" y="72"/>
                    </a:lnTo>
                    <a:lnTo>
                      <a:pt x="10" y="79"/>
                    </a:lnTo>
                    <a:lnTo>
                      <a:pt x="21" y="83"/>
                    </a:lnTo>
                    <a:lnTo>
                      <a:pt x="35" y="84"/>
                    </a:lnTo>
                    <a:lnTo>
                      <a:pt x="48" y="82"/>
                    </a:lnTo>
                    <a:lnTo>
                      <a:pt x="57" y="79"/>
                    </a:lnTo>
                    <a:lnTo>
                      <a:pt x="65" y="75"/>
                    </a:lnTo>
                    <a:lnTo>
                      <a:pt x="69" y="70"/>
                    </a:lnTo>
                    <a:lnTo>
                      <a:pt x="74" y="61"/>
                    </a:lnTo>
                    <a:lnTo>
                      <a:pt x="74" y="51"/>
                    </a:lnTo>
                    <a:lnTo>
                      <a:pt x="72" y="44"/>
                    </a:lnTo>
                    <a:lnTo>
                      <a:pt x="69" y="38"/>
                    </a:lnTo>
                    <a:lnTo>
                      <a:pt x="65" y="34"/>
                    </a:lnTo>
                    <a:lnTo>
                      <a:pt x="60" y="32"/>
                    </a:lnTo>
                    <a:lnTo>
                      <a:pt x="54" y="30"/>
                    </a:lnTo>
                  </a:path>
                </a:pathLst>
              </a:custGeom>
              <a:noFill/>
              <a:ln w="12600">
                <a:solidFill>
                  <a:srgbClr val="000000"/>
                </a:solidFill>
                <a:round/>
                <a:headEnd/>
                <a:tailEnd/>
              </a:ln>
            </p:spPr>
            <p:txBody>
              <a:bodyPr wrap="none" anchor="ctr"/>
              <a:lstStyle/>
              <a:p>
                <a:endParaRPr lang="tr-TR"/>
              </a:p>
            </p:txBody>
          </p:sp>
          <p:sp>
            <p:nvSpPr>
              <p:cNvPr id="22566" name="AutoShape 44"/>
              <p:cNvSpPr>
                <a:spLocks noChangeArrowheads="1"/>
              </p:cNvSpPr>
              <p:nvPr/>
            </p:nvSpPr>
            <p:spPr bwMode="auto">
              <a:xfrm>
                <a:off x="1230" y="2853"/>
                <a:ext cx="46" cy="17"/>
              </a:xfrm>
              <a:custGeom>
                <a:avLst/>
                <a:gdLst>
                  <a:gd name="T0" fmla="*/ 0 w 46"/>
                  <a:gd name="T1" fmla="*/ 3 h 17"/>
                  <a:gd name="T2" fmla="*/ 9 w 46"/>
                  <a:gd name="T3" fmla="*/ 1 h 17"/>
                  <a:gd name="T4" fmla="*/ 18 w 46"/>
                  <a:gd name="T5" fmla="*/ 0 h 17"/>
                  <a:gd name="T6" fmla="*/ 28 w 46"/>
                  <a:gd name="T7" fmla="*/ 2 h 17"/>
                  <a:gd name="T8" fmla="*/ 38 w 46"/>
                  <a:gd name="T9" fmla="*/ 6 h 17"/>
                  <a:gd name="T10" fmla="*/ 45 w 46"/>
                  <a:gd name="T11" fmla="*/ 14 h 17"/>
                  <a:gd name="T12" fmla="*/ 37 w 46"/>
                  <a:gd name="T13" fmla="*/ 16 h 17"/>
                  <a:gd name="T14" fmla="*/ 32 w 46"/>
                  <a:gd name="T15" fmla="*/ 16 h 17"/>
                  <a:gd name="T16" fmla="*/ 26 w 46"/>
                  <a:gd name="T17" fmla="*/ 16 h 17"/>
                  <a:gd name="T18" fmla="*/ 22 w 46"/>
                  <a:gd name="T19" fmla="*/ 15 h 17"/>
                  <a:gd name="T20" fmla="*/ 20 w 46"/>
                  <a:gd name="T21" fmla="*/ 11 h 17"/>
                  <a:gd name="T22" fmla="*/ 21 w 46"/>
                  <a:gd name="T23" fmla="*/ 7 h 17"/>
                  <a:gd name="T24" fmla="*/ 24 w 46"/>
                  <a:gd name="T25" fmla="*/ 4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6"/>
                  <a:gd name="T40" fmla="*/ 0 h 17"/>
                  <a:gd name="T41" fmla="*/ 46 w 46"/>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6" h="17">
                    <a:moveTo>
                      <a:pt x="0" y="3"/>
                    </a:moveTo>
                    <a:lnTo>
                      <a:pt x="9" y="1"/>
                    </a:lnTo>
                    <a:lnTo>
                      <a:pt x="18" y="0"/>
                    </a:lnTo>
                    <a:lnTo>
                      <a:pt x="28" y="2"/>
                    </a:lnTo>
                    <a:lnTo>
                      <a:pt x="38" y="6"/>
                    </a:lnTo>
                    <a:lnTo>
                      <a:pt x="45" y="14"/>
                    </a:lnTo>
                    <a:lnTo>
                      <a:pt x="37" y="16"/>
                    </a:lnTo>
                    <a:lnTo>
                      <a:pt x="32" y="16"/>
                    </a:lnTo>
                    <a:lnTo>
                      <a:pt x="26" y="16"/>
                    </a:lnTo>
                    <a:lnTo>
                      <a:pt x="22" y="15"/>
                    </a:lnTo>
                    <a:lnTo>
                      <a:pt x="20" y="11"/>
                    </a:lnTo>
                    <a:lnTo>
                      <a:pt x="21" y="7"/>
                    </a:lnTo>
                    <a:lnTo>
                      <a:pt x="24" y="4"/>
                    </a:lnTo>
                  </a:path>
                </a:pathLst>
              </a:custGeom>
              <a:noFill/>
              <a:ln w="12600">
                <a:solidFill>
                  <a:srgbClr val="000000"/>
                </a:solidFill>
                <a:round/>
                <a:headEnd/>
                <a:tailEnd/>
              </a:ln>
            </p:spPr>
            <p:txBody>
              <a:bodyPr wrap="none" anchor="ctr"/>
              <a:lstStyle/>
              <a:p>
                <a:endParaRPr lang="tr-TR"/>
              </a:p>
            </p:txBody>
          </p:sp>
          <p:sp>
            <p:nvSpPr>
              <p:cNvPr id="22567" name="AutoShape 45"/>
              <p:cNvSpPr>
                <a:spLocks noChangeArrowheads="1"/>
              </p:cNvSpPr>
              <p:nvPr/>
            </p:nvSpPr>
            <p:spPr bwMode="auto">
              <a:xfrm>
                <a:off x="1140" y="2857"/>
                <a:ext cx="54" cy="19"/>
              </a:xfrm>
              <a:custGeom>
                <a:avLst/>
                <a:gdLst>
                  <a:gd name="T0" fmla="*/ 0 w 54"/>
                  <a:gd name="T1" fmla="*/ 18 h 19"/>
                  <a:gd name="T2" fmla="*/ 6 w 54"/>
                  <a:gd name="T3" fmla="*/ 15 h 19"/>
                  <a:gd name="T4" fmla="*/ 13 w 54"/>
                  <a:gd name="T5" fmla="*/ 12 h 19"/>
                  <a:gd name="T6" fmla="*/ 17 w 54"/>
                  <a:gd name="T7" fmla="*/ 7 h 19"/>
                  <a:gd name="T8" fmla="*/ 27 w 54"/>
                  <a:gd name="T9" fmla="*/ 7 h 19"/>
                  <a:gd name="T10" fmla="*/ 36 w 54"/>
                  <a:gd name="T11" fmla="*/ 7 h 19"/>
                  <a:gd name="T12" fmla="*/ 43 w 54"/>
                  <a:gd name="T13" fmla="*/ 4 h 19"/>
                  <a:gd name="T14" fmla="*/ 53 w 54"/>
                  <a:gd name="T15" fmla="*/ 0 h 19"/>
                  <a:gd name="T16" fmla="*/ 47 w 54"/>
                  <a:gd name="T17" fmla="*/ 4 h 19"/>
                  <a:gd name="T18" fmla="*/ 43 w 54"/>
                  <a:gd name="T19" fmla="*/ 8 h 19"/>
                  <a:gd name="T20" fmla="*/ 39 w 54"/>
                  <a:gd name="T21" fmla="*/ 12 h 19"/>
                  <a:gd name="T22" fmla="*/ 34 w 54"/>
                  <a:gd name="T23" fmla="*/ 14 h 19"/>
                  <a:gd name="T24" fmla="*/ 28 w 54"/>
                  <a:gd name="T25" fmla="*/ 10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4"/>
                  <a:gd name="T40" fmla="*/ 0 h 19"/>
                  <a:gd name="T41" fmla="*/ 54 w 54"/>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4" h="19">
                    <a:moveTo>
                      <a:pt x="0" y="18"/>
                    </a:moveTo>
                    <a:lnTo>
                      <a:pt x="6" y="15"/>
                    </a:lnTo>
                    <a:lnTo>
                      <a:pt x="13" y="12"/>
                    </a:lnTo>
                    <a:lnTo>
                      <a:pt x="17" y="7"/>
                    </a:lnTo>
                    <a:lnTo>
                      <a:pt x="27" y="7"/>
                    </a:lnTo>
                    <a:lnTo>
                      <a:pt x="36" y="7"/>
                    </a:lnTo>
                    <a:lnTo>
                      <a:pt x="43" y="4"/>
                    </a:lnTo>
                    <a:lnTo>
                      <a:pt x="53" y="0"/>
                    </a:lnTo>
                    <a:lnTo>
                      <a:pt x="47" y="4"/>
                    </a:lnTo>
                    <a:lnTo>
                      <a:pt x="43" y="8"/>
                    </a:lnTo>
                    <a:lnTo>
                      <a:pt x="39" y="12"/>
                    </a:lnTo>
                    <a:lnTo>
                      <a:pt x="34" y="14"/>
                    </a:lnTo>
                    <a:lnTo>
                      <a:pt x="28" y="10"/>
                    </a:lnTo>
                  </a:path>
                </a:pathLst>
              </a:custGeom>
              <a:noFill/>
              <a:ln w="12600">
                <a:solidFill>
                  <a:srgbClr val="000000"/>
                </a:solidFill>
                <a:round/>
                <a:headEnd/>
                <a:tailEnd/>
              </a:ln>
            </p:spPr>
            <p:txBody>
              <a:bodyPr wrap="none" anchor="ctr"/>
              <a:lstStyle/>
              <a:p>
                <a:endParaRPr lang="tr-TR"/>
              </a:p>
            </p:txBody>
          </p:sp>
          <p:sp>
            <p:nvSpPr>
              <p:cNvPr id="22568" name="AutoShape 46"/>
              <p:cNvSpPr>
                <a:spLocks noChangeArrowheads="1"/>
              </p:cNvSpPr>
              <p:nvPr/>
            </p:nvSpPr>
            <p:spPr bwMode="auto">
              <a:xfrm>
                <a:off x="1228" y="2835"/>
                <a:ext cx="55" cy="18"/>
              </a:xfrm>
              <a:custGeom>
                <a:avLst/>
                <a:gdLst>
                  <a:gd name="T0" fmla="*/ 2 w 55"/>
                  <a:gd name="T1" fmla="*/ 4 h 18"/>
                  <a:gd name="T2" fmla="*/ 0 w 55"/>
                  <a:gd name="T3" fmla="*/ 8 h 18"/>
                  <a:gd name="T4" fmla="*/ 0 w 55"/>
                  <a:gd name="T5" fmla="*/ 12 h 18"/>
                  <a:gd name="T6" fmla="*/ 4 w 55"/>
                  <a:gd name="T7" fmla="*/ 14 h 18"/>
                  <a:gd name="T8" fmla="*/ 10 w 55"/>
                  <a:gd name="T9" fmla="*/ 15 h 18"/>
                  <a:gd name="T10" fmla="*/ 17 w 55"/>
                  <a:gd name="T11" fmla="*/ 13 h 18"/>
                  <a:gd name="T12" fmla="*/ 25 w 55"/>
                  <a:gd name="T13" fmla="*/ 12 h 18"/>
                  <a:gd name="T14" fmla="*/ 34 w 55"/>
                  <a:gd name="T15" fmla="*/ 12 h 18"/>
                  <a:gd name="T16" fmla="*/ 41 w 55"/>
                  <a:gd name="T17" fmla="*/ 15 h 18"/>
                  <a:gd name="T18" fmla="*/ 48 w 55"/>
                  <a:gd name="T19" fmla="*/ 17 h 18"/>
                  <a:gd name="T20" fmla="*/ 53 w 55"/>
                  <a:gd name="T21" fmla="*/ 15 h 18"/>
                  <a:gd name="T22" fmla="*/ 54 w 55"/>
                  <a:gd name="T23" fmla="*/ 10 h 18"/>
                  <a:gd name="T24" fmla="*/ 50 w 55"/>
                  <a:gd name="T25" fmla="*/ 6 h 18"/>
                  <a:gd name="T26" fmla="*/ 44 w 55"/>
                  <a:gd name="T27" fmla="*/ 2 h 18"/>
                  <a:gd name="T28" fmla="*/ 32 w 55"/>
                  <a:gd name="T29" fmla="*/ 0 h 18"/>
                  <a:gd name="T30" fmla="*/ 21 w 55"/>
                  <a:gd name="T31" fmla="*/ 0 h 18"/>
                  <a:gd name="T32" fmla="*/ 10 w 55"/>
                  <a:gd name="T33" fmla="*/ 2 h 18"/>
                  <a:gd name="T34" fmla="*/ 2 w 55"/>
                  <a:gd name="T35" fmla="*/ 4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5"/>
                  <a:gd name="T55" fmla="*/ 0 h 18"/>
                  <a:gd name="T56" fmla="*/ 55 w 55"/>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5" h="18">
                    <a:moveTo>
                      <a:pt x="2" y="4"/>
                    </a:moveTo>
                    <a:lnTo>
                      <a:pt x="0" y="8"/>
                    </a:lnTo>
                    <a:lnTo>
                      <a:pt x="0" y="12"/>
                    </a:lnTo>
                    <a:lnTo>
                      <a:pt x="4" y="14"/>
                    </a:lnTo>
                    <a:lnTo>
                      <a:pt x="10" y="15"/>
                    </a:lnTo>
                    <a:lnTo>
                      <a:pt x="17" y="13"/>
                    </a:lnTo>
                    <a:lnTo>
                      <a:pt x="25" y="12"/>
                    </a:lnTo>
                    <a:lnTo>
                      <a:pt x="34" y="12"/>
                    </a:lnTo>
                    <a:lnTo>
                      <a:pt x="41" y="15"/>
                    </a:lnTo>
                    <a:lnTo>
                      <a:pt x="48" y="17"/>
                    </a:lnTo>
                    <a:lnTo>
                      <a:pt x="53" y="15"/>
                    </a:lnTo>
                    <a:lnTo>
                      <a:pt x="54" y="10"/>
                    </a:lnTo>
                    <a:lnTo>
                      <a:pt x="50" y="6"/>
                    </a:lnTo>
                    <a:lnTo>
                      <a:pt x="44" y="2"/>
                    </a:lnTo>
                    <a:lnTo>
                      <a:pt x="32" y="0"/>
                    </a:lnTo>
                    <a:lnTo>
                      <a:pt x="21" y="0"/>
                    </a:lnTo>
                    <a:lnTo>
                      <a:pt x="10" y="2"/>
                    </a:lnTo>
                    <a:lnTo>
                      <a:pt x="2" y="4"/>
                    </a:lnTo>
                  </a:path>
                </a:pathLst>
              </a:custGeom>
              <a:solidFill>
                <a:srgbClr val="A04000"/>
              </a:solidFill>
              <a:ln w="12600">
                <a:solidFill>
                  <a:srgbClr val="000000"/>
                </a:solidFill>
                <a:round/>
                <a:headEnd/>
                <a:tailEnd/>
              </a:ln>
            </p:spPr>
            <p:txBody>
              <a:bodyPr wrap="none" anchor="ctr"/>
              <a:lstStyle/>
              <a:p>
                <a:endParaRPr lang="tr-TR"/>
              </a:p>
            </p:txBody>
          </p:sp>
          <p:sp>
            <p:nvSpPr>
              <p:cNvPr id="22569" name="AutoShape 47"/>
              <p:cNvSpPr>
                <a:spLocks noChangeArrowheads="1"/>
              </p:cNvSpPr>
              <p:nvPr/>
            </p:nvSpPr>
            <p:spPr bwMode="auto">
              <a:xfrm>
                <a:off x="1037" y="2750"/>
                <a:ext cx="353" cy="188"/>
              </a:xfrm>
              <a:custGeom>
                <a:avLst/>
                <a:gdLst>
                  <a:gd name="T0" fmla="*/ 9 w 353"/>
                  <a:gd name="T1" fmla="*/ 167 h 188"/>
                  <a:gd name="T2" fmla="*/ 26 w 353"/>
                  <a:gd name="T3" fmla="*/ 184 h 188"/>
                  <a:gd name="T4" fmla="*/ 35 w 353"/>
                  <a:gd name="T5" fmla="*/ 171 h 188"/>
                  <a:gd name="T6" fmla="*/ 41 w 353"/>
                  <a:gd name="T7" fmla="*/ 141 h 188"/>
                  <a:gd name="T8" fmla="*/ 57 w 353"/>
                  <a:gd name="T9" fmla="*/ 109 h 188"/>
                  <a:gd name="T10" fmla="*/ 91 w 353"/>
                  <a:gd name="T11" fmla="*/ 67 h 188"/>
                  <a:gd name="T12" fmla="*/ 113 w 353"/>
                  <a:gd name="T13" fmla="*/ 70 h 188"/>
                  <a:gd name="T14" fmla="*/ 147 w 353"/>
                  <a:gd name="T15" fmla="*/ 81 h 188"/>
                  <a:gd name="T16" fmla="*/ 169 w 353"/>
                  <a:gd name="T17" fmla="*/ 84 h 188"/>
                  <a:gd name="T18" fmla="*/ 192 w 353"/>
                  <a:gd name="T19" fmla="*/ 79 h 188"/>
                  <a:gd name="T20" fmla="*/ 223 w 353"/>
                  <a:gd name="T21" fmla="*/ 67 h 188"/>
                  <a:gd name="T22" fmla="*/ 244 w 353"/>
                  <a:gd name="T23" fmla="*/ 61 h 188"/>
                  <a:gd name="T24" fmla="*/ 259 w 353"/>
                  <a:gd name="T25" fmla="*/ 57 h 188"/>
                  <a:gd name="T26" fmla="*/ 270 w 353"/>
                  <a:gd name="T27" fmla="*/ 72 h 188"/>
                  <a:gd name="T28" fmla="*/ 295 w 353"/>
                  <a:gd name="T29" fmla="*/ 88 h 188"/>
                  <a:gd name="T30" fmla="*/ 308 w 353"/>
                  <a:gd name="T31" fmla="*/ 111 h 188"/>
                  <a:gd name="T32" fmla="*/ 311 w 353"/>
                  <a:gd name="T33" fmla="*/ 137 h 188"/>
                  <a:gd name="T34" fmla="*/ 322 w 353"/>
                  <a:gd name="T35" fmla="*/ 157 h 188"/>
                  <a:gd name="T36" fmla="*/ 321 w 353"/>
                  <a:gd name="T37" fmla="*/ 174 h 188"/>
                  <a:gd name="T38" fmla="*/ 337 w 353"/>
                  <a:gd name="T39" fmla="*/ 168 h 188"/>
                  <a:gd name="T40" fmla="*/ 345 w 353"/>
                  <a:gd name="T41" fmla="*/ 145 h 188"/>
                  <a:gd name="T42" fmla="*/ 352 w 353"/>
                  <a:gd name="T43" fmla="*/ 108 h 188"/>
                  <a:gd name="T44" fmla="*/ 342 w 353"/>
                  <a:gd name="T45" fmla="*/ 72 h 188"/>
                  <a:gd name="T46" fmla="*/ 322 w 353"/>
                  <a:gd name="T47" fmla="*/ 46 h 188"/>
                  <a:gd name="T48" fmla="*/ 296 w 353"/>
                  <a:gd name="T49" fmla="*/ 34 h 188"/>
                  <a:gd name="T50" fmla="*/ 274 w 353"/>
                  <a:gd name="T51" fmla="*/ 34 h 188"/>
                  <a:gd name="T52" fmla="*/ 252 w 353"/>
                  <a:gd name="T53" fmla="*/ 28 h 188"/>
                  <a:gd name="T54" fmla="*/ 221 w 353"/>
                  <a:gd name="T55" fmla="*/ 11 h 188"/>
                  <a:gd name="T56" fmla="*/ 184 w 353"/>
                  <a:gd name="T57" fmla="*/ 2 h 188"/>
                  <a:gd name="T58" fmla="*/ 142 w 353"/>
                  <a:gd name="T59" fmla="*/ 1 h 188"/>
                  <a:gd name="T60" fmla="*/ 96 w 353"/>
                  <a:gd name="T61" fmla="*/ 6 h 188"/>
                  <a:gd name="T62" fmla="*/ 66 w 353"/>
                  <a:gd name="T63" fmla="*/ 18 h 188"/>
                  <a:gd name="T64" fmla="*/ 52 w 353"/>
                  <a:gd name="T65" fmla="*/ 40 h 188"/>
                  <a:gd name="T66" fmla="*/ 59 w 353"/>
                  <a:gd name="T67" fmla="*/ 61 h 188"/>
                  <a:gd name="T68" fmla="*/ 39 w 353"/>
                  <a:gd name="T69" fmla="*/ 69 h 188"/>
                  <a:gd name="T70" fmla="*/ 22 w 353"/>
                  <a:gd name="T71" fmla="*/ 78 h 188"/>
                  <a:gd name="T72" fmla="*/ 10 w 353"/>
                  <a:gd name="T73" fmla="*/ 90 h 188"/>
                  <a:gd name="T74" fmla="*/ 1 w 353"/>
                  <a:gd name="T75" fmla="*/ 110 h 188"/>
                  <a:gd name="T76" fmla="*/ 0 w 353"/>
                  <a:gd name="T77" fmla="*/ 141 h 18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53"/>
                  <a:gd name="T118" fmla="*/ 0 h 188"/>
                  <a:gd name="T119" fmla="*/ 353 w 353"/>
                  <a:gd name="T120" fmla="*/ 188 h 18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53" h="188">
                    <a:moveTo>
                      <a:pt x="4" y="155"/>
                    </a:moveTo>
                    <a:lnTo>
                      <a:pt x="9" y="167"/>
                    </a:lnTo>
                    <a:lnTo>
                      <a:pt x="15" y="177"/>
                    </a:lnTo>
                    <a:lnTo>
                      <a:pt x="26" y="184"/>
                    </a:lnTo>
                    <a:lnTo>
                      <a:pt x="37" y="187"/>
                    </a:lnTo>
                    <a:lnTo>
                      <a:pt x="35" y="171"/>
                    </a:lnTo>
                    <a:lnTo>
                      <a:pt x="37" y="155"/>
                    </a:lnTo>
                    <a:lnTo>
                      <a:pt x="41" y="141"/>
                    </a:lnTo>
                    <a:lnTo>
                      <a:pt x="48" y="125"/>
                    </a:lnTo>
                    <a:lnTo>
                      <a:pt x="57" y="109"/>
                    </a:lnTo>
                    <a:lnTo>
                      <a:pt x="73" y="86"/>
                    </a:lnTo>
                    <a:lnTo>
                      <a:pt x="91" y="67"/>
                    </a:lnTo>
                    <a:lnTo>
                      <a:pt x="99" y="63"/>
                    </a:lnTo>
                    <a:lnTo>
                      <a:pt x="113" y="70"/>
                    </a:lnTo>
                    <a:lnTo>
                      <a:pt x="129" y="77"/>
                    </a:lnTo>
                    <a:lnTo>
                      <a:pt x="147" y="81"/>
                    </a:lnTo>
                    <a:lnTo>
                      <a:pt x="157" y="83"/>
                    </a:lnTo>
                    <a:lnTo>
                      <a:pt x="169" y="84"/>
                    </a:lnTo>
                    <a:lnTo>
                      <a:pt x="181" y="82"/>
                    </a:lnTo>
                    <a:lnTo>
                      <a:pt x="192" y="79"/>
                    </a:lnTo>
                    <a:lnTo>
                      <a:pt x="209" y="73"/>
                    </a:lnTo>
                    <a:lnTo>
                      <a:pt x="223" y="67"/>
                    </a:lnTo>
                    <a:lnTo>
                      <a:pt x="236" y="61"/>
                    </a:lnTo>
                    <a:lnTo>
                      <a:pt x="244" y="61"/>
                    </a:lnTo>
                    <a:lnTo>
                      <a:pt x="248" y="60"/>
                    </a:lnTo>
                    <a:lnTo>
                      <a:pt x="259" y="57"/>
                    </a:lnTo>
                    <a:lnTo>
                      <a:pt x="263" y="63"/>
                    </a:lnTo>
                    <a:lnTo>
                      <a:pt x="270" y="72"/>
                    </a:lnTo>
                    <a:lnTo>
                      <a:pt x="282" y="79"/>
                    </a:lnTo>
                    <a:lnTo>
                      <a:pt x="295" y="88"/>
                    </a:lnTo>
                    <a:lnTo>
                      <a:pt x="303" y="98"/>
                    </a:lnTo>
                    <a:lnTo>
                      <a:pt x="308" y="111"/>
                    </a:lnTo>
                    <a:lnTo>
                      <a:pt x="306" y="125"/>
                    </a:lnTo>
                    <a:lnTo>
                      <a:pt x="311" y="137"/>
                    </a:lnTo>
                    <a:lnTo>
                      <a:pt x="318" y="147"/>
                    </a:lnTo>
                    <a:lnTo>
                      <a:pt x="322" y="157"/>
                    </a:lnTo>
                    <a:lnTo>
                      <a:pt x="324" y="164"/>
                    </a:lnTo>
                    <a:lnTo>
                      <a:pt x="321" y="174"/>
                    </a:lnTo>
                    <a:lnTo>
                      <a:pt x="333" y="174"/>
                    </a:lnTo>
                    <a:lnTo>
                      <a:pt x="337" y="168"/>
                    </a:lnTo>
                    <a:lnTo>
                      <a:pt x="342" y="158"/>
                    </a:lnTo>
                    <a:lnTo>
                      <a:pt x="345" y="145"/>
                    </a:lnTo>
                    <a:lnTo>
                      <a:pt x="349" y="129"/>
                    </a:lnTo>
                    <a:lnTo>
                      <a:pt x="352" y="108"/>
                    </a:lnTo>
                    <a:lnTo>
                      <a:pt x="348" y="91"/>
                    </a:lnTo>
                    <a:lnTo>
                      <a:pt x="342" y="72"/>
                    </a:lnTo>
                    <a:lnTo>
                      <a:pt x="332" y="58"/>
                    </a:lnTo>
                    <a:lnTo>
                      <a:pt x="322" y="46"/>
                    </a:lnTo>
                    <a:lnTo>
                      <a:pt x="308" y="38"/>
                    </a:lnTo>
                    <a:lnTo>
                      <a:pt x="296" y="34"/>
                    </a:lnTo>
                    <a:lnTo>
                      <a:pt x="284" y="33"/>
                    </a:lnTo>
                    <a:lnTo>
                      <a:pt x="274" y="34"/>
                    </a:lnTo>
                    <a:lnTo>
                      <a:pt x="262" y="38"/>
                    </a:lnTo>
                    <a:lnTo>
                      <a:pt x="252" y="28"/>
                    </a:lnTo>
                    <a:lnTo>
                      <a:pt x="239" y="20"/>
                    </a:lnTo>
                    <a:lnTo>
                      <a:pt x="221" y="11"/>
                    </a:lnTo>
                    <a:lnTo>
                      <a:pt x="205" y="6"/>
                    </a:lnTo>
                    <a:lnTo>
                      <a:pt x="184" y="2"/>
                    </a:lnTo>
                    <a:lnTo>
                      <a:pt x="165" y="0"/>
                    </a:lnTo>
                    <a:lnTo>
                      <a:pt x="142" y="1"/>
                    </a:lnTo>
                    <a:lnTo>
                      <a:pt x="119" y="2"/>
                    </a:lnTo>
                    <a:lnTo>
                      <a:pt x="96" y="6"/>
                    </a:lnTo>
                    <a:lnTo>
                      <a:pt x="78" y="11"/>
                    </a:lnTo>
                    <a:lnTo>
                      <a:pt x="66" y="18"/>
                    </a:lnTo>
                    <a:lnTo>
                      <a:pt x="56" y="28"/>
                    </a:lnTo>
                    <a:lnTo>
                      <a:pt x="52" y="40"/>
                    </a:lnTo>
                    <a:lnTo>
                      <a:pt x="55" y="50"/>
                    </a:lnTo>
                    <a:lnTo>
                      <a:pt x="59" y="61"/>
                    </a:lnTo>
                    <a:lnTo>
                      <a:pt x="49" y="64"/>
                    </a:lnTo>
                    <a:lnTo>
                      <a:pt x="39" y="69"/>
                    </a:lnTo>
                    <a:lnTo>
                      <a:pt x="30" y="73"/>
                    </a:lnTo>
                    <a:lnTo>
                      <a:pt x="22" y="78"/>
                    </a:lnTo>
                    <a:lnTo>
                      <a:pt x="16" y="83"/>
                    </a:lnTo>
                    <a:lnTo>
                      <a:pt x="10" y="90"/>
                    </a:lnTo>
                    <a:lnTo>
                      <a:pt x="4" y="98"/>
                    </a:lnTo>
                    <a:lnTo>
                      <a:pt x="1" y="110"/>
                    </a:lnTo>
                    <a:lnTo>
                      <a:pt x="0" y="129"/>
                    </a:lnTo>
                    <a:lnTo>
                      <a:pt x="0" y="141"/>
                    </a:lnTo>
                    <a:lnTo>
                      <a:pt x="4" y="155"/>
                    </a:lnTo>
                  </a:path>
                </a:pathLst>
              </a:custGeom>
              <a:solidFill>
                <a:srgbClr val="A04000"/>
              </a:solidFill>
              <a:ln w="12600">
                <a:solidFill>
                  <a:srgbClr val="000000"/>
                </a:solidFill>
                <a:round/>
                <a:headEnd/>
                <a:tailEnd/>
              </a:ln>
            </p:spPr>
            <p:txBody>
              <a:bodyPr wrap="none" anchor="ctr"/>
              <a:lstStyle/>
              <a:p>
                <a:endParaRPr lang="tr-TR"/>
              </a:p>
            </p:txBody>
          </p:sp>
          <p:sp>
            <p:nvSpPr>
              <p:cNvPr id="22570" name="AutoShape 48"/>
              <p:cNvSpPr>
                <a:spLocks noChangeArrowheads="1"/>
              </p:cNvSpPr>
              <p:nvPr/>
            </p:nvSpPr>
            <p:spPr bwMode="auto">
              <a:xfrm>
                <a:off x="1061" y="2826"/>
                <a:ext cx="46" cy="84"/>
              </a:xfrm>
              <a:custGeom>
                <a:avLst/>
                <a:gdLst>
                  <a:gd name="T0" fmla="*/ 8 w 46"/>
                  <a:gd name="T1" fmla="*/ 48 h 84"/>
                  <a:gd name="T2" fmla="*/ 5 w 46"/>
                  <a:gd name="T3" fmla="*/ 52 h 84"/>
                  <a:gd name="T4" fmla="*/ 3 w 46"/>
                  <a:gd name="T5" fmla="*/ 58 h 84"/>
                  <a:gd name="T6" fmla="*/ 0 w 46"/>
                  <a:gd name="T7" fmla="*/ 63 h 84"/>
                  <a:gd name="T8" fmla="*/ 0 w 46"/>
                  <a:gd name="T9" fmla="*/ 69 h 84"/>
                  <a:gd name="T10" fmla="*/ 2 w 46"/>
                  <a:gd name="T11" fmla="*/ 74 h 84"/>
                  <a:gd name="T12" fmla="*/ 3 w 46"/>
                  <a:gd name="T13" fmla="*/ 79 h 84"/>
                  <a:gd name="T14" fmla="*/ 6 w 46"/>
                  <a:gd name="T15" fmla="*/ 83 h 84"/>
                  <a:gd name="T16" fmla="*/ 10 w 46"/>
                  <a:gd name="T17" fmla="*/ 80 h 84"/>
                  <a:gd name="T18" fmla="*/ 12 w 46"/>
                  <a:gd name="T19" fmla="*/ 74 h 84"/>
                  <a:gd name="T20" fmla="*/ 11 w 46"/>
                  <a:gd name="T21" fmla="*/ 70 h 84"/>
                  <a:gd name="T22" fmla="*/ 10 w 46"/>
                  <a:gd name="T23" fmla="*/ 65 h 84"/>
                  <a:gd name="T24" fmla="*/ 8 w 46"/>
                  <a:gd name="T25" fmla="*/ 60 h 84"/>
                  <a:gd name="T26" fmla="*/ 9 w 46"/>
                  <a:gd name="T27" fmla="*/ 55 h 84"/>
                  <a:gd name="T28" fmla="*/ 12 w 46"/>
                  <a:gd name="T29" fmla="*/ 50 h 84"/>
                  <a:gd name="T30" fmla="*/ 13 w 46"/>
                  <a:gd name="T31" fmla="*/ 46 h 84"/>
                  <a:gd name="T32" fmla="*/ 16 w 46"/>
                  <a:gd name="T33" fmla="*/ 43 h 84"/>
                  <a:gd name="T34" fmla="*/ 18 w 46"/>
                  <a:gd name="T35" fmla="*/ 48 h 84"/>
                  <a:gd name="T36" fmla="*/ 16 w 46"/>
                  <a:gd name="T37" fmla="*/ 53 h 84"/>
                  <a:gd name="T38" fmla="*/ 15 w 46"/>
                  <a:gd name="T39" fmla="*/ 56 h 84"/>
                  <a:gd name="T40" fmla="*/ 17 w 46"/>
                  <a:gd name="T41" fmla="*/ 58 h 84"/>
                  <a:gd name="T42" fmla="*/ 20 w 46"/>
                  <a:gd name="T43" fmla="*/ 57 h 84"/>
                  <a:gd name="T44" fmla="*/ 22 w 46"/>
                  <a:gd name="T45" fmla="*/ 54 h 84"/>
                  <a:gd name="T46" fmla="*/ 23 w 46"/>
                  <a:gd name="T47" fmla="*/ 52 h 84"/>
                  <a:gd name="T48" fmla="*/ 23 w 46"/>
                  <a:gd name="T49" fmla="*/ 49 h 84"/>
                  <a:gd name="T50" fmla="*/ 22 w 46"/>
                  <a:gd name="T51" fmla="*/ 46 h 84"/>
                  <a:gd name="T52" fmla="*/ 21 w 46"/>
                  <a:gd name="T53" fmla="*/ 43 h 84"/>
                  <a:gd name="T54" fmla="*/ 20 w 46"/>
                  <a:gd name="T55" fmla="*/ 41 h 84"/>
                  <a:gd name="T56" fmla="*/ 19 w 46"/>
                  <a:gd name="T57" fmla="*/ 36 h 84"/>
                  <a:gd name="T58" fmla="*/ 20 w 46"/>
                  <a:gd name="T59" fmla="*/ 33 h 84"/>
                  <a:gd name="T60" fmla="*/ 23 w 46"/>
                  <a:gd name="T61" fmla="*/ 31 h 84"/>
                  <a:gd name="T62" fmla="*/ 26 w 46"/>
                  <a:gd name="T63" fmla="*/ 30 h 84"/>
                  <a:gd name="T64" fmla="*/ 30 w 46"/>
                  <a:gd name="T65" fmla="*/ 30 h 84"/>
                  <a:gd name="T66" fmla="*/ 29 w 46"/>
                  <a:gd name="T67" fmla="*/ 26 h 84"/>
                  <a:gd name="T68" fmla="*/ 29 w 46"/>
                  <a:gd name="T69" fmla="*/ 24 h 84"/>
                  <a:gd name="T70" fmla="*/ 29 w 46"/>
                  <a:gd name="T71" fmla="*/ 20 h 84"/>
                  <a:gd name="T72" fmla="*/ 29 w 46"/>
                  <a:gd name="T73" fmla="*/ 18 h 84"/>
                  <a:gd name="T74" fmla="*/ 30 w 46"/>
                  <a:gd name="T75" fmla="*/ 16 h 84"/>
                  <a:gd name="T76" fmla="*/ 32 w 46"/>
                  <a:gd name="T77" fmla="*/ 12 h 84"/>
                  <a:gd name="T78" fmla="*/ 34 w 46"/>
                  <a:gd name="T79" fmla="*/ 9 h 84"/>
                  <a:gd name="T80" fmla="*/ 36 w 46"/>
                  <a:gd name="T81" fmla="*/ 6 h 84"/>
                  <a:gd name="T82" fmla="*/ 38 w 46"/>
                  <a:gd name="T83" fmla="*/ 4 h 84"/>
                  <a:gd name="T84" fmla="*/ 41 w 46"/>
                  <a:gd name="T85" fmla="*/ 2 h 84"/>
                  <a:gd name="T86" fmla="*/ 43 w 46"/>
                  <a:gd name="T87" fmla="*/ 1 h 84"/>
                  <a:gd name="T88" fmla="*/ 45 w 46"/>
                  <a:gd name="T89" fmla="*/ 0 h 8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6"/>
                  <a:gd name="T136" fmla="*/ 0 h 84"/>
                  <a:gd name="T137" fmla="*/ 46 w 46"/>
                  <a:gd name="T138" fmla="*/ 84 h 8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6" h="84">
                    <a:moveTo>
                      <a:pt x="8" y="48"/>
                    </a:moveTo>
                    <a:lnTo>
                      <a:pt x="5" y="52"/>
                    </a:lnTo>
                    <a:lnTo>
                      <a:pt x="3" y="58"/>
                    </a:lnTo>
                    <a:lnTo>
                      <a:pt x="0" y="63"/>
                    </a:lnTo>
                    <a:lnTo>
                      <a:pt x="0" y="69"/>
                    </a:lnTo>
                    <a:lnTo>
                      <a:pt x="2" y="74"/>
                    </a:lnTo>
                    <a:lnTo>
                      <a:pt x="3" y="79"/>
                    </a:lnTo>
                    <a:lnTo>
                      <a:pt x="6" y="83"/>
                    </a:lnTo>
                    <a:lnTo>
                      <a:pt x="10" y="80"/>
                    </a:lnTo>
                    <a:lnTo>
                      <a:pt x="12" y="74"/>
                    </a:lnTo>
                    <a:lnTo>
                      <a:pt x="11" y="70"/>
                    </a:lnTo>
                    <a:lnTo>
                      <a:pt x="10" y="65"/>
                    </a:lnTo>
                    <a:lnTo>
                      <a:pt x="8" y="60"/>
                    </a:lnTo>
                    <a:lnTo>
                      <a:pt x="9" y="55"/>
                    </a:lnTo>
                    <a:lnTo>
                      <a:pt x="12" y="50"/>
                    </a:lnTo>
                    <a:lnTo>
                      <a:pt x="13" y="46"/>
                    </a:lnTo>
                    <a:lnTo>
                      <a:pt x="16" y="43"/>
                    </a:lnTo>
                    <a:lnTo>
                      <a:pt x="18" y="48"/>
                    </a:lnTo>
                    <a:lnTo>
                      <a:pt x="16" y="53"/>
                    </a:lnTo>
                    <a:lnTo>
                      <a:pt x="15" y="56"/>
                    </a:lnTo>
                    <a:lnTo>
                      <a:pt x="17" y="58"/>
                    </a:lnTo>
                    <a:lnTo>
                      <a:pt x="20" y="57"/>
                    </a:lnTo>
                    <a:lnTo>
                      <a:pt x="22" y="54"/>
                    </a:lnTo>
                    <a:lnTo>
                      <a:pt x="23" y="52"/>
                    </a:lnTo>
                    <a:lnTo>
                      <a:pt x="23" y="49"/>
                    </a:lnTo>
                    <a:lnTo>
                      <a:pt x="22" y="46"/>
                    </a:lnTo>
                    <a:lnTo>
                      <a:pt x="21" y="43"/>
                    </a:lnTo>
                    <a:lnTo>
                      <a:pt x="20" y="41"/>
                    </a:lnTo>
                    <a:lnTo>
                      <a:pt x="19" y="36"/>
                    </a:lnTo>
                    <a:lnTo>
                      <a:pt x="20" y="33"/>
                    </a:lnTo>
                    <a:lnTo>
                      <a:pt x="23" y="31"/>
                    </a:lnTo>
                    <a:lnTo>
                      <a:pt x="26" y="30"/>
                    </a:lnTo>
                    <a:lnTo>
                      <a:pt x="30" y="30"/>
                    </a:lnTo>
                    <a:lnTo>
                      <a:pt x="29" y="26"/>
                    </a:lnTo>
                    <a:lnTo>
                      <a:pt x="29" y="24"/>
                    </a:lnTo>
                    <a:lnTo>
                      <a:pt x="29" y="20"/>
                    </a:lnTo>
                    <a:lnTo>
                      <a:pt x="29" y="18"/>
                    </a:lnTo>
                    <a:lnTo>
                      <a:pt x="30" y="16"/>
                    </a:lnTo>
                    <a:lnTo>
                      <a:pt x="32" y="12"/>
                    </a:lnTo>
                    <a:lnTo>
                      <a:pt x="34" y="9"/>
                    </a:lnTo>
                    <a:lnTo>
                      <a:pt x="36" y="6"/>
                    </a:lnTo>
                    <a:lnTo>
                      <a:pt x="38" y="4"/>
                    </a:lnTo>
                    <a:lnTo>
                      <a:pt x="41" y="2"/>
                    </a:lnTo>
                    <a:lnTo>
                      <a:pt x="43" y="1"/>
                    </a:lnTo>
                    <a:lnTo>
                      <a:pt x="45" y="0"/>
                    </a:lnTo>
                  </a:path>
                </a:pathLst>
              </a:custGeom>
              <a:noFill/>
              <a:ln w="12600">
                <a:solidFill>
                  <a:srgbClr val="000000"/>
                </a:solidFill>
                <a:round/>
                <a:headEnd/>
                <a:tailEnd/>
              </a:ln>
            </p:spPr>
            <p:txBody>
              <a:bodyPr wrap="none" anchor="ctr"/>
              <a:lstStyle/>
              <a:p>
                <a:endParaRPr lang="tr-TR"/>
              </a:p>
            </p:txBody>
          </p:sp>
          <p:sp>
            <p:nvSpPr>
              <p:cNvPr id="22571" name="AutoShape 49"/>
              <p:cNvSpPr>
                <a:spLocks noChangeArrowheads="1"/>
              </p:cNvSpPr>
              <p:nvPr/>
            </p:nvSpPr>
            <p:spPr bwMode="auto">
              <a:xfrm>
                <a:off x="1106" y="2777"/>
                <a:ext cx="180" cy="49"/>
              </a:xfrm>
              <a:custGeom>
                <a:avLst/>
                <a:gdLst>
                  <a:gd name="T0" fmla="*/ 174 w 180"/>
                  <a:gd name="T1" fmla="*/ 20 h 49"/>
                  <a:gd name="T2" fmla="*/ 163 w 180"/>
                  <a:gd name="T3" fmla="*/ 22 h 49"/>
                  <a:gd name="T4" fmla="*/ 151 w 180"/>
                  <a:gd name="T5" fmla="*/ 26 h 49"/>
                  <a:gd name="T6" fmla="*/ 142 w 180"/>
                  <a:gd name="T7" fmla="*/ 34 h 49"/>
                  <a:gd name="T8" fmla="*/ 136 w 180"/>
                  <a:gd name="T9" fmla="*/ 39 h 49"/>
                  <a:gd name="T10" fmla="*/ 127 w 180"/>
                  <a:gd name="T11" fmla="*/ 43 h 49"/>
                  <a:gd name="T12" fmla="*/ 116 w 180"/>
                  <a:gd name="T13" fmla="*/ 46 h 49"/>
                  <a:gd name="T14" fmla="*/ 103 w 180"/>
                  <a:gd name="T15" fmla="*/ 48 h 49"/>
                  <a:gd name="T16" fmla="*/ 89 w 180"/>
                  <a:gd name="T17" fmla="*/ 48 h 49"/>
                  <a:gd name="T18" fmla="*/ 75 w 180"/>
                  <a:gd name="T19" fmla="*/ 47 h 49"/>
                  <a:gd name="T20" fmla="*/ 65 w 180"/>
                  <a:gd name="T21" fmla="*/ 44 h 49"/>
                  <a:gd name="T22" fmla="*/ 54 w 180"/>
                  <a:gd name="T23" fmla="*/ 40 h 49"/>
                  <a:gd name="T24" fmla="*/ 45 w 180"/>
                  <a:gd name="T25" fmla="*/ 35 h 49"/>
                  <a:gd name="T26" fmla="*/ 39 w 180"/>
                  <a:gd name="T27" fmla="*/ 28 h 49"/>
                  <a:gd name="T28" fmla="*/ 44 w 180"/>
                  <a:gd name="T29" fmla="*/ 30 h 49"/>
                  <a:gd name="T30" fmla="*/ 54 w 180"/>
                  <a:gd name="T31" fmla="*/ 34 h 49"/>
                  <a:gd name="T32" fmla="*/ 66 w 180"/>
                  <a:gd name="T33" fmla="*/ 35 h 49"/>
                  <a:gd name="T34" fmla="*/ 80 w 180"/>
                  <a:gd name="T35" fmla="*/ 35 h 49"/>
                  <a:gd name="T36" fmla="*/ 98 w 180"/>
                  <a:gd name="T37" fmla="*/ 32 h 49"/>
                  <a:gd name="T38" fmla="*/ 114 w 180"/>
                  <a:gd name="T39" fmla="*/ 30 h 49"/>
                  <a:gd name="T40" fmla="*/ 129 w 180"/>
                  <a:gd name="T41" fmla="*/ 26 h 49"/>
                  <a:gd name="T42" fmla="*/ 139 w 180"/>
                  <a:gd name="T43" fmla="*/ 21 h 49"/>
                  <a:gd name="T44" fmla="*/ 135 w 180"/>
                  <a:gd name="T45" fmla="*/ 18 h 49"/>
                  <a:gd name="T46" fmla="*/ 121 w 180"/>
                  <a:gd name="T47" fmla="*/ 21 h 49"/>
                  <a:gd name="T48" fmla="*/ 107 w 180"/>
                  <a:gd name="T49" fmla="*/ 23 h 49"/>
                  <a:gd name="T50" fmla="*/ 94 w 180"/>
                  <a:gd name="T51" fmla="*/ 25 h 49"/>
                  <a:gd name="T52" fmla="*/ 81 w 180"/>
                  <a:gd name="T53" fmla="*/ 23 h 49"/>
                  <a:gd name="T54" fmla="*/ 69 w 180"/>
                  <a:gd name="T55" fmla="*/ 15 h 49"/>
                  <a:gd name="T56" fmla="*/ 56 w 180"/>
                  <a:gd name="T57" fmla="*/ 12 h 49"/>
                  <a:gd name="T58" fmla="*/ 42 w 180"/>
                  <a:gd name="T59" fmla="*/ 11 h 49"/>
                  <a:gd name="T60" fmla="*/ 28 w 180"/>
                  <a:gd name="T61" fmla="*/ 4 h 49"/>
                  <a:gd name="T62" fmla="*/ 11 w 180"/>
                  <a:gd name="T63" fmla="*/ 0 h 49"/>
                  <a:gd name="T64" fmla="*/ 0 w 180"/>
                  <a:gd name="T65" fmla="*/ 2 h 49"/>
                  <a:gd name="T66" fmla="*/ 5 w 180"/>
                  <a:gd name="T67" fmla="*/ 12 h 49"/>
                  <a:gd name="T68" fmla="*/ 18 w 180"/>
                  <a:gd name="T69" fmla="*/ 17 h 49"/>
                  <a:gd name="T70" fmla="*/ 35 w 180"/>
                  <a:gd name="T71" fmla="*/ 17 h 49"/>
                  <a:gd name="T72" fmla="*/ 42 w 180"/>
                  <a:gd name="T73" fmla="*/ 20 h 49"/>
                  <a:gd name="T74" fmla="*/ 47 w 180"/>
                  <a:gd name="T75" fmla="*/ 26 h 49"/>
                  <a:gd name="T76" fmla="*/ 57 w 180"/>
                  <a:gd name="T77" fmla="*/ 29 h 49"/>
                  <a:gd name="T78" fmla="*/ 69 w 180"/>
                  <a:gd name="T79" fmla="*/ 26 h 4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80"/>
                  <a:gd name="T121" fmla="*/ 0 h 49"/>
                  <a:gd name="T122" fmla="*/ 180 w 180"/>
                  <a:gd name="T123" fmla="*/ 49 h 4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80" h="49">
                    <a:moveTo>
                      <a:pt x="179" y="21"/>
                    </a:moveTo>
                    <a:lnTo>
                      <a:pt x="174" y="20"/>
                    </a:lnTo>
                    <a:lnTo>
                      <a:pt x="169" y="20"/>
                    </a:lnTo>
                    <a:lnTo>
                      <a:pt x="163" y="22"/>
                    </a:lnTo>
                    <a:lnTo>
                      <a:pt x="157" y="24"/>
                    </a:lnTo>
                    <a:lnTo>
                      <a:pt x="151" y="26"/>
                    </a:lnTo>
                    <a:lnTo>
                      <a:pt x="147" y="30"/>
                    </a:lnTo>
                    <a:lnTo>
                      <a:pt x="142" y="34"/>
                    </a:lnTo>
                    <a:lnTo>
                      <a:pt x="140" y="36"/>
                    </a:lnTo>
                    <a:lnTo>
                      <a:pt x="136" y="39"/>
                    </a:lnTo>
                    <a:lnTo>
                      <a:pt x="132" y="41"/>
                    </a:lnTo>
                    <a:lnTo>
                      <a:pt x="127" y="43"/>
                    </a:lnTo>
                    <a:lnTo>
                      <a:pt x="121" y="44"/>
                    </a:lnTo>
                    <a:lnTo>
                      <a:pt x="116" y="46"/>
                    </a:lnTo>
                    <a:lnTo>
                      <a:pt x="111" y="47"/>
                    </a:lnTo>
                    <a:lnTo>
                      <a:pt x="103" y="48"/>
                    </a:lnTo>
                    <a:lnTo>
                      <a:pt x="95" y="48"/>
                    </a:lnTo>
                    <a:lnTo>
                      <a:pt x="89" y="48"/>
                    </a:lnTo>
                    <a:lnTo>
                      <a:pt x="81" y="47"/>
                    </a:lnTo>
                    <a:lnTo>
                      <a:pt x="75" y="47"/>
                    </a:lnTo>
                    <a:lnTo>
                      <a:pt x="70" y="45"/>
                    </a:lnTo>
                    <a:lnTo>
                      <a:pt x="65" y="44"/>
                    </a:lnTo>
                    <a:lnTo>
                      <a:pt x="60" y="43"/>
                    </a:lnTo>
                    <a:lnTo>
                      <a:pt x="54" y="40"/>
                    </a:lnTo>
                    <a:lnTo>
                      <a:pt x="49" y="38"/>
                    </a:lnTo>
                    <a:lnTo>
                      <a:pt x="45" y="35"/>
                    </a:lnTo>
                    <a:lnTo>
                      <a:pt x="41" y="32"/>
                    </a:lnTo>
                    <a:lnTo>
                      <a:pt x="39" y="28"/>
                    </a:lnTo>
                    <a:lnTo>
                      <a:pt x="37" y="24"/>
                    </a:lnTo>
                    <a:lnTo>
                      <a:pt x="44" y="30"/>
                    </a:lnTo>
                    <a:lnTo>
                      <a:pt x="50" y="32"/>
                    </a:lnTo>
                    <a:lnTo>
                      <a:pt x="54" y="34"/>
                    </a:lnTo>
                    <a:lnTo>
                      <a:pt x="59" y="34"/>
                    </a:lnTo>
                    <a:lnTo>
                      <a:pt x="66" y="35"/>
                    </a:lnTo>
                    <a:lnTo>
                      <a:pt x="73" y="35"/>
                    </a:lnTo>
                    <a:lnTo>
                      <a:pt x="80" y="35"/>
                    </a:lnTo>
                    <a:lnTo>
                      <a:pt x="87" y="34"/>
                    </a:lnTo>
                    <a:lnTo>
                      <a:pt x="98" y="32"/>
                    </a:lnTo>
                    <a:lnTo>
                      <a:pt x="107" y="31"/>
                    </a:lnTo>
                    <a:lnTo>
                      <a:pt x="114" y="30"/>
                    </a:lnTo>
                    <a:lnTo>
                      <a:pt x="120" y="29"/>
                    </a:lnTo>
                    <a:lnTo>
                      <a:pt x="129" y="26"/>
                    </a:lnTo>
                    <a:lnTo>
                      <a:pt x="133" y="25"/>
                    </a:lnTo>
                    <a:lnTo>
                      <a:pt x="139" y="21"/>
                    </a:lnTo>
                    <a:lnTo>
                      <a:pt x="140" y="18"/>
                    </a:lnTo>
                    <a:lnTo>
                      <a:pt x="135" y="18"/>
                    </a:lnTo>
                    <a:lnTo>
                      <a:pt x="129" y="19"/>
                    </a:lnTo>
                    <a:lnTo>
                      <a:pt x="121" y="21"/>
                    </a:lnTo>
                    <a:lnTo>
                      <a:pt x="113" y="22"/>
                    </a:lnTo>
                    <a:lnTo>
                      <a:pt x="107" y="23"/>
                    </a:lnTo>
                    <a:lnTo>
                      <a:pt x="102" y="25"/>
                    </a:lnTo>
                    <a:lnTo>
                      <a:pt x="94" y="25"/>
                    </a:lnTo>
                    <a:lnTo>
                      <a:pt x="89" y="25"/>
                    </a:lnTo>
                    <a:lnTo>
                      <a:pt x="81" y="23"/>
                    </a:lnTo>
                    <a:lnTo>
                      <a:pt x="75" y="19"/>
                    </a:lnTo>
                    <a:lnTo>
                      <a:pt x="69" y="15"/>
                    </a:lnTo>
                    <a:lnTo>
                      <a:pt x="64" y="13"/>
                    </a:lnTo>
                    <a:lnTo>
                      <a:pt x="56" y="12"/>
                    </a:lnTo>
                    <a:lnTo>
                      <a:pt x="49" y="13"/>
                    </a:lnTo>
                    <a:lnTo>
                      <a:pt x="42" y="11"/>
                    </a:lnTo>
                    <a:lnTo>
                      <a:pt x="35" y="7"/>
                    </a:lnTo>
                    <a:lnTo>
                      <a:pt x="28" y="4"/>
                    </a:lnTo>
                    <a:lnTo>
                      <a:pt x="21" y="0"/>
                    </a:lnTo>
                    <a:lnTo>
                      <a:pt x="11" y="0"/>
                    </a:lnTo>
                    <a:lnTo>
                      <a:pt x="5" y="1"/>
                    </a:lnTo>
                    <a:lnTo>
                      <a:pt x="0" y="2"/>
                    </a:lnTo>
                    <a:lnTo>
                      <a:pt x="1" y="7"/>
                    </a:lnTo>
                    <a:lnTo>
                      <a:pt x="5" y="12"/>
                    </a:lnTo>
                    <a:lnTo>
                      <a:pt x="10" y="14"/>
                    </a:lnTo>
                    <a:lnTo>
                      <a:pt x="18" y="17"/>
                    </a:lnTo>
                    <a:lnTo>
                      <a:pt x="27" y="17"/>
                    </a:lnTo>
                    <a:lnTo>
                      <a:pt x="35" y="17"/>
                    </a:lnTo>
                    <a:lnTo>
                      <a:pt x="41" y="16"/>
                    </a:lnTo>
                    <a:lnTo>
                      <a:pt x="42" y="20"/>
                    </a:lnTo>
                    <a:lnTo>
                      <a:pt x="44" y="23"/>
                    </a:lnTo>
                    <a:lnTo>
                      <a:pt x="47" y="26"/>
                    </a:lnTo>
                    <a:lnTo>
                      <a:pt x="52" y="28"/>
                    </a:lnTo>
                    <a:lnTo>
                      <a:pt x="57" y="29"/>
                    </a:lnTo>
                    <a:lnTo>
                      <a:pt x="64" y="28"/>
                    </a:lnTo>
                    <a:lnTo>
                      <a:pt x="69" y="26"/>
                    </a:lnTo>
                    <a:lnTo>
                      <a:pt x="74" y="25"/>
                    </a:lnTo>
                  </a:path>
                </a:pathLst>
              </a:custGeom>
              <a:noFill/>
              <a:ln w="12600">
                <a:solidFill>
                  <a:srgbClr val="000000"/>
                </a:solidFill>
                <a:round/>
                <a:headEnd/>
                <a:tailEnd/>
              </a:ln>
            </p:spPr>
            <p:txBody>
              <a:bodyPr wrap="none" anchor="ctr"/>
              <a:lstStyle/>
              <a:p>
                <a:endParaRPr lang="tr-TR"/>
              </a:p>
            </p:txBody>
          </p:sp>
          <p:sp>
            <p:nvSpPr>
              <p:cNvPr id="22572" name="AutoShape 50"/>
              <p:cNvSpPr>
                <a:spLocks noChangeArrowheads="1"/>
              </p:cNvSpPr>
              <p:nvPr/>
            </p:nvSpPr>
            <p:spPr bwMode="auto">
              <a:xfrm>
                <a:off x="1298" y="2800"/>
                <a:ext cx="62" cy="88"/>
              </a:xfrm>
              <a:custGeom>
                <a:avLst/>
                <a:gdLst>
                  <a:gd name="T0" fmla="*/ 14 w 62"/>
                  <a:gd name="T1" fmla="*/ 1 h 88"/>
                  <a:gd name="T2" fmla="*/ 21 w 62"/>
                  <a:gd name="T3" fmla="*/ 4 h 88"/>
                  <a:gd name="T4" fmla="*/ 28 w 62"/>
                  <a:gd name="T5" fmla="*/ 8 h 88"/>
                  <a:gd name="T6" fmla="*/ 36 w 62"/>
                  <a:gd name="T7" fmla="*/ 14 h 88"/>
                  <a:gd name="T8" fmla="*/ 42 w 62"/>
                  <a:gd name="T9" fmla="*/ 17 h 88"/>
                  <a:gd name="T10" fmla="*/ 46 w 62"/>
                  <a:gd name="T11" fmla="*/ 21 h 88"/>
                  <a:gd name="T12" fmla="*/ 48 w 62"/>
                  <a:gd name="T13" fmla="*/ 23 h 88"/>
                  <a:gd name="T14" fmla="*/ 51 w 62"/>
                  <a:gd name="T15" fmla="*/ 28 h 88"/>
                  <a:gd name="T16" fmla="*/ 51 w 62"/>
                  <a:gd name="T17" fmla="*/ 33 h 88"/>
                  <a:gd name="T18" fmla="*/ 50 w 62"/>
                  <a:gd name="T19" fmla="*/ 39 h 88"/>
                  <a:gd name="T20" fmla="*/ 51 w 62"/>
                  <a:gd name="T21" fmla="*/ 44 h 88"/>
                  <a:gd name="T22" fmla="*/ 53 w 62"/>
                  <a:gd name="T23" fmla="*/ 51 h 88"/>
                  <a:gd name="T24" fmla="*/ 57 w 62"/>
                  <a:gd name="T25" fmla="*/ 57 h 88"/>
                  <a:gd name="T26" fmla="*/ 61 w 62"/>
                  <a:gd name="T27" fmla="*/ 61 h 88"/>
                  <a:gd name="T28" fmla="*/ 57 w 62"/>
                  <a:gd name="T29" fmla="*/ 69 h 88"/>
                  <a:gd name="T30" fmla="*/ 55 w 62"/>
                  <a:gd name="T31" fmla="*/ 76 h 88"/>
                  <a:gd name="T32" fmla="*/ 53 w 62"/>
                  <a:gd name="T33" fmla="*/ 81 h 88"/>
                  <a:gd name="T34" fmla="*/ 52 w 62"/>
                  <a:gd name="T35" fmla="*/ 87 h 88"/>
                  <a:gd name="T36" fmla="*/ 50 w 62"/>
                  <a:gd name="T37" fmla="*/ 83 h 88"/>
                  <a:gd name="T38" fmla="*/ 48 w 62"/>
                  <a:gd name="T39" fmla="*/ 80 h 88"/>
                  <a:gd name="T40" fmla="*/ 47 w 62"/>
                  <a:gd name="T41" fmla="*/ 75 h 88"/>
                  <a:gd name="T42" fmla="*/ 48 w 62"/>
                  <a:gd name="T43" fmla="*/ 69 h 88"/>
                  <a:gd name="T44" fmla="*/ 48 w 62"/>
                  <a:gd name="T45" fmla="*/ 64 h 88"/>
                  <a:gd name="T46" fmla="*/ 50 w 62"/>
                  <a:gd name="T47" fmla="*/ 58 h 88"/>
                  <a:gd name="T48" fmla="*/ 50 w 62"/>
                  <a:gd name="T49" fmla="*/ 52 h 88"/>
                  <a:gd name="T50" fmla="*/ 48 w 62"/>
                  <a:gd name="T51" fmla="*/ 47 h 88"/>
                  <a:gd name="T52" fmla="*/ 46 w 62"/>
                  <a:gd name="T53" fmla="*/ 43 h 88"/>
                  <a:gd name="T54" fmla="*/ 43 w 62"/>
                  <a:gd name="T55" fmla="*/ 37 h 88"/>
                  <a:gd name="T56" fmla="*/ 40 w 62"/>
                  <a:gd name="T57" fmla="*/ 33 h 88"/>
                  <a:gd name="T58" fmla="*/ 37 w 62"/>
                  <a:gd name="T59" fmla="*/ 30 h 88"/>
                  <a:gd name="T60" fmla="*/ 38 w 62"/>
                  <a:gd name="T61" fmla="*/ 34 h 88"/>
                  <a:gd name="T62" fmla="*/ 39 w 62"/>
                  <a:gd name="T63" fmla="*/ 39 h 88"/>
                  <a:gd name="T64" fmla="*/ 33 w 62"/>
                  <a:gd name="T65" fmla="*/ 33 h 88"/>
                  <a:gd name="T66" fmla="*/ 30 w 62"/>
                  <a:gd name="T67" fmla="*/ 30 h 88"/>
                  <a:gd name="T68" fmla="*/ 27 w 62"/>
                  <a:gd name="T69" fmla="*/ 28 h 88"/>
                  <a:gd name="T70" fmla="*/ 21 w 62"/>
                  <a:gd name="T71" fmla="*/ 24 h 88"/>
                  <a:gd name="T72" fmla="*/ 15 w 62"/>
                  <a:gd name="T73" fmla="*/ 21 h 88"/>
                  <a:gd name="T74" fmla="*/ 10 w 62"/>
                  <a:gd name="T75" fmla="*/ 17 h 88"/>
                  <a:gd name="T76" fmla="*/ 6 w 62"/>
                  <a:gd name="T77" fmla="*/ 12 h 88"/>
                  <a:gd name="T78" fmla="*/ 2 w 62"/>
                  <a:gd name="T79" fmla="*/ 7 h 88"/>
                  <a:gd name="T80" fmla="*/ 0 w 62"/>
                  <a:gd name="T81" fmla="*/ 2 h 88"/>
                  <a:gd name="T82" fmla="*/ 4 w 62"/>
                  <a:gd name="T83" fmla="*/ 1 h 88"/>
                  <a:gd name="T84" fmla="*/ 9 w 62"/>
                  <a:gd name="T85" fmla="*/ 0 h 88"/>
                  <a:gd name="T86" fmla="*/ 14 w 62"/>
                  <a:gd name="T87" fmla="*/ 1 h 8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2"/>
                  <a:gd name="T133" fmla="*/ 0 h 88"/>
                  <a:gd name="T134" fmla="*/ 62 w 62"/>
                  <a:gd name="T135" fmla="*/ 88 h 8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2" h="88">
                    <a:moveTo>
                      <a:pt x="14" y="1"/>
                    </a:moveTo>
                    <a:lnTo>
                      <a:pt x="21" y="4"/>
                    </a:lnTo>
                    <a:lnTo>
                      <a:pt x="28" y="8"/>
                    </a:lnTo>
                    <a:lnTo>
                      <a:pt x="36" y="14"/>
                    </a:lnTo>
                    <a:lnTo>
                      <a:pt x="42" y="17"/>
                    </a:lnTo>
                    <a:lnTo>
                      <a:pt x="46" y="21"/>
                    </a:lnTo>
                    <a:lnTo>
                      <a:pt x="48" y="23"/>
                    </a:lnTo>
                    <a:lnTo>
                      <a:pt x="51" y="28"/>
                    </a:lnTo>
                    <a:lnTo>
                      <a:pt x="51" y="33"/>
                    </a:lnTo>
                    <a:lnTo>
                      <a:pt x="50" y="39"/>
                    </a:lnTo>
                    <a:lnTo>
                      <a:pt x="51" y="44"/>
                    </a:lnTo>
                    <a:lnTo>
                      <a:pt x="53" y="51"/>
                    </a:lnTo>
                    <a:lnTo>
                      <a:pt x="57" y="57"/>
                    </a:lnTo>
                    <a:lnTo>
                      <a:pt x="61" y="61"/>
                    </a:lnTo>
                    <a:lnTo>
                      <a:pt x="57" y="69"/>
                    </a:lnTo>
                    <a:lnTo>
                      <a:pt x="55" y="76"/>
                    </a:lnTo>
                    <a:lnTo>
                      <a:pt x="53" y="81"/>
                    </a:lnTo>
                    <a:lnTo>
                      <a:pt x="52" y="87"/>
                    </a:lnTo>
                    <a:lnTo>
                      <a:pt x="50" y="83"/>
                    </a:lnTo>
                    <a:lnTo>
                      <a:pt x="48" y="80"/>
                    </a:lnTo>
                    <a:lnTo>
                      <a:pt x="47" y="75"/>
                    </a:lnTo>
                    <a:lnTo>
                      <a:pt x="48" y="69"/>
                    </a:lnTo>
                    <a:lnTo>
                      <a:pt x="48" y="64"/>
                    </a:lnTo>
                    <a:lnTo>
                      <a:pt x="50" y="58"/>
                    </a:lnTo>
                    <a:lnTo>
                      <a:pt x="50" y="52"/>
                    </a:lnTo>
                    <a:lnTo>
                      <a:pt x="48" y="47"/>
                    </a:lnTo>
                    <a:lnTo>
                      <a:pt x="46" y="43"/>
                    </a:lnTo>
                    <a:lnTo>
                      <a:pt x="43" y="37"/>
                    </a:lnTo>
                    <a:lnTo>
                      <a:pt x="40" y="33"/>
                    </a:lnTo>
                    <a:lnTo>
                      <a:pt x="37" y="30"/>
                    </a:lnTo>
                    <a:lnTo>
                      <a:pt x="38" y="34"/>
                    </a:lnTo>
                    <a:lnTo>
                      <a:pt x="39" y="39"/>
                    </a:lnTo>
                    <a:lnTo>
                      <a:pt x="33" y="33"/>
                    </a:lnTo>
                    <a:lnTo>
                      <a:pt x="30" y="30"/>
                    </a:lnTo>
                    <a:lnTo>
                      <a:pt x="27" y="28"/>
                    </a:lnTo>
                    <a:lnTo>
                      <a:pt x="21" y="24"/>
                    </a:lnTo>
                    <a:lnTo>
                      <a:pt x="15" y="21"/>
                    </a:lnTo>
                    <a:lnTo>
                      <a:pt x="10" y="17"/>
                    </a:lnTo>
                    <a:lnTo>
                      <a:pt x="6" y="12"/>
                    </a:lnTo>
                    <a:lnTo>
                      <a:pt x="2" y="7"/>
                    </a:lnTo>
                    <a:lnTo>
                      <a:pt x="0" y="2"/>
                    </a:lnTo>
                    <a:lnTo>
                      <a:pt x="4" y="1"/>
                    </a:lnTo>
                    <a:lnTo>
                      <a:pt x="9" y="0"/>
                    </a:lnTo>
                    <a:lnTo>
                      <a:pt x="14" y="1"/>
                    </a:lnTo>
                  </a:path>
                </a:pathLst>
              </a:custGeom>
              <a:noFill/>
              <a:ln w="12600">
                <a:solidFill>
                  <a:srgbClr val="000000"/>
                </a:solidFill>
                <a:round/>
                <a:headEnd/>
                <a:tailEnd/>
              </a:ln>
            </p:spPr>
            <p:txBody>
              <a:bodyPr wrap="none" anchor="ctr"/>
              <a:lstStyle/>
              <a:p>
                <a:endParaRPr lang="tr-TR"/>
              </a:p>
            </p:txBody>
          </p:sp>
          <p:sp>
            <p:nvSpPr>
              <p:cNvPr id="22573" name="AutoShape 51"/>
              <p:cNvSpPr>
                <a:spLocks noChangeArrowheads="1"/>
              </p:cNvSpPr>
              <p:nvPr/>
            </p:nvSpPr>
            <p:spPr bwMode="auto">
              <a:xfrm>
                <a:off x="1274" y="2761"/>
                <a:ext cx="70" cy="30"/>
              </a:xfrm>
              <a:custGeom>
                <a:avLst/>
                <a:gdLst>
                  <a:gd name="T0" fmla="*/ 0 w 70"/>
                  <a:gd name="T1" fmla="*/ 4 h 30"/>
                  <a:gd name="T2" fmla="*/ 8 w 70"/>
                  <a:gd name="T3" fmla="*/ 4 h 30"/>
                  <a:gd name="T4" fmla="*/ 15 w 70"/>
                  <a:gd name="T5" fmla="*/ 5 h 30"/>
                  <a:gd name="T6" fmla="*/ 19 w 70"/>
                  <a:gd name="T7" fmla="*/ 7 h 30"/>
                  <a:gd name="T8" fmla="*/ 22 w 70"/>
                  <a:gd name="T9" fmla="*/ 13 h 30"/>
                  <a:gd name="T10" fmla="*/ 23 w 70"/>
                  <a:gd name="T11" fmla="*/ 16 h 30"/>
                  <a:gd name="T12" fmla="*/ 24 w 70"/>
                  <a:gd name="T13" fmla="*/ 20 h 30"/>
                  <a:gd name="T14" fmla="*/ 25 w 70"/>
                  <a:gd name="T15" fmla="*/ 24 h 30"/>
                  <a:gd name="T16" fmla="*/ 25 w 70"/>
                  <a:gd name="T17" fmla="*/ 26 h 30"/>
                  <a:gd name="T18" fmla="*/ 28 w 70"/>
                  <a:gd name="T19" fmla="*/ 22 h 30"/>
                  <a:gd name="T20" fmla="*/ 28 w 70"/>
                  <a:gd name="T21" fmla="*/ 16 h 30"/>
                  <a:gd name="T22" fmla="*/ 28 w 70"/>
                  <a:gd name="T23" fmla="*/ 13 h 30"/>
                  <a:gd name="T24" fmla="*/ 27 w 70"/>
                  <a:gd name="T25" fmla="*/ 8 h 30"/>
                  <a:gd name="T26" fmla="*/ 23 w 70"/>
                  <a:gd name="T27" fmla="*/ 3 h 30"/>
                  <a:gd name="T28" fmla="*/ 19 w 70"/>
                  <a:gd name="T29" fmla="*/ 0 h 30"/>
                  <a:gd name="T30" fmla="*/ 25 w 70"/>
                  <a:gd name="T31" fmla="*/ 2 h 30"/>
                  <a:gd name="T32" fmla="*/ 30 w 70"/>
                  <a:gd name="T33" fmla="*/ 7 h 30"/>
                  <a:gd name="T34" fmla="*/ 32 w 70"/>
                  <a:gd name="T35" fmla="*/ 12 h 30"/>
                  <a:gd name="T36" fmla="*/ 33 w 70"/>
                  <a:gd name="T37" fmla="*/ 16 h 30"/>
                  <a:gd name="T38" fmla="*/ 32 w 70"/>
                  <a:gd name="T39" fmla="*/ 20 h 30"/>
                  <a:gd name="T40" fmla="*/ 32 w 70"/>
                  <a:gd name="T41" fmla="*/ 22 h 30"/>
                  <a:gd name="T42" fmla="*/ 34 w 70"/>
                  <a:gd name="T43" fmla="*/ 19 h 30"/>
                  <a:gd name="T44" fmla="*/ 38 w 70"/>
                  <a:gd name="T45" fmla="*/ 14 h 30"/>
                  <a:gd name="T46" fmla="*/ 43 w 70"/>
                  <a:gd name="T47" fmla="*/ 10 h 30"/>
                  <a:gd name="T48" fmla="*/ 50 w 70"/>
                  <a:gd name="T49" fmla="*/ 8 h 30"/>
                  <a:gd name="T50" fmla="*/ 57 w 70"/>
                  <a:gd name="T51" fmla="*/ 7 h 30"/>
                  <a:gd name="T52" fmla="*/ 61 w 70"/>
                  <a:gd name="T53" fmla="*/ 8 h 30"/>
                  <a:gd name="T54" fmla="*/ 66 w 70"/>
                  <a:gd name="T55" fmla="*/ 9 h 30"/>
                  <a:gd name="T56" fmla="*/ 69 w 70"/>
                  <a:gd name="T57" fmla="*/ 10 h 30"/>
                  <a:gd name="T58" fmla="*/ 65 w 70"/>
                  <a:gd name="T59" fmla="*/ 10 h 30"/>
                  <a:gd name="T60" fmla="*/ 61 w 70"/>
                  <a:gd name="T61" fmla="*/ 11 h 30"/>
                  <a:gd name="T62" fmla="*/ 57 w 70"/>
                  <a:gd name="T63" fmla="*/ 12 h 30"/>
                  <a:gd name="T64" fmla="*/ 50 w 70"/>
                  <a:gd name="T65" fmla="*/ 13 h 30"/>
                  <a:gd name="T66" fmla="*/ 47 w 70"/>
                  <a:gd name="T67" fmla="*/ 15 h 30"/>
                  <a:gd name="T68" fmla="*/ 44 w 70"/>
                  <a:gd name="T69" fmla="*/ 18 h 30"/>
                  <a:gd name="T70" fmla="*/ 41 w 70"/>
                  <a:gd name="T71" fmla="*/ 21 h 30"/>
                  <a:gd name="T72" fmla="*/ 39 w 70"/>
                  <a:gd name="T73" fmla="*/ 24 h 30"/>
                  <a:gd name="T74" fmla="*/ 39 w 70"/>
                  <a:gd name="T75" fmla="*/ 29 h 3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0"/>
                  <a:gd name="T115" fmla="*/ 0 h 30"/>
                  <a:gd name="T116" fmla="*/ 70 w 70"/>
                  <a:gd name="T117" fmla="*/ 30 h 3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0" h="30">
                    <a:moveTo>
                      <a:pt x="0" y="4"/>
                    </a:moveTo>
                    <a:lnTo>
                      <a:pt x="8" y="4"/>
                    </a:lnTo>
                    <a:lnTo>
                      <a:pt x="15" y="5"/>
                    </a:lnTo>
                    <a:lnTo>
                      <a:pt x="19" y="7"/>
                    </a:lnTo>
                    <a:lnTo>
                      <a:pt x="22" y="13"/>
                    </a:lnTo>
                    <a:lnTo>
                      <a:pt x="23" y="16"/>
                    </a:lnTo>
                    <a:lnTo>
                      <a:pt x="24" y="20"/>
                    </a:lnTo>
                    <a:lnTo>
                      <a:pt x="25" y="24"/>
                    </a:lnTo>
                    <a:lnTo>
                      <a:pt x="25" y="26"/>
                    </a:lnTo>
                    <a:lnTo>
                      <a:pt x="28" y="22"/>
                    </a:lnTo>
                    <a:lnTo>
                      <a:pt x="28" y="16"/>
                    </a:lnTo>
                    <a:lnTo>
                      <a:pt x="28" y="13"/>
                    </a:lnTo>
                    <a:lnTo>
                      <a:pt x="27" y="8"/>
                    </a:lnTo>
                    <a:lnTo>
                      <a:pt x="23" y="3"/>
                    </a:lnTo>
                    <a:lnTo>
                      <a:pt x="19" y="0"/>
                    </a:lnTo>
                    <a:lnTo>
                      <a:pt x="25" y="2"/>
                    </a:lnTo>
                    <a:lnTo>
                      <a:pt x="30" y="7"/>
                    </a:lnTo>
                    <a:lnTo>
                      <a:pt x="32" y="12"/>
                    </a:lnTo>
                    <a:lnTo>
                      <a:pt x="33" y="16"/>
                    </a:lnTo>
                    <a:lnTo>
                      <a:pt x="32" y="20"/>
                    </a:lnTo>
                    <a:lnTo>
                      <a:pt x="32" y="22"/>
                    </a:lnTo>
                    <a:lnTo>
                      <a:pt x="34" y="19"/>
                    </a:lnTo>
                    <a:lnTo>
                      <a:pt x="38" y="14"/>
                    </a:lnTo>
                    <a:lnTo>
                      <a:pt x="43" y="10"/>
                    </a:lnTo>
                    <a:lnTo>
                      <a:pt x="50" y="8"/>
                    </a:lnTo>
                    <a:lnTo>
                      <a:pt x="57" y="7"/>
                    </a:lnTo>
                    <a:lnTo>
                      <a:pt x="61" y="8"/>
                    </a:lnTo>
                    <a:lnTo>
                      <a:pt x="66" y="9"/>
                    </a:lnTo>
                    <a:lnTo>
                      <a:pt x="69" y="10"/>
                    </a:lnTo>
                    <a:lnTo>
                      <a:pt x="65" y="10"/>
                    </a:lnTo>
                    <a:lnTo>
                      <a:pt x="61" y="11"/>
                    </a:lnTo>
                    <a:lnTo>
                      <a:pt x="57" y="12"/>
                    </a:lnTo>
                    <a:lnTo>
                      <a:pt x="50" y="13"/>
                    </a:lnTo>
                    <a:lnTo>
                      <a:pt x="47" y="15"/>
                    </a:lnTo>
                    <a:lnTo>
                      <a:pt x="44" y="18"/>
                    </a:lnTo>
                    <a:lnTo>
                      <a:pt x="41" y="21"/>
                    </a:lnTo>
                    <a:lnTo>
                      <a:pt x="39" y="24"/>
                    </a:lnTo>
                    <a:lnTo>
                      <a:pt x="39" y="29"/>
                    </a:lnTo>
                  </a:path>
                </a:pathLst>
              </a:custGeom>
              <a:noFill/>
              <a:ln w="12600">
                <a:solidFill>
                  <a:srgbClr val="000000"/>
                </a:solidFill>
                <a:round/>
                <a:headEnd/>
                <a:tailEnd/>
              </a:ln>
            </p:spPr>
            <p:txBody>
              <a:bodyPr wrap="none" anchor="ctr"/>
              <a:lstStyle/>
              <a:p>
                <a:endParaRPr lang="tr-TR"/>
              </a:p>
            </p:txBody>
          </p:sp>
          <p:sp>
            <p:nvSpPr>
              <p:cNvPr id="22574" name="AutoShape 52"/>
              <p:cNvSpPr>
                <a:spLocks noChangeArrowheads="1"/>
              </p:cNvSpPr>
              <p:nvPr/>
            </p:nvSpPr>
            <p:spPr bwMode="auto">
              <a:xfrm>
                <a:off x="1142" y="2835"/>
                <a:ext cx="53" cy="18"/>
              </a:xfrm>
              <a:custGeom>
                <a:avLst/>
                <a:gdLst>
                  <a:gd name="T0" fmla="*/ 50 w 53"/>
                  <a:gd name="T1" fmla="*/ 4 h 18"/>
                  <a:gd name="T2" fmla="*/ 52 w 53"/>
                  <a:gd name="T3" fmla="*/ 8 h 18"/>
                  <a:gd name="T4" fmla="*/ 52 w 53"/>
                  <a:gd name="T5" fmla="*/ 12 h 18"/>
                  <a:gd name="T6" fmla="*/ 49 w 53"/>
                  <a:gd name="T7" fmla="*/ 14 h 18"/>
                  <a:gd name="T8" fmla="*/ 43 w 53"/>
                  <a:gd name="T9" fmla="*/ 15 h 18"/>
                  <a:gd name="T10" fmla="*/ 35 w 53"/>
                  <a:gd name="T11" fmla="*/ 13 h 18"/>
                  <a:gd name="T12" fmla="*/ 28 w 53"/>
                  <a:gd name="T13" fmla="*/ 12 h 18"/>
                  <a:gd name="T14" fmla="*/ 19 w 53"/>
                  <a:gd name="T15" fmla="*/ 12 h 18"/>
                  <a:gd name="T16" fmla="*/ 12 w 53"/>
                  <a:gd name="T17" fmla="*/ 15 h 18"/>
                  <a:gd name="T18" fmla="*/ 6 w 53"/>
                  <a:gd name="T19" fmla="*/ 17 h 18"/>
                  <a:gd name="T20" fmla="*/ 0 w 53"/>
                  <a:gd name="T21" fmla="*/ 15 h 18"/>
                  <a:gd name="T22" fmla="*/ 0 w 53"/>
                  <a:gd name="T23" fmla="*/ 10 h 18"/>
                  <a:gd name="T24" fmla="*/ 3 w 53"/>
                  <a:gd name="T25" fmla="*/ 6 h 18"/>
                  <a:gd name="T26" fmla="*/ 10 w 53"/>
                  <a:gd name="T27" fmla="*/ 2 h 18"/>
                  <a:gd name="T28" fmla="*/ 21 w 53"/>
                  <a:gd name="T29" fmla="*/ 0 h 18"/>
                  <a:gd name="T30" fmla="*/ 32 w 53"/>
                  <a:gd name="T31" fmla="*/ 0 h 18"/>
                  <a:gd name="T32" fmla="*/ 43 w 53"/>
                  <a:gd name="T33" fmla="*/ 2 h 18"/>
                  <a:gd name="T34" fmla="*/ 50 w 53"/>
                  <a:gd name="T35" fmla="*/ 4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3"/>
                  <a:gd name="T55" fmla="*/ 0 h 18"/>
                  <a:gd name="T56" fmla="*/ 53 w 53"/>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3" h="18">
                    <a:moveTo>
                      <a:pt x="50" y="4"/>
                    </a:moveTo>
                    <a:lnTo>
                      <a:pt x="52" y="8"/>
                    </a:lnTo>
                    <a:lnTo>
                      <a:pt x="52" y="12"/>
                    </a:lnTo>
                    <a:lnTo>
                      <a:pt x="49" y="14"/>
                    </a:lnTo>
                    <a:lnTo>
                      <a:pt x="43" y="15"/>
                    </a:lnTo>
                    <a:lnTo>
                      <a:pt x="35" y="13"/>
                    </a:lnTo>
                    <a:lnTo>
                      <a:pt x="28" y="12"/>
                    </a:lnTo>
                    <a:lnTo>
                      <a:pt x="19" y="12"/>
                    </a:lnTo>
                    <a:lnTo>
                      <a:pt x="12" y="15"/>
                    </a:lnTo>
                    <a:lnTo>
                      <a:pt x="6" y="17"/>
                    </a:lnTo>
                    <a:lnTo>
                      <a:pt x="0" y="15"/>
                    </a:lnTo>
                    <a:lnTo>
                      <a:pt x="0" y="10"/>
                    </a:lnTo>
                    <a:lnTo>
                      <a:pt x="3" y="6"/>
                    </a:lnTo>
                    <a:lnTo>
                      <a:pt x="10" y="2"/>
                    </a:lnTo>
                    <a:lnTo>
                      <a:pt x="21" y="0"/>
                    </a:lnTo>
                    <a:lnTo>
                      <a:pt x="32" y="0"/>
                    </a:lnTo>
                    <a:lnTo>
                      <a:pt x="43" y="2"/>
                    </a:lnTo>
                    <a:lnTo>
                      <a:pt x="50" y="4"/>
                    </a:lnTo>
                  </a:path>
                </a:pathLst>
              </a:custGeom>
              <a:solidFill>
                <a:srgbClr val="A04000"/>
              </a:solidFill>
              <a:ln w="12600">
                <a:solidFill>
                  <a:srgbClr val="000000"/>
                </a:solidFill>
                <a:round/>
                <a:headEnd/>
                <a:tailEnd/>
              </a:ln>
            </p:spPr>
            <p:txBody>
              <a:bodyPr wrap="none" anchor="ctr"/>
              <a:lstStyle/>
              <a:p>
                <a:endParaRPr lang="tr-TR"/>
              </a:p>
            </p:txBody>
          </p:sp>
        </p:grpSp>
        <p:sp>
          <p:nvSpPr>
            <p:cNvPr id="22556" name="AutoShape 53"/>
            <p:cNvSpPr>
              <a:spLocks noChangeArrowheads="1"/>
            </p:cNvSpPr>
            <p:nvPr/>
          </p:nvSpPr>
          <p:spPr bwMode="auto">
            <a:xfrm>
              <a:off x="1061" y="2660"/>
              <a:ext cx="294" cy="157"/>
            </a:xfrm>
            <a:custGeom>
              <a:avLst/>
              <a:gdLst>
                <a:gd name="T0" fmla="*/ 18 w 295"/>
                <a:gd name="T1" fmla="*/ 144 h 157"/>
                <a:gd name="T2" fmla="*/ 30 w 295"/>
                <a:gd name="T3" fmla="*/ 126 h 157"/>
                <a:gd name="T4" fmla="*/ 18 w 295"/>
                <a:gd name="T5" fmla="*/ 108 h 157"/>
                <a:gd name="T6" fmla="*/ 12 w 295"/>
                <a:gd name="T7" fmla="*/ 90 h 157"/>
                <a:gd name="T8" fmla="*/ 12 w 295"/>
                <a:gd name="T9" fmla="*/ 72 h 157"/>
                <a:gd name="T10" fmla="*/ 6 w 295"/>
                <a:gd name="T11" fmla="*/ 54 h 157"/>
                <a:gd name="T12" fmla="*/ 0 w 295"/>
                <a:gd name="T13" fmla="*/ 36 h 157"/>
                <a:gd name="T14" fmla="*/ 18 w 295"/>
                <a:gd name="T15" fmla="*/ 30 h 157"/>
                <a:gd name="T16" fmla="*/ 30 w 295"/>
                <a:gd name="T17" fmla="*/ 48 h 157"/>
                <a:gd name="T18" fmla="*/ 54 w 295"/>
                <a:gd name="T19" fmla="*/ 60 h 157"/>
                <a:gd name="T20" fmla="*/ 102 w 295"/>
                <a:gd name="T21" fmla="*/ 60 h 157"/>
                <a:gd name="T22" fmla="*/ 120 w 295"/>
                <a:gd name="T23" fmla="*/ 36 h 157"/>
                <a:gd name="T24" fmla="*/ 126 w 295"/>
                <a:gd name="T25" fmla="*/ 18 h 157"/>
                <a:gd name="T26" fmla="*/ 138 w 295"/>
                <a:gd name="T27" fmla="*/ 0 h 157"/>
                <a:gd name="T28" fmla="*/ 149 w 295"/>
                <a:gd name="T29" fmla="*/ 18 h 157"/>
                <a:gd name="T30" fmla="*/ 155 w 295"/>
                <a:gd name="T31" fmla="*/ 36 h 157"/>
                <a:gd name="T32" fmla="*/ 167 w 295"/>
                <a:gd name="T33" fmla="*/ 54 h 157"/>
                <a:gd name="T34" fmla="*/ 185 w 295"/>
                <a:gd name="T35" fmla="*/ 54 h 157"/>
                <a:gd name="T36" fmla="*/ 221 w 295"/>
                <a:gd name="T37" fmla="*/ 60 h 157"/>
                <a:gd name="T38" fmla="*/ 239 w 295"/>
                <a:gd name="T39" fmla="*/ 60 h 157"/>
                <a:gd name="T40" fmla="*/ 257 w 295"/>
                <a:gd name="T41" fmla="*/ 48 h 157"/>
                <a:gd name="T42" fmla="*/ 275 w 295"/>
                <a:gd name="T43" fmla="*/ 36 h 157"/>
                <a:gd name="T44" fmla="*/ 287 w 295"/>
                <a:gd name="T45" fmla="*/ 18 h 157"/>
                <a:gd name="T46" fmla="*/ 287 w 295"/>
                <a:gd name="T47" fmla="*/ 36 h 157"/>
                <a:gd name="T48" fmla="*/ 287 w 295"/>
                <a:gd name="T49" fmla="*/ 54 h 157"/>
                <a:gd name="T50" fmla="*/ 287 w 295"/>
                <a:gd name="T51" fmla="*/ 72 h 157"/>
                <a:gd name="T52" fmla="*/ 287 w 295"/>
                <a:gd name="T53" fmla="*/ 90 h 157"/>
                <a:gd name="T54" fmla="*/ 287 w 295"/>
                <a:gd name="T55" fmla="*/ 108 h 157"/>
                <a:gd name="T56" fmla="*/ 287 w 295"/>
                <a:gd name="T57" fmla="*/ 126 h 157"/>
                <a:gd name="T58" fmla="*/ 269 w 295"/>
                <a:gd name="T59" fmla="*/ 132 h 157"/>
                <a:gd name="T60" fmla="*/ 245 w 295"/>
                <a:gd name="T61" fmla="*/ 120 h 157"/>
                <a:gd name="T62" fmla="*/ 221 w 295"/>
                <a:gd name="T63" fmla="*/ 120 h 157"/>
                <a:gd name="T64" fmla="*/ 203 w 295"/>
                <a:gd name="T65" fmla="*/ 120 h 157"/>
                <a:gd name="T66" fmla="*/ 155 w 295"/>
                <a:gd name="T67" fmla="*/ 120 h 157"/>
                <a:gd name="T68" fmla="*/ 114 w 295"/>
                <a:gd name="T69" fmla="*/ 120 h 157"/>
                <a:gd name="T70" fmla="*/ 66 w 295"/>
                <a:gd name="T71" fmla="*/ 126 h 157"/>
                <a:gd name="T72" fmla="*/ 48 w 295"/>
                <a:gd name="T73" fmla="*/ 132 h 157"/>
                <a:gd name="T74" fmla="*/ 30 w 295"/>
                <a:gd name="T75" fmla="*/ 144 h 157"/>
                <a:gd name="T76" fmla="*/ 12 w 295"/>
                <a:gd name="T77" fmla="*/ 156 h 157"/>
                <a:gd name="T78" fmla="*/ 18 w 295"/>
                <a:gd name="T79" fmla="*/ 144 h 15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95"/>
                <a:gd name="T121" fmla="*/ 0 h 157"/>
                <a:gd name="T122" fmla="*/ 295 w 295"/>
                <a:gd name="T123" fmla="*/ 157 h 15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95" h="157">
                  <a:moveTo>
                    <a:pt x="18" y="144"/>
                  </a:moveTo>
                  <a:lnTo>
                    <a:pt x="30" y="126"/>
                  </a:lnTo>
                  <a:lnTo>
                    <a:pt x="18" y="108"/>
                  </a:lnTo>
                  <a:lnTo>
                    <a:pt x="12" y="90"/>
                  </a:lnTo>
                  <a:lnTo>
                    <a:pt x="12" y="72"/>
                  </a:lnTo>
                  <a:lnTo>
                    <a:pt x="6" y="54"/>
                  </a:lnTo>
                  <a:lnTo>
                    <a:pt x="0" y="36"/>
                  </a:lnTo>
                  <a:lnTo>
                    <a:pt x="18" y="30"/>
                  </a:lnTo>
                  <a:lnTo>
                    <a:pt x="30" y="48"/>
                  </a:lnTo>
                  <a:lnTo>
                    <a:pt x="54" y="60"/>
                  </a:lnTo>
                  <a:lnTo>
                    <a:pt x="102" y="60"/>
                  </a:lnTo>
                  <a:lnTo>
                    <a:pt x="120" y="36"/>
                  </a:lnTo>
                  <a:lnTo>
                    <a:pt x="126" y="18"/>
                  </a:lnTo>
                  <a:lnTo>
                    <a:pt x="138" y="0"/>
                  </a:lnTo>
                  <a:lnTo>
                    <a:pt x="156" y="18"/>
                  </a:lnTo>
                  <a:lnTo>
                    <a:pt x="162" y="36"/>
                  </a:lnTo>
                  <a:lnTo>
                    <a:pt x="174" y="54"/>
                  </a:lnTo>
                  <a:lnTo>
                    <a:pt x="192" y="54"/>
                  </a:lnTo>
                  <a:lnTo>
                    <a:pt x="228" y="60"/>
                  </a:lnTo>
                  <a:lnTo>
                    <a:pt x="246" y="60"/>
                  </a:lnTo>
                  <a:lnTo>
                    <a:pt x="264" y="48"/>
                  </a:lnTo>
                  <a:lnTo>
                    <a:pt x="282" y="36"/>
                  </a:lnTo>
                  <a:lnTo>
                    <a:pt x="294" y="18"/>
                  </a:lnTo>
                  <a:lnTo>
                    <a:pt x="294" y="36"/>
                  </a:lnTo>
                  <a:lnTo>
                    <a:pt x="294" y="54"/>
                  </a:lnTo>
                  <a:lnTo>
                    <a:pt x="294" y="72"/>
                  </a:lnTo>
                  <a:lnTo>
                    <a:pt x="294" y="90"/>
                  </a:lnTo>
                  <a:lnTo>
                    <a:pt x="294" y="108"/>
                  </a:lnTo>
                  <a:lnTo>
                    <a:pt x="294" y="126"/>
                  </a:lnTo>
                  <a:lnTo>
                    <a:pt x="276" y="132"/>
                  </a:lnTo>
                  <a:lnTo>
                    <a:pt x="252" y="120"/>
                  </a:lnTo>
                  <a:lnTo>
                    <a:pt x="228" y="120"/>
                  </a:lnTo>
                  <a:lnTo>
                    <a:pt x="210" y="120"/>
                  </a:lnTo>
                  <a:lnTo>
                    <a:pt x="162" y="120"/>
                  </a:lnTo>
                  <a:lnTo>
                    <a:pt x="114" y="120"/>
                  </a:lnTo>
                  <a:lnTo>
                    <a:pt x="66" y="126"/>
                  </a:lnTo>
                  <a:lnTo>
                    <a:pt x="48" y="132"/>
                  </a:lnTo>
                  <a:lnTo>
                    <a:pt x="30" y="144"/>
                  </a:lnTo>
                  <a:lnTo>
                    <a:pt x="12" y="156"/>
                  </a:lnTo>
                  <a:lnTo>
                    <a:pt x="18" y="144"/>
                  </a:lnTo>
                </a:path>
              </a:pathLst>
            </a:custGeom>
            <a:solidFill>
              <a:srgbClr val="CCAF0A"/>
            </a:solidFill>
            <a:ln w="12600">
              <a:solidFill>
                <a:srgbClr val="FFFFFF"/>
              </a:solidFill>
              <a:round/>
              <a:headEnd/>
              <a:tailEnd/>
            </a:ln>
          </p:spPr>
          <p:txBody>
            <a:bodyPr wrap="none" anchor="ctr"/>
            <a:lstStyle/>
            <a:p>
              <a:endParaRPr lang="tr-TR"/>
            </a:p>
          </p:txBody>
        </p:sp>
        <p:sp>
          <p:nvSpPr>
            <p:cNvPr id="22557" name="Oval 54"/>
            <p:cNvSpPr>
              <a:spLocks noChangeArrowheads="1"/>
            </p:cNvSpPr>
            <p:nvPr/>
          </p:nvSpPr>
          <p:spPr bwMode="auto">
            <a:xfrm>
              <a:off x="1010" y="2658"/>
              <a:ext cx="88" cy="40"/>
            </a:xfrm>
            <a:prstGeom prst="ellipse">
              <a:avLst/>
            </a:prstGeom>
            <a:solidFill>
              <a:srgbClr val="CCAF0A"/>
            </a:solidFill>
            <a:ln w="12600">
              <a:solidFill>
                <a:srgbClr val="FFFFFF"/>
              </a:solidFill>
              <a:miter lim="800000"/>
              <a:headEnd/>
              <a:tailEnd/>
            </a:ln>
          </p:spPr>
          <p:txBody>
            <a:bodyPr wrap="none" anchor="ctr"/>
            <a:lstStyle/>
            <a:p>
              <a:endParaRPr lang="tr-TR"/>
            </a:p>
          </p:txBody>
        </p:sp>
        <p:sp>
          <p:nvSpPr>
            <p:cNvPr id="22558" name="Oval 55"/>
            <p:cNvSpPr>
              <a:spLocks noChangeArrowheads="1"/>
            </p:cNvSpPr>
            <p:nvPr/>
          </p:nvSpPr>
          <p:spPr bwMode="auto">
            <a:xfrm>
              <a:off x="1154" y="2610"/>
              <a:ext cx="88" cy="40"/>
            </a:xfrm>
            <a:prstGeom prst="ellipse">
              <a:avLst/>
            </a:prstGeom>
            <a:solidFill>
              <a:srgbClr val="CCAF0A"/>
            </a:solidFill>
            <a:ln w="12600">
              <a:solidFill>
                <a:srgbClr val="FFFFFF"/>
              </a:solidFill>
              <a:miter lim="800000"/>
              <a:headEnd/>
              <a:tailEnd/>
            </a:ln>
          </p:spPr>
          <p:txBody>
            <a:bodyPr wrap="none" anchor="ctr"/>
            <a:lstStyle/>
            <a:p>
              <a:endParaRPr lang="tr-TR"/>
            </a:p>
          </p:txBody>
        </p:sp>
        <p:sp>
          <p:nvSpPr>
            <p:cNvPr id="22559" name="Oval 56"/>
            <p:cNvSpPr>
              <a:spLocks noChangeArrowheads="1"/>
            </p:cNvSpPr>
            <p:nvPr/>
          </p:nvSpPr>
          <p:spPr bwMode="auto">
            <a:xfrm>
              <a:off x="1298" y="2658"/>
              <a:ext cx="88" cy="40"/>
            </a:xfrm>
            <a:prstGeom prst="ellipse">
              <a:avLst/>
            </a:prstGeom>
            <a:solidFill>
              <a:srgbClr val="CCAF0A"/>
            </a:solidFill>
            <a:ln w="12600">
              <a:solidFill>
                <a:srgbClr val="FFFFFF"/>
              </a:solidFill>
              <a:miter lim="800000"/>
              <a:headEnd/>
              <a:tailEnd/>
            </a:ln>
          </p:spPr>
          <p:txBody>
            <a:bodyPr wrap="none" anchor="ctr"/>
            <a:lstStyle/>
            <a:p>
              <a:endParaRPr lang="tr-TR"/>
            </a:p>
          </p:txBody>
        </p:sp>
        <p:graphicFrame>
          <p:nvGraphicFramePr>
            <p:cNvPr id="22530" name="Object 2"/>
            <p:cNvGraphicFramePr>
              <a:graphicFrameLocks noChangeAspect="1"/>
            </p:cNvGraphicFramePr>
            <p:nvPr/>
          </p:nvGraphicFramePr>
          <p:xfrm>
            <a:off x="1604" y="3086"/>
            <a:ext cx="1653" cy="688"/>
          </p:xfrm>
          <a:graphic>
            <a:graphicData uri="http://schemas.openxmlformats.org/presentationml/2006/ole">
              <mc:AlternateContent xmlns:mc="http://schemas.openxmlformats.org/markup-compatibility/2006">
                <mc:Choice xmlns:v="urn:schemas-microsoft-com:vml" Requires="v">
                  <p:oleObj spid="_x0000_s20487" r:id="rId4" imgW="2842920" imgH="1091880" progId="">
                    <p:embed/>
                  </p:oleObj>
                </mc:Choice>
                <mc:Fallback>
                  <p:oleObj r:id="rId4" imgW="2842920" imgH="109188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4" y="3086"/>
                          <a:ext cx="1653" cy="688"/>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22560" name="Rectangle 58"/>
            <p:cNvSpPr>
              <a:spLocks noChangeArrowheads="1"/>
            </p:cNvSpPr>
            <p:nvPr/>
          </p:nvSpPr>
          <p:spPr bwMode="auto">
            <a:xfrm>
              <a:off x="3484" y="2779"/>
              <a:ext cx="1100" cy="679"/>
            </a:xfrm>
            <a:prstGeom prst="rect">
              <a:avLst/>
            </a:prstGeom>
            <a:noFill/>
            <a:ln w="9525">
              <a:noFill/>
              <a:round/>
              <a:headEnd/>
              <a:tailEnd/>
            </a:ln>
          </p:spPr>
          <p:txBody>
            <a:bodyPr wrap="none" lIns="92160" tIns="46080" rIns="92160" bIns="4608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AU" sz="3200" b="1">
                  <a:solidFill>
                    <a:srgbClr val="FF0000"/>
                  </a:solidFill>
                </a:rPr>
                <a:t>MÜŞTERİ</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AU" sz="3200" b="1">
                  <a:solidFill>
                    <a:srgbClr val="FF0000"/>
                  </a:solidFill>
                </a:rPr>
                <a:t>KRALDIR</a:t>
              </a:r>
            </a:p>
          </p:txBody>
        </p:sp>
      </p:grpSp>
      <p:sp>
        <p:nvSpPr>
          <p:cNvPr id="22533" name="56 Slayt Numarası Yer Tutucusu"/>
          <p:cNvSpPr>
            <a:spLocks noGrp="1"/>
          </p:cNvSpPr>
          <p:nvPr>
            <p:ph type="sldNum" sz="quarter" idx="12"/>
          </p:nvPr>
        </p:nvSpPr>
        <p:spPr bwMode="auto">
          <a:noFill/>
          <a:ln>
            <a:miter lim="800000"/>
            <a:headEnd/>
            <a:tailEnd/>
          </a:ln>
        </p:spPr>
        <p:txBody>
          <a:bodyPr vert="horz" wrap="square" lIns="91440" tIns="45720" rIns="91440" bIns="45720" numCol="1" rtlCol="0" anchor="t" anchorCtr="0" compatLnSpc="1">
            <a:prstTxWarp prst="textNoShape">
              <a:avLst/>
            </a:prstTxWarp>
          </a:bodyPr>
          <a:lstStyle/>
          <a:p>
            <a:fld id="{B3097980-7B72-4ECE-834B-590AE79FDC96}" type="slidenum">
              <a:rPr lang="tr-TR" smtClean="0"/>
              <a:pPr/>
              <a:t>79</a:t>
            </a:fld>
            <a:endParaRPr lang="tr-TR" smtClean="0"/>
          </a:p>
        </p:txBody>
      </p:sp>
    </p:spTree>
    <p:extLst>
      <p:ext uri="{BB962C8B-B14F-4D97-AF65-F5344CB8AC3E}">
        <p14:creationId xmlns:p14="http://schemas.microsoft.com/office/powerpoint/2010/main" val="19811418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4" fill="hold" nodeType="afterEffect">
                                  <p:stCondLst>
                                    <p:cond delay="0"/>
                                  </p:stCondLst>
                                  <p:childTnLst>
                                    <p:set>
                                      <p:cBhvr additive="repl">
                                        <p:cTn id="6" dur="1" fill="hold">
                                          <p:stCondLst>
                                            <p:cond delay="0"/>
                                          </p:stCondLst>
                                        </p:cTn>
                                        <p:tgtEl>
                                          <p:spTgt spid="2"/>
                                        </p:tgtEl>
                                        <p:attrNameLst>
                                          <p:attrName>style.visibility</p:attrName>
                                        </p:attrNameLst>
                                      </p:cBhvr>
                                      <p:to>
                                        <p:strVal val="visible"/>
                                      </p:to>
                                    </p:set>
                                    <p:anim calcmode="lin" valueType="num">
                                      <p:cBhvr additive="repl">
                                        <p:cTn id="7" dur="500" fill="hold"/>
                                        <p:tgtEl>
                                          <p:spTgt spid="2"/>
                                        </p:tgtEl>
                                        <p:attrNameLst>
                                          <p:attrName>ppt_x</p:attrName>
                                        </p:attrNameLst>
                                      </p:cBhvr>
                                      <p:tavLst>
                                        <p:tav tm="100000">
                                          <p:val>
                                            <p:strVal val="#ppt_x"/>
                                          </p:val>
                                        </p:tav>
                                        <p:tav>
                                          <p:val>
                                            <p:strVal val="#ppt_x"/>
                                          </p:val>
                                        </p:tav>
                                      </p:tavLst>
                                    </p:anim>
                                    <p:anim calcmode="lin" valueType="num">
                                      <p:cBhvr additive="repl">
                                        <p:cTn id="8" dur="500" fill="hold"/>
                                        <p:tgtEl>
                                          <p:spTgt spid="2"/>
                                        </p:tgtEl>
                                        <p:attrNameLst>
                                          <p:attrName>ppt_y</p:attrName>
                                        </p:attrNameLst>
                                      </p:cBhvr>
                                      <p:tavLst>
                                        <p:tav tm="100000">
                                          <p:val>
                                            <p:strVal val="#ppt_y+#ppt_h/2"/>
                                          </p:val>
                                        </p:tav>
                                        <p:tav>
                                          <p:val>
                                            <p:strVal val="#ppt_y"/>
                                          </p:val>
                                        </p:tav>
                                      </p:tavLst>
                                    </p:anim>
                                    <p:anim calcmode="lin" valueType="num">
                                      <p:cBhvr additive="repl">
                                        <p:cTn id="9" dur="500" fill="hold"/>
                                        <p:tgtEl>
                                          <p:spTgt spid="2"/>
                                        </p:tgtEl>
                                        <p:attrNameLst>
                                          <p:attrName>ppt_w</p:attrName>
                                        </p:attrNameLst>
                                      </p:cBhvr>
                                      <p:tavLst>
                                        <p:tav tm="100000">
                                          <p:val>
                                            <p:strVal val="#ppt_w"/>
                                          </p:val>
                                        </p:tav>
                                        <p:tav>
                                          <p:val>
                                            <p:strVal val="#ppt_w"/>
                                          </p:val>
                                        </p:tav>
                                      </p:tavLst>
                                    </p:anim>
                                    <p:anim calcmode="lin" valueType="num">
                                      <p:cBhvr additive="repl">
                                        <p:cTn id="10" dur="500" fill="hold"/>
                                        <p:tgtEl>
                                          <p:spTgt spid="2"/>
                                        </p:tgtEl>
                                        <p:attrNameLst>
                                          <p:attrName>ppt_h</p:attrName>
                                        </p:attrNameLst>
                                      </p:cBhvr>
                                      <p:tavLst>
                                        <p:tav tm="100000">
                                          <p:val>
                                            <p:fltVal val="0"/>
                                          </p:val>
                                        </p:tav>
                                        <p:tav>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1662720" y="2686050"/>
            <a:ext cx="7286625" cy="1200150"/>
          </a:xfrm>
          <a:prstGeom prst="rect">
            <a:avLst/>
          </a:prstGeom>
          <a:noFill/>
          <a:ln w="12700">
            <a:noFill/>
            <a:miter lim="800000"/>
            <a:headEnd type="none" w="sm" len="sm"/>
            <a:tailEnd type="none" w="sm" len="sm"/>
          </a:ln>
        </p:spPr>
        <p:txBody>
          <a:bodyPr>
            <a:spAutoFit/>
          </a:bodyPr>
          <a:lstStyle/>
          <a:p>
            <a:pPr algn="l"/>
            <a:r>
              <a:rPr lang="tr-TR" sz="3600" b="1" dirty="0">
                <a:latin typeface="Calibri" pitchFamily="34" charset="0"/>
              </a:rPr>
              <a:t>“Örnek ve temel olarak alınabilen tek biçim “ şeklidir.</a:t>
            </a:r>
          </a:p>
        </p:txBody>
      </p:sp>
      <p:sp>
        <p:nvSpPr>
          <p:cNvPr id="3" name="Text Box 5"/>
          <p:cNvSpPr txBox="1">
            <a:spLocks noChangeArrowheads="1"/>
          </p:cNvSpPr>
          <p:nvPr/>
        </p:nvSpPr>
        <p:spPr bwMode="auto">
          <a:xfrm>
            <a:off x="1991544" y="1529814"/>
            <a:ext cx="5211762" cy="769937"/>
          </a:xfrm>
          <a:prstGeom prst="rect">
            <a:avLst/>
          </a:prstGeom>
          <a:noFill/>
          <a:ln w="12700">
            <a:noFill/>
            <a:miter lim="800000"/>
            <a:headEnd type="none" w="sm" len="sm"/>
            <a:tailEnd type="none" w="sm" len="sm"/>
          </a:ln>
        </p:spPr>
        <p:txBody>
          <a:bodyPr>
            <a:spAutoFit/>
          </a:bodyPr>
          <a:lstStyle/>
          <a:p>
            <a:pPr algn="l"/>
            <a:r>
              <a:rPr lang="tr-TR" sz="4400" b="1" dirty="0">
                <a:latin typeface="Calibri" pitchFamily="34" charset="0"/>
              </a:rPr>
              <a:t>STANDART NEDİR ?</a:t>
            </a:r>
          </a:p>
        </p:txBody>
      </p:sp>
      <p:pic>
        <p:nvPicPr>
          <p:cNvPr id="44036" name="Picture 6" descr="BS00554_"/>
          <p:cNvPicPr>
            <a:picLocks noChangeAspect="1" noChangeArrowheads="1"/>
          </p:cNvPicPr>
          <p:nvPr/>
        </p:nvPicPr>
        <p:blipFill>
          <a:blip r:embed="rId2" cstate="print"/>
          <a:srcRect/>
          <a:stretch>
            <a:fillRect/>
          </a:stretch>
        </p:blipFill>
        <p:spPr bwMode="auto">
          <a:xfrm>
            <a:off x="6453188" y="3286125"/>
            <a:ext cx="3124200" cy="2706688"/>
          </a:xfrm>
          <a:prstGeom prst="rect">
            <a:avLst/>
          </a:prstGeom>
          <a:noFill/>
          <a:ln w="9525">
            <a:noFill/>
            <a:miter lim="800000"/>
            <a:headEnd/>
            <a:tailEnd/>
          </a:ln>
        </p:spPr>
      </p:pic>
      <p:sp>
        <p:nvSpPr>
          <p:cNvPr id="44037" name="5 Slayt Numarası Yer Tutucusu"/>
          <p:cNvSpPr>
            <a:spLocks noGrp="1"/>
          </p:cNvSpPr>
          <p:nvPr>
            <p:ph type="sldNum" sz="quarter" idx="12"/>
          </p:nvPr>
        </p:nvSpPr>
        <p:spPr bwMode="auto">
          <a:noFill/>
          <a:ln>
            <a:miter lim="800000"/>
            <a:headEnd/>
            <a:tailEnd/>
          </a:ln>
        </p:spPr>
        <p:txBody>
          <a:bodyPr vert="horz" wrap="square" lIns="91440" tIns="45720" rIns="91440" bIns="45720" numCol="1" rtlCol="0" anchor="t" anchorCtr="0" compatLnSpc="1">
            <a:prstTxWarp prst="textNoShape">
              <a:avLst/>
            </a:prstTxWarp>
          </a:bodyPr>
          <a:lstStyle/>
          <a:p>
            <a:fld id="{FECC27E8-6176-47EC-905F-0DCD555A4774}" type="slidenum">
              <a:rPr lang="tr-TR" smtClean="0"/>
              <a:pPr/>
              <a:t>8</a:t>
            </a:fld>
            <a:endParaRPr lang="tr-TR" smtClean="0"/>
          </a:p>
        </p:txBody>
      </p:sp>
    </p:spTree>
    <p:extLst>
      <p:ext uri="{BB962C8B-B14F-4D97-AF65-F5344CB8AC3E}">
        <p14:creationId xmlns:p14="http://schemas.microsoft.com/office/powerpoint/2010/main" val="3591779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ext Box 2"/>
          <p:cNvSpPr txBox="1">
            <a:spLocks noChangeArrowheads="1"/>
          </p:cNvSpPr>
          <p:nvPr/>
        </p:nvSpPr>
        <p:spPr bwMode="auto">
          <a:xfrm>
            <a:off x="1952626" y="857250"/>
            <a:ext cx="8215313" cy="4857750"/>
          </a:xfrm>
          <a:prstGeom prst="rect">
            <a:avLst/>
          </a:prstGeom>
          <a:noFill/>
          <a:ln w="9525">
            <a:noFill/>
            <a:round/>
            <a:headEnd/>
            <a:tailEnd/>
          </a:ln>
        </p:spPr>
        <p:txBody>
          <a:bodyPr/>
          <a:lstStyle/>
          <a:p>
            <a:pPr marL="490538" indent="-457200">
              <a:lnSpc>
                <a:spcPct val="90000"/>
              </a:lnSpc>
              <a:spcBef>
                <a:spcPts val="600"/>
              </a:spcBef>
              <a:tabLst>
                <a:tab pos="985838" algn="l"/>
                <a:tab pos="1900238" algn="l"/>
                <a:tab pos="2814638" algn="l"/>
                <a:tab pos="3729038" algn="l"/>
                <a:tab pos="4643438" algn="l"/>
                <a:tab pos="5557838" algn="l"/>
                <a:tab pos="6472238" algn="l"/>
                <a:tab pos="7386638" algn="l"/>
                <a:tab pos="8301038" algn="l"/>
                <a:tab pos="9215438" algn="l"/>
                <a:tab pos="10129838" algn="l"/>
              </a:tabLst>
            </a:pPr>
            <a:r>
              <a:rPr lang="tr-TR" sz="3600" b="1">
                <a:solidFill>
                  <a:srgbClr val="FF0000"/>
                </a:solidFill>
                <a:latin typeface="Calibri" pitchFamily="34" charset="0"/>
              </a:rPr>
              <a:t>Müşteri Odaklılık;</a:t>
            </a:r>
          </a:p>
          <a:p>
            <a:pPr marL="490538" indent="-457200">
              <a:lnSpc>
                <a:spcPct val="90000"/>
              </a:lnSpc>
              <a:spcBef>
                <a:spcPts val="600"/>
              </a:spcBef>
              <a:tabLst>
                <a:tab pos="985838" algn="l"/>
                <a:tab pos="1900238" algn="l"/>
                <a:tab pos="2814638" algn="l"/>
                <a:tab pos="3729038" algn="l"/>
                <a:tab pos="4643438" algn="l"/>
                <a:tab pos="5557838" algn="l"/>
                <a:tab pos="6472238" algn="l"/>
                <a:tab pos="7386638" algn="l"/>
                <a:tab pos="8301038" algn="l"/>
                <a:tab pos="9215438" algn="l"/>
                <a:tab pos="10129838" algn="l"/>
              </a:tabLst>
            </a:pPr>
            <a:endParaRPr lang="tr-TR" sz="3200" b="1">
              <a:latin typeface="Calibri" pitchFamily="34" charset="0"/>
            </a:endParaRPr>
          </a:p>
          <a:p>
            <a:pPr marL="490538" indent="-457200">
              <a:tabLst>
                <a:tab pos="985838" algn="l"/>
                <a:tab pos="1900238" algn="l"/>
                <a:tab pos="2814638" algn="l"/>
                <a:tab pos="3729038" algn="l"/>
                <a:tab pos="4643438" algn="l"/>
                <a:tab pos="5557838" algn="l"/>
                <a:tab pos="6472238" algn="l"/>
                <a:tab pos="7386638" algn="l"/>
                <a:tab pos="8301038" algn="l"/>
                <a:tab pos="9215438" algn="l"/>
                <a:tab pos="10129838" algn="l"/>
              </a:tabLst>
            </a:pPr>
            <a:r>
              <a:rPr lang="tr-TR" sz="3400" b="1">
                <a:latin typeface="Calibri" pitchFamily="34" charset="0"/>
              </a:rPr>
              <a:t> Müşteri:</a:t>
            </a:r>
          </a:p>
          <a:p>
            <a:pPr marL="490538" indent="-457200">
              <a:buClr>
                <a:srgbClr val="FFFFFF"/>
              </a:buClr>
              <a:buSzPct val="120000"/>
              <a:buFont typeface="Wingdings" pitchFamily="2" charset="2"/>
              <a:buChar char="v"/>
              <a:tabLst>
                <a:tab pos="985838" algn="l"/>
                <a:tab pos="1900238" algn="l"/>
                <a:tab pos="2814638" algn="l"/>
                <a:tab pos="3729038" algn="l"/>
                <a:tab pos="4643438" algn="l"/>
                <a:tab pos="5557838" algn="l"/>
                <a:tab pos="6472238" algn="l"/>
                <a:tab pos="7386638" algn="l"/>
                <a:tab pos="8301038" algn="l"/>
                <a:tab pos="9215438" algn="l"/>
                <a:tab pos="10129838" algn="l"/>
              </a:tabLst>
            </a:pPr>
            <a:r>
              <a:rPr lang="tr-TR" sz="3400" b="1">
                <a:latin typeface="Calibri" pitchFamily="34" charset="0"/>
              </a:rPr>
              <a:t>Hızla değişendir.</a:t>
            </a:r>
          </a:p>
          <a:p>
            <a:pPr marL="490538" indent="-457200">
              <a:buClr>
                <a:srgbClr val="FFFFFF"/>
              </a:buClr>
              <a:buSzPct val="120000"/>
              <a:buFont typeface="Wingdings" pitchFamily="2" charset="2"/>
              <a:buChar char="v"/>
              <a:tabLst>
                <a:tab pos="985838" algn="l"/>
                <a:tab pos="1900238" algn="l"/>
                <a:tab pos="2814638" algn="l"/>
                <a:tab pos="3729038" algn="l"/>
                <a:tab pos="4643438" algn="l"/>
                <a:tab pos="5557838" algn="l"/>
                <a:tab pos="6472238" algn="l"/>
                <a:tab pos="7386638" algn="l"/>
                <a:tab pos="8301038" algn="l"/>
                <a:tab pos="9215438" algn="l"/>
                <a:tab pos="10129838" algn="l"/>
              </a:tabLst>
            </a:pPr>
            <a:r>
              <a:rPr lang="tr-TR" sz="3400" b="1">
                <a:latin typeface="Calibri" pitchFamily="34" charset="0"/>
              </a:rPr>
              <a:t>Daha fazla istekte bulunandır.</a:t>
            </a:r>
          </a:p>
          <a:p>
            <a:pPr marL="490538" indent="-457200">
              <a:buClr>
                <a:srgbClr val="FFFFFF"/>
              </a:buClr>
              <a:buSzPct val="120000"/>
              <a:buFont typeface="Wingdings" pitchFamily="2" charset="2"/>
              <a:buChar char="v"/>
              <a:tabLst>
                <a:tab pos="985838" algn="l"/>
                <a:tab pos="1900238" algn="l"/>
                <a:tab pos="2814638" algn="l"/>
                <a:tab pos="3729038" algn="l"/>
                <a:tab pos="4643438" algn="l"/>
                <a:tab pos="5557838" algn="l"/>
                <a:tab pos="6472238" algn="l"/>
                <a:tab pos="7386638" algn="l"/>
                <a:tab pos="8301038" algn="l"/>
                <a:tab pos="9215438" algn="l"/>
                <a:tab pos="10129838" algn="l"/>
              </a:tabLst>
            </a:pPr>
            <a:r>
              <a:rPr lang="tr-TR" sz="3400" b="1">
                <a:latin typeface="Calibri" pitchFamily="34" charset="0"/>
              </a:rPr>
              <a:t>Nazlıdır.</a:t>
            </a:r>
          </a:p>
          <a:p>
            <a:pPr marL="490538" indent="-457200">
              <a:buClr>
                <a:srgbClr val="FFFFFF"/>
              </a:buClr>
              <a:buSzPct val="120000"/>
              <a:buFont typeface="Wingdings" pitchFamily="2" charset="2"/>
              <a:buChar char="v"/>
              <a:tabLst>
                <a:tab pos="985838" algn="l"/>
                <a:tab pos="1900238" algn="l"/>
                <a:tab pos="2814638" algn="l"/>
                <a:tab pos="3729038" algn="l"/>
                <a:tab pos="4643438" algn="l"/>
                <a:tab pos="5557838" algn="l"/>
                <a:tab pos="6472238" algn="l"/>
                <a:tab pos="7386638" algn="l"/>
                <a:tab pos="8301038" algn="l"/>
                <a:tab pos="9215438" algn="l"/>
                <a:tab pos="10129838" algn="l"/>
              </a:tabLst>
            </a:pPr>
            <a:r>
              <a:rPr lang="tr-TR" sz="3400" b="1">
                <a:latin typeface="Calibri" pitchFamily="34" charset="0"/>
              </a:rPr>
              <a:t>Eleştirendir.</a:t>
            </a:r>
          </a:p>
          <a:p>
            <a:pPr marL="490538" indent="-457200">
              <a:buClr>
                <a:srgbClr val="FFFFFF"/>
              </a:buClr>
              <a:buSzPct val="120000"/>
              <a:buFont typeface="Wingdings" pitchFamily="2" charset="2"/>
              <a:buChar char="v"/>
              <a:tabLst>
                <a:tab pos="985838" algn="l"/>
                <a:tab pos="1900238" algn="l"/>
                <a:tab pos="2814638" algn="l"/>
                <a:tab pos="3729038" algn="l"/>
                <a:tab pos="4643438" algn="l"/>
                <a:tab pos="5557838" algn="l"/>
                <a:tab pos="6472238" algn="l"/>
                <a:tab pos="7386638" algn="l"/>
                <a:tab pos="8301038" algn="l"/>
                <a:tab pos="9215438" algn="l"/>
                <a:tab pos="10129838" algn="l"/>
              </a:tabLst>
            </a:pPr>
            <a:r>
              <a:rPr lang="tr-TR" sz="3400" b="1">
                <a:latin typeface="Calibri" pitchFamily="34" charset="0"/>
              </a:rPr>
              <a:t>Memnun edilmesi gereken tek unsur.</a:t>
            </a:r>
          </a:p>
          <a:p>
            <a:pPr marL="490538" indent="-457200">
              <a:lnSpc>
                <a:spcPct val="90000"/>
              </a:lnSpc>
              <a:spcBef>
                <a:spcPts val="600"/>
              </a:spcBef>
              <a:tabLst>
                <a:tab pos="985838" algn="l"/>
                <a:tab pos="1900238" algn="l"/>
                <a:tab pos="2814638" algn="l"/>
                <a:tab pos="3729038" algn="l"/>
                <a:tab pos="4643438" algn="l"/>
                <a:tab pos="5557838" algn="l"/>
                <a:tab pos="6472238" algn="l"/>
                <a:tab pos="7386638" algn="l"/>
                <a:tab pos="8301038" algn="l"/>
                <a:tab pos="9215438" algn="l"/>
                <a:tab pos="10129838" algn="l"/>
              </a:tabLst>
            </a:pPr>
            <a:endParaRPr lang="en-US" sz="2400">
              <a:solidFill>
                <a:srgbClr val="FFFFFF"/>
              </a:solidFill>
            </a:endParaRPr>
          </a:p>
          <a:p>
            <a:pPr marL="490538" indent="-457200">
              <a:lnSpc>
                <a:spcPct val="90000"/>
              </a:lnSpc>
              <a:spcBef>
                <a:spcPts val="600"/>
              </a:spcBef>
              <a:tabLst>
                <a:tab pos="985838" algn="l"/>
                <a:tab pos="1900238" algn="l"/>
                <a:tab pos="2814638" algn="l"/>
                <a:tab pos="3729038" algn="l"/>
                <a:tab pos="4643438" algn="l"/>
                <a:tab pos="5557838" algn="l"/>
                <a:tab pos="6472238" algn="l"/>
                <a:tab pos="7386638" algn="l"/>
                <a:tab pos="8301038" algn="l"/>
                <a:tab pos="9215438" algn="l"/>
                <a:tab pos="10129838" algn="l"/>
              </a:tabLst>
            </a:pPr>
            <a:endParaRPr lang="tr-TR" sz="2400">
              <a:solidFill>
                <a:srgbClr val="FFFFFF"/>
              </a:solidFill>
            </a:endParaRPr>
          </a:p>
          <a:p>
            <a:pPr marL="490538" indent="-457200">
              <a:lnSpc>
                <a:spcPct val="90000"/>
              </a:lnSpc>
              <a:spcBef>
                <a:spcPts val="500"/>
              </a:spcBef>
              <a:tabLst>
                <a:tab pos="985838" algn="l"/>
                <a:tab pos="1900238" algn="l"/>
                <a:tab pos="2814638" algn="l"/>
                <a:tab pos="3729038" algn="l"/>
                <a:tab pos="4643438" algn="l"/>
                <a:tab pos="5557838" algn="l"/>
                <a:tab pos="6472238" algn="l"/>
                <a:tab pos="7386638" algn="l"/>
                <a:tab pos="8301038" algn="l"/>
                <a:tab pos="9215438" algn="l"/>
                <a:tab pos="10129838" algn="l"/>
              </a:tabLst>
            </a:pPr>
            <a:endParaRPr lang="tr-TR" sz="2000">
              <a:solidFill>
                <a:srgbClr val="FFFFFF"/>
              </a:solidFill>
              <a:cs typeface="Times New Roman" pitchFamily="18" charset="0"/>
            </a:endParaRPr>
          </a:p>
          <a:p>
            <a:pPr marL="490538" indent="-457200">
              <a:lnSpc>
                <a:spcPct val="90000"/>
              </a:lnSpc>
              <a:spcBef>
                <a:spcPts val="600"/>
              </a:spcBef>
              <a:tabLst>
                <a:tab pos="985838" algn="l"/>
                <a:tab pos="1900238" algn="l"/>
                <a:tab pos="2814638" algn="l"/>
                <a:tab pos="3729038" algn="l"/>
                <a:tab pos="4643438" algn="l"/>
                <a:tab pos="5557838" algn="l"/>
                <a:tab pos="6472238" algn="l"/>
                <a:tab pos="7386638" algn="l"/>
                <a:tab pos="8301038" algn="l"/>
                <a:tab pos="9215438" algn="l"/>
                <a:tab pos="10129838" algn="l"/>
              </a:tabLst>
            </a:pPr>
            <a:endParaRPr lang="tr-TR" sz="2400">
              <a:solidFill>
                <a:srgbClr val="FFFFFF"/>
              </a:solidFill>
            </a:endParaRPr>
          </a:p>
          <a:p>
            <a:pPr marL="490538" indent="-457200">
              <a:spcBef>
                <a:spcPts val="600"/>
              </a:spcBef>
              <a:tabLst>
                <a:tab pos="985838" algn="l"/>
                <a:tab pos="1900238" algn="l"/>
                <a:tab pos="2814638" algn="l"/>
                <a:tab pos="3729038" algn="l"/>
                <a:tab pos="4643438" algn="l"/>
                <a:tab pos="5557838" algn="l"/>
                <a:tab pos="6472238" algn="l"/>
                <a:tab pos="7386638" algn="l"/>
                <a:tab pos="8301038" algn="l"/>
                <a:tab pos="9215438" algn="l"/>
                <a:tab pos="10129838" algn="l"/>
              </a:tabLst>
            </a:pPr>
            <a:endParaRPr lang="tr-TR" sz="2400">
              <a:solidFill>
                <a:srgbClr val="FFFFFF"/>
              </a:solidFill>
            </a:endParaRPr>
          </a:p>
        </p:txBody>
      </p:sp>
      <p:sp>
        <p:nvSpPr>
          <p:cNvPr id="3" name="AutoShape 6"/>
          <p:cNvSpPr>
            <a:spLocks noChangeArrowheads="1"/>
          </p:cNvSpPr>
          <p:nvPr/>
        </p:nvSpPr>
        <p:spPr bwMode="auto">
          <a:xfrm>
            <a:off x="7953375" y="1500188"/>
            <a:ext cx="2286000" cy="1219200"/>
          </a:xfrm>
          <a:prstGeom prst="wedgeRoundRectCallout">
            <a:avLst>
              <a:gd name="adj1" fmla="val 57708"/>
              <a:gd name="adj2" fmla="val 83463"/>
              <a:gd name="adj3" fmla="val 16667"/>
            </a:avLst>
          </a:prstGeom>
          <a:solidFill>
            <a:srgbClr val="FFFF00"/>
          </a:solidFill>
          <a:ln w="9525">
            <a:miter lim="800000"/>
            <a:headEnd/>
            <a:tailEnd/>
          </a:ln>
          <a:scene3d>
            <a:camera prst="legacyPerspectiveFront">
              <a:rot lat="20099986" lon="20099986" rev="0"/>
            </a:camera>
            <a:lightRig rig="legacyFlat2" dir="t"/>
          </a:scene3d>
          <a:sp3d extrusionH="430200" prstMaterial="legacyMatte">
            <a:bevelT w="13500" h="13500" prst="angle"/>
            <a:bevelB w="13500" h="13500" prst="angle"/>
            <a:extrusionClr>
              <a:srgbClr val="FFFF00"/>
            </a:extrusionClr>
          </a:sp3d>
        </p:spPr>
        <p:txBody>
          <a:bodyPr lIns="18000" tIns="44280" rIns="18000" bIns="44280" anchor="ctr">
            <a:flatTx/>
          </a:bodyPr>
          <a:lstStyle/>
          <a:p>
            <a:pPr>
              <a:lnSpc>
                <a:spcPct val="85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tr-TR">
                <a:solidFill>
                  <a:srgbClr val="000000"/>
                </a:solidFill>
              </a:rPr>
              <a:t>Müşteri Odaklılık</a:t>
            </a:r>
          </a:p>
        </p:txBody>
      </p:sp>
      <p:sp>
        <p:nvSpPr>
          <p:cNvPr id="99332" name="4 Slayt Numarası Yer Tutucusu"/>
          <p:cNvSpPr>
            <a:spLocks noGrp="1"/>
          </p:cNvSpPr>
          <p:nvPr>
            <p:ph type="sldNum" sz="quarter" idx="12"/>
          </p:nvPr>
        </p:nvSpPr>
        <p:spPr bwMode="auto">
          <a:noFill/>
          <a:ln>
            <a:miter lim="800000"/>
            <a:headEnd/>
            <a:tailEnd/>
          </a:ln>
        </p:spPr>
        <p:txBody>
          <a:bodyPr vert="horz" wrap="square" lIns="91440" tIns="45720" rIns="91440" bIns="45720" numCol="1" rtlCol="0" anchor="t" anchorCtr="0" compatLnSpc="1">
            <a:prstTxWarp prst="textNoShape">
              <a:avLst/>
            </a:prstTxWarp>
          </a:bodyPr>
          <a:lstStyle/>
          <a:p>
            <a:fld id="{61A15C48-7BBD-4195-89C3-0A7645F2377D}" type="slidenum">
              <a:rPr lang="tr-TR" smtClean="0"/>
              <a:pPr/>
              <a:t>80</a:t>
            </a:fld>
            <a:endParaRPr lang="tr-TR" smtClean="0"/>
          </a:p>
        </p:txBody>
      </p:sp>
    </p:spTree>
    <p:extLst>
      <p:ext uri="{BB962C8B-B14F-4D97-AF65-F5344CB8AC3E}">
        <p14:creationId xmlns:p14="http://schemas.microsoft.com/office/powerpoint/2010/main" val="15395145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additive="repl">
                                        <p:cTn id="6" dur="1" fill="hold">
                                          <p:stCondLst>
                                            <p:cond delay="0"/>
                                          </p:stCondLst>
                                        </p:cTn>
                                        <p:tgtEl>
                                          <p:spTgt spid="3"/>
                                        </p:tgtEl>
                                        <p:attrNameLst>
                                          <p:attrName>style.visibility</p:attrName>
                                        </p:attrNameLst>
                                      </p:cBhvr>
                                      <p:to>
                                        <p:strVal val="visible"/>
                                      </p:to>
                                    </p:set>
                                    <p:animEffect transition="in" filter="strips(downLeft)">
                                      <p:cBhvr additive="repl">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ext Box 2"/>
          <p:cNvSpPr txBox="1">
            <a:spLocks noChangeArrowheads="1"/>
          </p:cNvSpPr>
          <p:nvPr/>
        </p:nvSpPr>
        <p:spPr bwMode="auto">
          <a:xfrm>
            <a:off x="1952626" y="642938"/>
            <a:ext cx="8215313" cy="5745162"/>
          </a:xfrm>
          <a:prstGeom prst="rect">
            <a:avLst/>
          </a:prstGeom>
          <a:noFill/>
          <a:ln w="9525">
            <a:noFill/>
            <a:round/>
            <a:headEnd/>
            <a:tailEnd/>
          </a:ln>
        </p:spPr>
        <p:txBody>
          <a:bodyPr/>
          <a:lstStyle/>
          <a:p>
            <a:pPr>
              <a:lnSpc>
                <a:spcPct val="90000"/>
              </a:lnSpc>
              <a:spcBef>
                <a:spcPts val="600"/>
              </a:spcBef>
              <a:tabLst>
                <a:tab pos="985838" algn="l"/>
                <a:tab pos="1900238" algn="l"/>
                <a:tab pos="2814638" algn="l"/>
                <a:tab pos="3729038" algn="l"/>
                <a:tab pos="4643438" algn="l"/>
                <a:tab pos="5557838" algn="l"/>
                <a:tab pos="6472238" algn="l"/>
                <a:tab pos="7386638" algn="l"/>
                <a:tab pos="8301038" algn="l"/>
                <a:tab pos="9215438" algn="l"/>
                <a:tab pos="10129838" algn="l"/>
              </a:tabLst>
            </a:pPr>
            <a:r>
              <a:rPr lang="tr-TR" sz="3600" b="1">
                <a:solidFill>
                  <a:srgbClr val="FF0000"/>
                </a:solidFill>
                <a:latin typeface="Calibri" pitchFamily="34" charset="0"/>
              </a:rPr>
              <a:t>Müşteri Odaklılık;</a:t>
            </a:r>
          </a:p>
          <a:p>
            <a:pPr>
              <a:lnSpc>
                <a:spcPct val="90000"/>
              </a:lnSpc>
              <a:spcBef>
                <a:spcPts val="600"/>
              </a:spcBef>
              <a:tabLst>
                <a:tab pos="985838" algn="l"/>
                <a:tab pos="1900238" algn="l"/>
                <a:tab pos="2814638" algn="l"/>
                <a:tab pos="3729038" algn="l"/>
                <a:tab pos="4643438" algn="l"/>
                <a:tab pos="5557838" algn="l"/>
                <a:tab pos="6472238" algn="l"/>
                <a:tab pos="7386638" algn="l"/>
                <a:tab pos="8301038" algn="l"/>
                <a:tab pos="9215438" algn="l"/>
                <a:tab pos="10129838" algn="l"/>
              </a:tabLst>
            </a:pPr>
            <a:endParaRPr lang="tr-TR" sz="3600" b="1">
              <a:solidFill>
                <a:srgbClr val="FFFFFF"/>
              </a:solidFill>
              <a:latin typeface="Calibri" pitchFamily="34" charset="0"/>
            </a:endParaRPr>
          </a:p>
          <a:p>
            <a:pPr>
              <a:tabLst>
                <a:tab pos="985838" algn="l"/>
                <a:tab pos="1900238" algn="l"/>
                <a:tab pos="2814638" algn="l"/>
                <a:tab pos="3729038" algn="l"/>
                <a:tab pos="4643438" algn="l"/>
                <a:tab pos="5557838" algn="l"/>
                <a:tab pos="6472238" algn="l"/>
                <a:tab pos="7386638" algn="l"/>
                <a:tab pos="8301038" algn="l"/>
                <a:tab pos="9215438" algn="l"/>
                <a:tab pos="10129838" algn="l"/>
              </a:tabLst>
            </a:pPr>
            <a:r>
              <a:rPr lang="tr-TR" sz="3600" b="1">
                <a:latin typeface="Calibri" pitchFamily="34" charset="0"/>
              </a:rPr>
              <a:t>Hangi müşteri bizi bıraktı?</a:t>
            </a:r>
          </a:p>
          <a:p>
            <a:pPr>
              <a:tabLst>
                <a:tab pos="985838" algn="l"/>
                <a:tab pos="1900238" algn="l"/>
                <a:tab pos="2814638" algn="l"/>
                <a:tab pos="3729038" algn="l"/>
                <a:tab pos="4643438" algn="l"/>
                <a:tab pos="5557838" algn="l"/>
                <a:tab pos="6472238" algn="l"/>
                <a:tab pos="7386638" algn="l"/>
                <a:tab pos="8301038" algn="l"/>
                <a:tab pos="9215438" algn="l"/>
                <a:tab pos="10129838" algn="l"/>
              </a:tabLst>
            </a:pPr>
            <a:r>
              <a:rPr lang="tr-TR" sz="3600" b="1">
                <a:latin typeface="Calibri" pitchFamily="34" charset="0"/>
              </a:rPr>
              <a:t>Niçin gittiler?</a:t>
            </a:r>
          </a:p>
          <a:p>
            <a:pPr>
              <a:tabLst>
                <a:tab pos="985838" algn="l"/>
                <a:tab pos="1900238" algn="l"/>
                <a:tab pos="2814638" algn="l"/>
                <a:tab pos="3729038" algn="l"/>
                <a:tab pos="4643438" algn="l"/>
                <a:tab pos="5557838" algn="l"/>
                <a:tab pos="6472238" algn="l"/>
                <a:tab pos="7386638" algn="l"/>
                <a:tab pos="8301038" algn="l"/>
                <a:tab pos="9215438" algn="l"/>
                <a:tab pos="10129838" algn="l"/>
              </a:tabLst>
            </a:pPr>
            <a:r>
              <a:rPr lang="tr-TR" sz="3600" b="1">
                <a:latin typeface="Calibri" pitchFamily="34" charset="0"/>
              </a:rPr>
              <a:t>Nereye gittiler?</a:t>
            </a:r>
          </a:p>
          <a:p>
            <a:pPr>
              <a:tabLst>
                <a:tab pos="985838" algn="l"/>
                <a:tab pos="1900238" algn="l"/>
                <a:tab pos="2814638" algn="l"/>
                <a:tab pos="3729038" algn="l"/>
                <a:tab pos="4643438" algn="l"/>
                <a:tab pos="5557838" algn="l"/>
                <a:tab pos="6472238" algn="l"/>
                <a:tab pos="7386638" algn="l"/>
                <a:tab pos="8301038" algn="l"/>
                <a:tab pos="9215438" algn="l"/>
                <a:tab pos="10129838" algn="l"/>
              </a:tabLst>
            </a:pPr>
            <a:r>
              <a:rPr lang="tr-TR" sz="3600" b="1">
                <a:latin typeface="Calibri" pitchFamily="34" charset="0"/>
              </a:rPr>
              <a:t>Nasıl geri getiririz?</a:t>
            </a:r>
          </a:p>
          <a:p>
            <a:pPr>
              <a:tabLst>
                <a:tab pos="985838" algn="l"/>
                <a:tab pos="1900238" algn="l"/>
                <a:tab pos="2814638" algn="l"/>
                <a:tab pos="3729038" algn="l"/>
                <a:tab pos="4643438" algn="l"/>
                <a:tab pos="5557838" algn="l"/>
                <a:tab pos="6472238" algn="l"/>
                <a:tab pos="7386638" algn="l"/>
                <a:tab pos="8301038" algn="l"/>
                <a:tab pos="9215438" algn="l"/>
                <a:tab pos="10129838" algn="l"/>
              </a:tabLst>
            </a:pPr>
            <a:r>
              <a:rPr lang="tr-TR" sz="3600" b="1">
                <a:latin typeface="Calibri" pitchFamily="34" charset="0"/>
              </a:rPr>
              <a:t>Mevcudu nasıl elde tutarız? </a:t>
            </a:r>
          </a:p>
          <a:p>
            <a:pPr>
              <a:tabLst>
                <a:tab pos="985838" algn="l"/>
                <a:tab pos="1900238" algn="l"/>
                <a:tab pos="2814638" algn="l"/>
                <a:tab pos="3729038" algn="l"/>
                <a:tab pos="4643438" algn="l"/>
                <a:tab pos="5557838" algn="l"/>
                <a:tab pos="6472238" algn="l"/>
                <a:tab pos="7386638" algn="l"/>
                <a:tab pos="8301038" algn="l"/>
                <a:tab pos="9215438" algn="l"/>
                <a:tab pos="10129838" algn="l"/>
              </a:tabLst>
            </a:pPr>
            <a:r>
              <a:rPr lang="tr-TR" sz="3600" b="1">
                <a:latin typeface="Calibri" pitchFamily="34" charset="0"/>
              </a:rPr>
              <a:t>Yeni müşterileri nasıl kazanırız?</a:t>
            </a:r>
          </a:p>
          <a:p>
            <a:pPr>
              <a:tabLst>
                <a:tab pos="985838" algn="l"/>
                <a:tab pos="1900238" algn="l"/>
                <a:tab pos="2814638" algn="l"/>
                <a:tab pos="3729038" algn="l"/>
                <a:tab pos="4643438" algn="l"/>
                <a:tab pos="5557838" algn="l"/>
                <a:tab pos="6472238" algn="l"/>
                <a:tab pos="7386638" algn="l"/>
                <a:tab pos="8301038" algn="l"/>
                <a:tab pos="9215438" algn="l"/>
                <a:tab pos="10129838" algn="l"/>
              </a:tabLst>
            </a:pPr>
            <a:endParaRPr lang="tr-TR" sz="3600" b="1">
              <a:solidFill>
                <a:srgbClr val="FFFFFF"/>
              </a:solidFill>
              <a:latin typeface="Calibri" pitchFamily="34" charset="0"/>
            </a:endParaRPr>
          </a:p>
          <a:p>
            <a:pPr>
              <a:lnSpc>
                <a:spcPct val="90000"/>
              </a:lnSpc>
              <a:spcBef>
                <a:spcPts val="600"/>
              </a:spcBef>
              <a:tabLst>
                <a:tab pos="985838" algn="l"/>
                <a:tab pos="1900238" algn="l"/>
                <a:tab pos="2814638" algn="l"/>
                <a:tab pos="3729038" algn="l"/>
                <a:tab pos="4643438" algn="l"/>
                <a:tab pos="5557838" algn="l"/>
                <a:tab pos="6472238" algn="l"/>
                <a:tab pos="7386638" algn="l"/>
                <a:tab pos="8301038" algn="l"/>
                <a:tab pos="9215438" algn="l"/>
                <a:tab pos="10129838" algn="l"/>
              </a:tabLst>
            </a:pPr>
            <a:endParaRPr lang="en-US" sz="3600" b="1">
              <a:solidFill>
                <a:srgbClr val="FFFFFF"/>
              </a:solidFill>
              <a:latin typeface="Calibri" pitchFamily="34" charset="0"/>
            </a:endParaRPr>
          </a:p>
          <a:p>
            <a:pPr>
              <a:lnSpc>
                <a:spcPct val="90000"/>
              </a:lnSpc>
              <a:spcBef>
                <a:spcPts val="600"/>
              </a:spcBef>
              <a:tabLst>
                <a:tab pos="985838" algn="l"/>
                <a:tab pos="1900238" algn="l"/>
                <a:tab pos="2814638" algn="l"/>
                <a:tab pos="3729038" algn="l"/>
                <a:tab pos="4643438" algn="l"/>
                <a:tab pos="5557838" algn="l"/>
                <a:tab pos="6472238" algn="l"/>
                <a:tab pos="7386638" algn="l"/>
                <a:tab pos="8301038" algn="l"/>
                <a:tab pos="9215438" algn="l"/>
                <a:tab pos="10129838" algn="l"/>
              </a:tabLst>
            </a:pPr>
            <a:endParaRPr lang="tr-TR" sz="2400">
              <a:solidFill>
                <a:srgbClr val="FFFFFF"/>
              </a:solidFill>
            </a:endParaRPr>
          </a:p>
          <a:p>
            <a:pPr>
              <a:lnSpc>
                <a:spcPct val="90000"/>
              </a:lnSpc>
              <a:spcBef>
                <a:spcPts val="500"/>
              </a:spcBef>
              <a:tabLst>
                <a:tab pos="985838" algn="l"/>
                <a:tab pos="1900238" algn="l"/>
                <a:tab pos="2814638" algn="l"/>
                <a:tab pos="3729038" algn="l"/>
                <a:tab pos="4643438" algn="l"/>
                <a:tab pos="5557838" algn="l"/>
                <a:tab pos="6472238" algn="l"/>
                <a:tab pos="7386638" algn="l"/>
                <a:tab pos="8301038" algn="l"/>
                <a:tab pos="9215438" algn="l"/>
                <a:tab pos="10129838" algn="l"/>
              </a:tabLst>
            </a:pPr>
            <a:endParaRPr lang="tr-TR" sz="2000">
              <a:solidFill>
                <a:srgbClr val="FFFFFF"/>
              </a:solidFill>
              <a:cs typeface="Times New Roman" pitchFamily="18" charset="0"/>
            </a:endParaRPr>
          </a:p>
          <a:p>
            <a:pPr>
              <a:lnSpc>
                <a:spcPct val="90000"/>
              </a:lnSpc>
              <a:spcBef>
                <a:spcPts val="600"/>
              </a:spcBef>
              <a:tabLst>
                <a:tab pos="985838" algn="l"/>
                <a:tab pos="1900238" algn="l"/>
                <a:tab pos="2814638" algn="l"/>
                <a:tab pos="3729038" algn="l"/>
                <a:tab pos="4643438" algn="l"/>
                <a:tab pos="5557838" algn="l"/>
                <a:tab pos="6472238" algn="l"/>
                <a:tab pos="7386638" algn="l"/>
                <a:tab pos="8301038" algn="l"/>
                <a:tab pos="9215438" algn="l"/>
                <a:tab pos="10129838" algn="l"/>
              </a:tabLst>
            </a:pPr>
            <a:endParaRPr lang="tr-TR" sz="2400">
              <a:solidFill>
                <a:srgbClr val="FFFFFF"/>
              </a:solidFill>
            </a:endParaRPr>
          </a:p>
          <a:p>
            <a:pPr>
              <a:spcBef>
                <a:spcPts val="600"/>
              </a:spcBef>
              <a:tabLst>
                <a:tab pos="985838" algn="l"/>
                <a:tab pos="1900238" algn="l"/>
                <a:tab pos="2814638" algn="l"/>
                <a:tab pos="3729038" algn="l"/>
                <a:tab pos="4643438" algn="l"/>
                <a:tab pos="5557838" algn="l"/>
                <a:tab pos="6472238" algn="l"/>
                <a:tab pos="7386638" algn="l"/>
                <a:tab pos="8301038" algn="l"/>
                <a:tab pos="9215438" algn="l"/>
                <a:tab pos="10129838" algn="l"/>
              </a:tabLst>
            </a:pPr>
            <a:endParaRPr lang="tr-TR" sz="2400">
              <a:solidFill>
                <a:srgbClr val="FFFFFF"/>
              </a:solidFill>
            </a:endParaRPr>
          </a:p>
        </p:txBody>
      </p:sp>
      <p:sp>
        <p:nvSpPr>
          <p:cNvPr id="3" name="AutoShape 6"/>
          <p:cNvSpPr>
            <a:spLocks noChangeArrowheads="1"/>
          </p:cNvSpPr>
          <p:nvPr/>
        </p:nvSpPr>
        <p:spPr bwMode="auto">
          <a:xfrm>
            <a:off x="7381875" y="2143125"/>
            <a:ext cx="2286000" cy="2071688"/>
          </a:xfrm>
          <a:prstGeom prst="wedgeRoundRectCallout">
            <a:avLst>
              <a:gd name="adj1" fmla="val 57708"/>
              <a:gd name="adj2" fmla="val 83463"/>
              <a:gd name="adj3" fmla="val 16667"/>
            </a:avLst>
          </a:prstGeom>
          <a:solidFill>
            <a:srgbClr val="00C8C3"/>
          </a:solidFill>
          <a:ln w="9525">
            <a:miter lim="800000"/>
            <a:headEnd/>
            <a:tailEnd/>
          </a:ln>
          <a:scene3d>
            <a:camera prst="legacyPerspectiveFront">
              <a:rot lat="20099986" lon="20099986" rev="0"/>
            </a:camera>
            <a:lightRig rig="legacyFlat2" dir="t"/>
          </a:scene3d>
          <a:sp3d extrusionH="430200" prstMaterial="legacyMatte">
            <a:bevelT w="13500" h="13500" prst="angle"/>
            <a:bevelB w="13500" h="13500" prst="angle"/>
            <a:extrusionClr>
              <a:srgbClr val="00C8C3"/>
            </a:extrusionClr>
          </a:sp3d>
        </p:spPr>
        <p:txBody>
          <a:bodyPr lIns="18000" tIns="44280" rIns="18000" bIns="44280" anchor="ctr">
            <a:flatTx/>
          </a:bodyPr>
          <a:lstStyle/>
          <a:p>
            <a:pPr>
              <a:lnSpc>
                <a:spcPct val="85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tr-TR">
                <a:solidFill>
                  <a:srgbClr val="000000"/>
                </a:solidFill>
              </a:rPr>
              <a:t>Müşteri Odaklılık</a:t>
            </a:r>
          </a:p>
        </p:txBody>
      </p:sp>
      <p:sp>
        <p:nvSpPr>
          <p:cNvPr id="100356" name="4 Slayt Numarası Yer Tutucusu"/>
          <p:cNvSpPr>
            <a:spLocks noGrp="1"/>
          </p:cNvSpPr>
          <p:nvPr>
            <p:ph type="sldNum" sz="quarter" idx="12"/>
          </p:nvPr>
        </p:nvSpPr>
        <p:spPr bwMode="auto">
          <a:noFill/>
          <a:ln>
            <a:miter lim="800000"/>
            <a:headEnd/>
            <a:tailEnd/>
          </a:ln>
        </p:spPr>
        <p:txBody>
          <a:bodyPr vert="horz" wrap="square" lIns="91440" tIns="45720" rIns="91440" bIns="45720" numCol="1" rtlCol="0" anchor="t" anchorCtr="0" compatLnSpc="1">
            <a:prstTxWarp prst="textNoShape">
              <a:avLst/>
            </a:prstTxWarp>
          </a:bodyPr>
          <a:lstStyle/>
          <a:p>
            <a:fld id="{C88DBEF8-3EEB-43E1-8EB1-C58FCE74F958}" type="slidenum">
              <a:rPr lang="tr-TR" smtClean="0"/>
              <a:pPr/>
              <a:t>81</a:t>
            </a:fld>
            <a:endParaRPr lang="tr-TR" smtClean="0"/>
          </a:p>
        </p:txBody>
      </p:sp>
    </p:spTree>
    <p:extLst>
      <p:ext uri="{BB962C8B-B14F-4D97-AF65-F5344CB8AC3E}">
        <p14:creationId xmlns:p14="http://schemas.microsoft.com/office/powerpoint/2010/main" val="40171666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additive="repl">
                                        <p:cTn id="6" dur="1" fill="hold">
                                          <p:stCondLst>
                                            <p:cond delay="0"/>
                                          </p:stCondLst>
                                        </p:cTn>
                                        <p:tgtEl>
                                          <p:spTgt spid="3"/>
                                        </p:tgtEl>
                                        <p:attrNameLst>
                                          <p:attrName>style.visibility</p:attrName>
                                        </p:attrNameLst>
                                      </p:cBhvr>
                                      <p:to>
                                        <p:strVal val="visible"/>
                                      </p:to>
                                    </p:set>
                                    <p:animEffect transition="in" filter="strips(downLeft)">
                                      <p:cBhvr additive="repl">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4"/>
          <p:cNvSpPr>
            <a:spLocks noChangeArrowheads="1"/>
          </p:cNvSpPr>
          <p:nvPr/>
        </p:nvSpPr>
        <p:spPr bwMode="auto">
          <a:xfrm>
            <a:off x="1881188" y="1285875"/>
            <a:ext cx="8610600" cy="2554288"/>
          </a:xfrm>
          <a:prstGeom prst="rect">
            <a:avLst/>
          </a:prstGeom>
          <a:noFill/>
          <a:ln w="9525">
            <a:noFill/>
            <a:miter lim="800000"/>
            <a:headEnd/>
            <a:tailEnd/>
          </a:ln>
        </p:spPr>
        <p:txBody>
          <a:bodyPr anchor="ctr">
            <a:spAutoFit/>
          </a:bodyPr>
          <a:lstStyle/>
          <a:p>
            <a:r>
              <a:rPr lang="tr-TR" sz="3200" b="1" u="sng">
                <a:solidFill>
                  <a:srgbClr val="FF0000"/>
                </a:solidFill>
                <a:latin typeface="Calibri" pitchFamily="34" charset="0"/>
              </a:rPr>
              <a:t>3- Liderlik</a:t>
            </a:r>
          </a:p>
          <a:p>
            <a:r>
              <a:rPr lang="tr-TR" sz="3200" b="1">
                <a:latin typeface="Calibri" pitchFamily="34" charset="0"/>
              </a:rPr>
              <a:t>Liderler, kuruluşta iç değerlendirme, amaç birliği ve yönelmeyi oluştururlar. Organizasyonun hedeflerini gerçekleştirmede insanların tamamen yer aldığı bir ortam yaratırlar.</a:t>
            </a:r>
          </a:p>
        </p:txBody>
      </p:sp>
      <p:sp>
        <p:nvSpPr>
          <p:cNvPr id="101379" name="3 Dikdörtgen"/>
          <p:cNvSpPr>
            <a:spLocks noChangeArrowheads="1"/>
          </p:cNvSpPr>
          <p:nvPr/>
        </p:nvSpPr>
        <p:spPr bwMode="auto">
          <a:xfrm>
            <a:off x="1952625" y="4572001"/>
            <a:ext cx="4572000" cy="590931"/>
          </a:xfrm>
          <a:prstGeom prst="rect">
            <a:avLst/>
          </a:prstGeom>
          <a:noFill/>
          <a:ln w="9525">
            <a:noFill/>
            <a:miter lim="800000"/>
            <a:headEnd/>
            <a:tailEnd/>
          </a:ln>
        </p:spPr>
        <p:txBody>
          <a:bodyPr>
            <a:spAutoFit/>
          </a:bodyPr>
          <a:lstStyle/>
          <a:p>
            <a:pPr>
              <a:lnSpc>
                <a:spcPct val="90000"/>
              </a:lnSpc>
              <a:spcBef>
                <a:spcPts val="6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tr-TR" b="1" dirty="0"/>
              <a:t>Göç eden kazların “V” şekli çizerek uçtuklarını biliyor muydunuz ?</a:t>
            </a:r>
          </a:p>
        </p:txBody>
      </p:sp>
      <p:pic>
        <p:nvPicPr>
          <p:cNvPr id="5" name="Picture 9"/>
          <p:cNvPicPr>
            <a:picLocks noChangeAspect="1" noChangeArrowheads="1"/>
          </p:cNvPicPr>
          <p:nvPr/>
        </p:nvPicPr>
        <p:blipFill>
          <a:blip r:embed="rId2" cstate="print">
            <a:duotone>
              <a:prstClr val="black"/>
              <a:schemeClr val="accent2">
                <a:tint val="45000"/>
                <a:satMod val="400000"/>
              </a:schemeClr>
            </a:duotone>
          </a:blip>
          <a:srcRect/>
          <a:stretch>
            <a:fillRect/>
          </a:stretch>
        </p:blipFill>
        <p:spPr bwMode="auto">
          <a:xfrm>
            <a:off x="6738942" y="4357694"/>
            <a:ext cx="1371600" cy="990600"/>
          </a:xfrm>
          <a:prstGeom prst="rect">
            <a:avLst/>
          </a:prstGeom>
          <a:noFill/>
          <a:ln w="9525">
            <a:noFill/>
            <a:round/>
            <a:headEnd/>
            <a:tailEnd/>
          </a:ln>
          <a:effectLst/>
        </p:spPr>
      </p:pic>
      <p:pic>
        <p:nvPicPr>
          <p:cNvPr id="6" name="Picture 9"/>
          <p:cNvPicPr>
            <a:picLocks noChangeAspect="1" noChangeArrowheads="1"/>
          </p:cNvPicPr>
          <p:nvPr/>
        </p:nvPicPr>
        <p:blipFill>
          <a:blip r:embed="rId2" cstate="print">
            <a:duotone>
              <a:prstClr val="black"/>
              <a:schemeClr val="accent2">
                <a:tint val="45000"/>
                <a:satMod val="400000"/>
              </a:schemeClr>
            </a:duotone>
          </a:blip>
          <a:srcRect/>
          <a:stretch>
            <a:fillRect/>
          </a:stretch>
        </p:blipFill>
        <p:spPr bwMode="auto">
          <a:xfrm>
            <a:off x="8382016" y="3571876"/>
            <a:ext cx="1371600" cy="990600"/>
          </a:xfrm>
          <a:prstGeom prst="rect">
            <a:avLst/>
          </a:prstGeom>
          <a:noFill/>
          <a:ln w="9525">
            <a:noFill/>
            <a:round/>
            <a:headEnd/>
            <a:tailEnd/>
          </a:ln>
          <a:effectLst/>
        </p:spPr>
      </p:pic>
      <p:pic>
        <p:nvPicPr>
          <p:cNvPr id="7" name="Picture 9"/>
          <p:cNvPicPr>
            <a:picLocks noChangeAspect="1" noChangeArrowheads="1"/>
          </p:cNvPicPr>
          <p:nvPr/>
        </p:nvPicPr>
        <p:blipFill>
          <a:blip r:embed="rId2" cstate="print">
            <a:duotone>
              <a:prstClr val="black"/>
              <a:schemeClr val="accent2">
                <a:tint val="45000"/>
                <a:satMod val="400000"/>
              </a:schemeClr>
            </a:duotone>
          </a:blip>
          <a:srcRect/>
          <a:stretch>
            <a:fillRect/>
          </a:stretch>
        </p:blipFill>
        <p:spPr bwMode="auto">
          <a:xfrm>
            <a:off x="8453454" y="5143512"/>
            <a:ext cx="1371600" cy="990600"/>
          </a:xfrm>
          <a:prstGeom prst="rect">
            <a:avLst/>
          </a:prstGeom>
          <a:noFill/>
          <a:ln w="9525">
            <a:noFill/>
            <a:round/>
            <a:headEnd/>
            <a:tailEnd/>
          </a:ln>
          <a:effectLst/>
        </p:spPr>
      </p:pic>
      <p:sp>
        <p:nvSpPr>
          <p:cNvPr id="101383" name="7 Slayt Numarası Yer Tutucusu"/>
          <p:cNvSpPr>
            <a:spLocks noGrp="1"/>
          </p:cNvSpPr>
          <p:nvPr>
            <p:ph type="sldNum" sz="quarter" idx="12"/>
          </p:nvPr>
        </p:nvSpPr>
        <p:spPr bwMode="auto">
          <a:noFill/>
          <a:ln>
            <a:miter lim="800000"/>
            <a:headEnd/>
            <a:tailEnd/>
          </a:ln>
        </p:spPr>
        <p:txBody>
          <a:bodyPr vert="horz" wrap="square" lIns="91440" tIns="45720" rIns="91440" bIns="45720" numCol="1" rtlCol="0" anchor="t" anchorCtr="0" compatLnSpc="1">
            <a:prstTxWarp prst="textNoShape">
              <a:avLst/>
            </a:prstTxWarp>
          </a:bodyPr>
          <a:lstStyle/>
          <a:p>
            <a:fld id="{AB39B2B2-03DA-4B1E-B6EB-F6B538331AE1}" type="slidenum">
              <a:rPr lang="tr-TR" smtClean="0"/>
              <a:pPr/>
              <a:t>82</a:t>
            </a:fld>
            <a:endParaRPr lang="tr-TR" smtClean="0"/>
          </a:p>
        </p:txBody>
      </p:sp>
    </p:spTree>
    <p:extLst>
      <p:ext uri="{BB962C8B-B14F-4D97-AF65-F5344CB8AC3E}">
        <p14:creationId xmlns:p14="http://schemas.microsoft.com/office/powerpoint/2010/main" val="14702418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repeatCount="2000" fill="hold" nodeType="clickEffect">
                                  <p:stCondLst>
                                    <p:cond delay="0"/>
                                  </p:stCondLst>
                                  <p:childTnLst>
                                    <p:set>
                                      <p:cBhvr additive="repl">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100000">
                                          <p:val>
                                            <p:strVal val="0-#ppt_w/2"/>
                                          </p:val>
                                        </p:tav>
                                        <p:tav>
                                          <p:val>
                                            <p:strVal val="#ppt_x"/>
                                          </p:val>
                                        </p:tav>
                                      </p:tavLst>
                                    </p:anim>
                                    <p:anim calcmode="lin" valueType="num">
                                      <p:cBhvr>
                                        <p:cTn id="8" dur="500" fill="hold"/>
                                        <p:tgtEl>
                                          <p:spTgt spid="5"/>
                                        </p:tgtEl>
                                        <p:attrNameLst>
                                          <p:attrName>ppt_y</p:attrName>
                                        </p:attrNameLst>
                                      </p:cBhvr>
                                      <p:tavLst>
                                        <p:tav tm="100000">
                                          <p:val>
                                            <p:strVal val="#ppt_y"/>
                                          </p:val>
                                        </p:tav>
                                        <p:tav>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repeatCount="2000" fill="hold" nodeType="clickEffect">
                                  <p:stCondLst>
                                    <p:cond delay="0"/>
                                  </p:stCondLst>
                                  <p:childTnLst>
                                    <p:set>
                                      <p:cBhvr additive="repl">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ppt_x</p:attrName>
                                        </p:attrNameLst>
                                      </p:cBhvr>
                                      <p:tavLst>
                                        <p:tav tm="100000">
                                          <p:val>
                                            <p:strVal val="0-#ppt_w/2"/>
                                          </p:val>
                                        </p:tav>
                                        <p:tav>
                                          <p:val>
                                            <p:strVal val="#ppt_x"/>
                                          </p:val>
                                        </p:tav>
                                      </p:tavLst>
                                    </p:anim>
                                    <p:anim calcmode="lin" valueType="num">
                                      <p:cBhvr>
                                        <p:cTn id="14" dur="500" fill="hold"/>
                                        <p:tgtEl>
                                          <p:spTgt spid="6"/>
                                        </p:tgtEl>
                                        <p:attrNameLst>
                                          <p:attrName>ppt_y</p:attrName>
                                        </p:attrNameLst>
                                      </p:cBhvr>
                                      <p:tavLst>
                                        <p:tav tm="100000">
                                          <p:val>
                                            <p:strVal val="#ppt_y"/>
                                          </p:val>
                                        </p:tav>
                                        <p:tav>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repeatCount="2000" fill="hold" nodeType="clickEffect">
                                  <p:stCondLst>
                                    <p:cond delay="0"/>
                                  </p:stCondLst>
                                  <p:childTnLst>
                                    <p:set>
                                      <p:cBhvr additive="repl">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ppt_x</p:attrName>
                                        </p:attrNameLst>
                                      </p:cBhvr>
                                      <p:tavLst>
                                        <p:tav tm="100000">
                                          <p:val>
                                            <p:strVal val="0-#ppt_w/2"/>
                                          </p:val>
                                        </p:tav>
                                        <p:tav>
                                          <p:val>
                                            <p:strVal val="#ppt_x"/>
                                          </p:val>
                                        </p:tav>
                                      </p:tavLst>
                                    </p:anim>
                                    <p:anim calcmode="lin" valueType="num">
                                      <p:cBhvr>
                                        <p:cTn id="20" dur="500" fill="hold"/>
                                        <p:tgtEl>
                                          <p:spTgt spid="7"/>
                                        </p:tgtEl>
                                        <p:attrNameLst>
                                          <p:attrName>ppt_y</p:attrName>
                                        </p:attrNameLst>
                                      </p:cBhvr>
                                      <p:tavLst>
                                        <p:tav tm="100000">
                                          <p:val>
                                            <p:strVal val="#ppt_y"/>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4"/>
          <p:cNvSpPr>
            <a:spLocks noChangeArrowheads="1"/>
          </p:cNvSpPr>
          <p:nvPr/>
        </p:nvSpPr>
        <p:spPr bwMode="auto">
          <a:xfrm>
            <a:off x="1919536" y="1916833"/>
            <a:ext cx="8301038" cy="2862263"/>
          </a:xfrm>
          <a:prstGeom prst="rect">
            <a:avLst/>
          </a:prstGeom>
          <a:noFill/>
          <a:ln w="9525">
            <a:noFill/>
            <a:miter lim="800000"/>
            <a:headEnd/>
            <a:tailEnd/>
          </a:ln>
        </p:spPr>
        <p:txBody>
          <a:bodyPr anchor="ctr">
            <a:spAutoFit/>
          </a:bodyPr>
          <a:lstStyle/>
          <a:p>
            <a:r>
              <a:rPr lang="tr-TR" sz="3600" b="1" u="sng" dirty="0">
                <a:solidFill>
                  <a:srgbClr val="FF0000"/>
                </a:solidFill>
                <a:latin typeface="Calibri" pitchFamily="34" charset="0"/>
              </a:rPr>
              <a:t>4- Çalışan Katılımı</a:t>
            </a:r>
          </a:p>
          <a:p>
            <a:endParaRPr lang="tr-TR" sz="3600" b="1" u="sng" dirty="0">
              <a:solidFill>
                <a:srgbClr val="FF0000"/>
              </a:solidFill>
              <a:latin typeface="Calibri" pitchFamily="34" charset="0"/>
            </a:endParaRPr>
          </a:p>
          <a:p>
            <a:r>
              <a:rPr lang="tr-TR" sz="3600" b="1" dirty="0">
                <a:latin typeface="Calibri" pitchFamily="34" charset="0"/>
              </a:rPr>
              <a:t>Kuruluşun her düzeyindeki çalışanın katılımı ve yeteneklerini organizasyonun yararı için kullanması önemlidir.</a:t>
            </a:r>
          </a:p>
        </p:txBody>
      </p:sp>
      <p:sp>
        <p:nvSpPr>
          <p:cNvPr id="103427" name="3 Slayt Numarası Yer Tutucusu"/>
          <p:cNvSpPr>
            <a:spLocks noGrp="1"/>
          </p:cNvSpPr>
          <p:nvPr>
            <p:ph type="sldNum" sz="quarter" idx="12"/>
          </p:nvPr>
        </p:nvSpPr>
        <p:spPr bwMode="auto">
          <a:noFill/>
          <a:ln>
            <a:miter lim="800000"/>
            <a:headEnd/>
            <a:tailEnd/>
          </a:ln>
        </p:spPr>
        <p:txBody>
          <a:bodyPr vert="horz" wrap="square" lIns="91440" tIns="45720" rIns="91440" bIns="45720" numCol="1" rtlCol="0" anchor="t" anchorCtr="0" compatLnSpc="1">
            <a:prstTxWarp prst="textNoShape">
              <a:avLst/>
            </a:prstTxWarp>
          </a:bodyPr>
          <a:lstStyle/>
          <a:p>
            <a:fld id="{C2143E86-3970-4803-AFCE-4F64B014080C}" type="slidenum">
              <a:rPr lang="tr-TR" smtClean="0"/>
              <a:pPr/>
              <a:t>83</a:t>
            </a:fld>
            <a:endParaRPr lang="tr-TR" smtClean="0"/>
          </a:p>
        </p:txBody>
      </p:sp>
    </p:spTree>
    <p:extLst>
      <p:ext uri="{BB962C8B-B14F-4D97-AF65-F5344CB8AC3E}">
        <p14:creationId xmlns:p14="http://schemas.microsoft.com/office/powerpoint/2010/main" val="3159468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ext Box 2"/>
          <p:cNvSpPr txBox="1">
            <a:spLocks noChangeArrowheads="1"/>
          </p:cNvSpPr>
          <p:nvPr/>
        </p:nvSpPr>
        <p:spPr bwMode="auto">
          <a:xfrm>
            <a:off x="2028824" y="973114"/>
            <a:ext cx="7929563" cy="5786438"/>
          </a:xfrm>
          <a:prstGeom prst="rect">
            <a:avLst/>
          </a:prstGeom>
          <a:noFill/>
          <a:ln w="9525">
            <a:noFill/>
            <a:round/>
            <a:headEnd/>
            <a:tailEnd/>
          </a:ln>
        </p:spPr>
        <p:txBody>
          <a:bodyPr/>
          <a:lstStyle/>
          <a:p>
            <a:pPr>
              <a:lnSpc>
                <a:spcPct val="90000"/>
              </a:lnSpc>
              <a:spcBef>
                <a:spcPts val="600"/>
              </a:spcBef>
              <a:tabLst>
                <a:tab pos="985838" algn="l"/>
                <a:tab pos="1900238" algn="l"/>
                <a:tab pos="2814638" algn="l"/>
                <a:tab pos="3729038" algn="l"/>
                <a:tab pos="4643438" algn="l"/>
                <a:tab pos="5557838" algn="l"/>
                <a:tab pos="6472238" algn="l"/>
                <a:tab pos="7386638" algn="l"/>
                <a:tab pos="8301038" algn="l"/>
                <a:tab pos="9215438" algn="l"/>
                <a:tab pos="10129838" algn="l"/>
              </a:tabLst>
            </a:pPr>
            <a:endParaRPr lang="tr-TR" sz="2400" dirty="0"/>
          </a:p>
          <a:p>
            <a:pPr>
              <a:lnSpc>
                <a:spcPct val="90000"/>
              </a:lnSpc>
              <a:spcBef>
                <a:spcPts val="600"/>
              </a:spcBef>
              <a:tabLst>
                <a:tab pos="985838" algn="l"/>
                <a:tab pos="1900238" algn="l"/>
                <a:tab pos="2814638" algn="l"/>
                <a:tab pos="3729038" algn="l"/>
                <a:tab pos="4643438" algn="l"/>
                <a:tab pos="5557838" algn="l"/>
                <a:tab pos="6472238" algn="l"/>
                <a:tab pos="7386638" algn="l"/>
                <a:tab pos="8301038" algn="l"/>
                <a:tab pos="9215438" algn="l"/>
                <a:tab pos="10129838" algn="l"/>
              </a:tabLst>
            </a:pPr>
            <a:r>
              <a:rPr lang="tr-TR" sz="3600" b="1" dirty="0">
                <a:solidFill>
                  <a:srgbClr val="FF0000"/>
                </a:solidFill>
                <a:latin typeface="Calibri" pitchFamily="34" charset="0"/>
              </a:rPr>
              <a:t>Çalışanların Katılımı;</a:t>
            </a:r>
          </a:p>
          <a:p>
            <a:pPr>
              <a:lnSpc>
                <a:spcPct val="90000"/>
              </a:lnSpc>
              <a:spcBef>
                <a:spcPts val="600"/>
              </a:spcBef>
              <a:tabLst>
                <a:tab pos="985838" algn="l"/>
                <a:tab pos="1900238" algn="l"/>
                <a:tab pos="2814638" algn="l"/>
                <a:tab pos="3729038" algn="l"/>
                <a:tab pos="4643438" algn="l"/>
                <a:tab pos="5557838" algn="l"/>
                <a:tab pos="6472238" algn="l"/>
                <a:tab pos="7386638" algn="l"/>
                <a:tab pos="8301038" algn="l"/>
                <a:tab pos="9215438" algn="l"/>
                <a:tab pos="10129838" algn="l"/>
              </a:tabLst>
            </a:pPr>
            <a:r>
              <a:rPr lang="tr-TR" sz="3600" dirty="0">
                <a:latin typeface="Calibri" pitchFamily="34" charset="0"/>
              </a:rPr>
              <a:t>   </a:t>
            </a:r>
          </a:p>
          <a:p>
            <a:pPr>
              <a:lnSpc>
                <a:spcPct val="130000"/>
              </a:lnSpc>
              <a:tabLst>
                <a:tab pos="985838" algn="l"/>
                <a:tab pos="1900238" algn="l"/>
                <a:tab pos="2814638" algn="l"/>
                <a:tab pos="3729038" algn="l"/>
                <a:tab pos="4643438" algn="l"/>
                <a:tab pos="5557838" algn="l"/>
                <a:tab pos="6472238" algn="l"/>
                <a:tab pos="7386638" algn="l"/>
                <a:tab pos="8301038" algn="l"/>
                <a:tab pos="9215438" algn="l"/>
                <a:tab pos="10129838" algn="l"/>
              </a:tabLst>
            </a:pPr>
            <a:r>
              <a:rPr lang="tr-TR" sz="3600" b="1" dirty="0">
                <a:latin typeface="Calibri" pitchFamily="34" charset="0"/>
              </a:rPr>
              <a:t>Kuruluşun </a:t>
            </a:r>
          </a:p>
          <a:p>
            <a:pPr>
              <a:lnSpc>
                <a:spcPct val="130000"/>
              </a:lnSpc>
              <a:tabLst>
                <a:tab pos="985838" algn="l"/>
                <a:tab pos="1900238" algn="l"/>
                <a:tab pos="2814638" algn="l"/>
                <a:tab pos="3729038" algn="l"/>
                <a:tab pos="4643438" algn="l"/>
                <a:tab pos="5557838" algn="l"/>
                <a:tab pos="6472238" algn="l"/>
                <a:tab pos="7386638" algn="l"/>
                <a:tab pos="8301038" algn="l"/>
                <a:tab pos="9215438" algn="l"/>
                <a:tab pos="10129838" algn="l"/>
              </a:tabLst>
            </a:pPr>
            <a:r>
              <a:rPr lang="tr-TR" sz="3600" b="1" dirty="0">
                <a:latin typeface="Calibri" pitchFamily="34" charset="0"/>
              </a:rPr>
              <a:t>performansını</a:t>
            </a:r>
          </a:p>
          <a:p>
            <a:pPr>
              <a:lnSpc>
                <a:spcPct val="130000"/>
              </a:lnSpc>
              <a:tabLst>
                <a:tab pos="985838" algn="l"/>
                <a:tab pos="1900238" algn="l"/>
                <a:tab pos="2814638" algn="l"/>
                <a:tab pos="3729038" algn="l"/>
                <a:tab pos="4643438" algn="l"/>
                <a:tab pos="5557838" algn="l"/>
                <a:tab pos="6472238" algn="l"/>
                <a:tab pos="7386638" algn="l"/>
                <a:tab pos="8301038" algn="l"/>
                <a:tab pos="9215438" algn="l"/>
                <a:tab pos="10129838" algn="l"/>
              </a:tabLst>
            </a:pPr>
            <a:r>
              <a:rPr lang="tr-TR" sz="3600" b="1" dirty="0">
                <a:latin typeface="Calibri" pitchFamily="34" charset="0"/>
              </a:rPr>
              <a:t>Geliştirmesinde</a:t>
            </a:r>
          </a:p>
          <a:p>
            <a:pPr>
              <a:lnSpc>
                <a:spcPct val="90000"/>
              </a:lnSpc>
              <a:spcBef>
                <a:spcPts val="600"/>
              </a:spcBef>
              <a:tabLst>
                <a:tab pos="985838" algn="l"/>
                <a:tab pos="1900238" algn="l"/>
                <a:tab pos="2814638" algn="l"/>
                <a:tab pos="3729038" algn="l"/>
                <a:tab pos="4643438" algn="l"/>
                <a:tab pos="5557838" algn="l"/>
                <a:tab pos="6472238" algn="l"/>
                <a:tab pos="7386638" algn="l"/>
                <a:tab pos="8301038" algn="l"/>
                <a:tab pos="9215438" algn="l"/>
                <a:tab pos="10129838" algn="l"/>
              </a:tabLst>
            </a:pPr>
            <a:endParaRPr lang="tr-TR" sz="3600" b="1" dirty="0">
              <a:latin typeface="Calibri" pitchFamily="34" charset="0"/>
            </a:endParaRPr>
          </a:p>
          <a:p>
            <a:pPr>
              <a:lnSpc>
                <a:spcPct val="90000"/>
              </a:lnSpc>
              <a:spcBef>
                <a:spcPts val="600"/>
              </a:spcBef>
              <a:tabLst>
                <a:tab pos="985838" algn="l"/>
                <a:tab pos="1900238" algn="l"/>
                <a:tab pos="2814638" algn="l"/>
                <a:tab pos="3729038" algn="l"/>
                <a:tab pos="4643438" algn="l"/>
                <a:tab pos="5557838" algn="l"/>
                <a:tab pos="6472238" algn="l"/>
                <a:tab pos="7386638" algn="l"/>
                <a:tab pos="8301038" algn="l"/>
                <a:tab pos="9215438" algn="l"/>
                <a:tab pos="10129838" algn="l"/>
              </a:tabLst>
            </a:pPr>
            <a:r>
              <a:rPr lang="en-AU" sz="3600" b="1" dirty="0">
                <a:latin typeface="Calibri" pitchFamily="34" charset="0"/>
              </a:rPr>
              <a:t>EN ÖNEMLİ  FAKTÖR</a:t>
            </a:r>
          </a:p>
          <a:p>
            <a:pPr>
              <a:lnSpc>
                <a:spcPct val="90000"/>
              </a:lnSpc>
              <a:spcBef>
                <a:spcPts val="600"/>
              </a:spcBef>
              <a:tabLst>
                <a:tab pos="985838" algn="l"/>
                <a:tab pos="1900238" algn="l"/>
                <a:tab pos="2814638" algn="l"/>
                <a:tab pos="3729038" algn="l"/>
                <a:tab pos="4643438" algn="l"/>
                <a:tab pos="5557838" algn="l"/>
                <a:tab pos="6472238" algn="l"/>
                <a:tab pos="7386638" algn="l"/>
                <a:tab pos="8301038" algn="l"/>
                <a:tab pos="9215438" algn="l"/>
                <a:tab pos="10129838" algn="l"/>
              </a:tabLst>
            </a:pPr>
            <a:endParaRPr lang="en-US" sz="2400" dirty="0">
              <a:solidFill>
                <a:srgbClr val="FFFFFF"/>
              </a:solidFill>
            </a:endParaRPr>
          </a:p>
          <a:p>
            <a:pPr>
              <a:lnSpc>
                <a:spcPct val="90000"/>
              </a:lnSpc>
              <a:spcBef>
                <a:spcPts val="600"/>
              </a:spcBef>
              <a:tabLst>
                <a:tab pos="985838" algn="l"/>
                <a:tab pos="1900238" algn="l"/>
                <a:tab pos="2814638" algn="l"/>
                <a:tab pos="3729038" algn="l"/>
                <a:tab pos="4643438" algn="l"/>
                <a:tab pos="5557838" algn="l"/>
                <a:tab pos="6472238" algn="l"/>
                <a:tab pos="7386638" algn="l"/>
                <a:tab pos="8301038" algn="l"/>
                <a:tab pos="9215438" algn="l"/>
                <a:tab pos="10129838" algn="l"/>
              </a:tabLst>
            </a:pPr>
            <a:endParaRPr lang="tr-TR" sz="2400" dirty="0">
              <a:solidFill>
                <a:srgbClr val="FFFFFF"/>
              </a:solidFill>
            </a:endParaRPr>
          </a:p>
          <a:p>
            <a:pPr>
              <a:lnSpc>
                <a:spcPct val="90000"/>
              </a:lnSpc>
              <a:spcBef>
                <a:spcPts val="500"/>
              </a:spcBef>
              <a:tabLst>
                <a:tab pos="985838" algn="l"/>
                <a:tab pos="1900238" algn="l"/>
                <a:tab pos="2814638" algn="l"/>
                <a:tab pos="3729038" algn="l"/>
                <a:tab pos="4643438" algn="l"/>
                <a:tab pos="5557838" algn="l"/>
                <a:tab pos="6472238" algn="l"/>
                <a:tab pos="7386638" algn="l"/>
                <a:tab pos="8301038" algn="l"/>
                <a:tab pos="9215438" algn="l"/>
                <a:tab pos="10129838" algn="l"/>
              </a:tabLst>
            </a:pPr>
            <a:endParaRPr lang="tr-TR" sz="2000" dirty="0">
              <a:solidFill>
                <a:srgbClr val="FFFFFF"/>
              </a:solidFill>
              <a:cs typeface="Times New Roman" pitchFamily="18" charset="0"/>
            </a:endParaRPr>
          </a:p>
          <a:p>
            <a:pPr>
              <a:lnSpc>
                <a:spcPct val="90000"/>
              </a:lnSpc>
              <a:spcBef>
                <a:spcPts val="600"/>
              </a:spcBef>
              <a:tabLst>
                <a:tab pos="985838" algn="l"/>
                <a:tab pos="1900238" algn="l"/>
                <a:tab pos="2814638" algn="l"/>
                <a:tab pos="3729038" algn="l"/>
                <a:tab pos="4643438" algn="l"/>
                <a:tab pos="5557838" algn="l"/>
                <a:tab pos="6472238" algn="l"/>
                <a:tab pos="7386638" algn="l"/>
                <a:tab pos="8301038" algn="l"/>
                <a:tab pos="9215438" algn="l"/>
                <a:tab pos="10129838" algn="l"/>
              </a:tabLst>
            </a:pPr>
            <a:endParaRPr lang="tr-TR" sz="2400" dirty="0">
              <a:solidFill>
                <a:srgbClr val="FFFFFF"/>
              </a:solidFill>
            </a:endParaRPr>
          </a:p>
          <a:p>
            <a:pPr>
              <a:spcBef>
                <a:spcPts val="600"/>
              </a:spcBef>
              <a:tabLst>
                <a:tab pos="985838" algn="l"/>
                <a:tab pos="1900238" algn="l"/>
                <a:tab pos="2814638" algn="l"/>
                <a:tab pos="3729038" algn="l"/>
                <a:tab pos="4643438" algn="l"/>
                <a:tab pos="5557838" algn="l"/>
                <a:tab pos="6472238" algn="l"/>
                <a:tab pos="7386638" algn="l"/>
                <a:tab pos="8301038" algn="l"/>
                <a:tab pos="9215438" algn="l"/>
                <a:tab pos="10129838" algn="l"/>
              </a:tabLst>
            </a:pPr>
            <a:endParaRPr lang="tr-TR" sz="2400" dirty="0">
              <a:solidFill>
                <a:srgbClr val="FFFFFF"/>
              </a:solidFill>
            </a:endParaRPr>
          </a:p>
        </p:txBody>
      </p:sp>
      <p:sp>
        <p:nvSpPr>
          <p:cNvPr id="104451" name="AutoShape 65"/>
          <p:cNvSpPr>
            <a:spLocks noChangeArrowheads="1"/>
          </p:cNvSpPr>
          <p:nvPr/>
        </p:nvSpPr>
        <p:spPr bwMode="auto">
          <a:xfrm>
            <a:off x="6384032" y="3933056"/>
            <a:ext cx="749300" cy="1206500"/>
          </a:xfrm>
          <a:prstGeom prst="rightArrow">
            <a:avLst>
              <a:gd name="adj1" fmla="val 50000"/>
              <a:gd name="adj2" fmla="val 50023"/>
            </a:avLst>
          </a:prstGeom>
          <a:solidFill>
            <a:srgbClr val="FFFF00"/>
          </a:solidFill>
          <a:ln w="12600">
            <a:solidFill>
              <a:srgbClr val="FFFFFF"/>
            </a:solidFill>
            <a:miter lim="800000"/>
            <a:headEnd/>
            <a:tailEnd/>
          </a:ln>
        </p:spPr>
        <p:txBody>
          <a:bodyPr wrap="none" anchor="ctr"/>
          <a:lstStyle/>
          <a:p>
            <a:endParaRPr lang="tr-TR"/>
          </a:p>
        </p:txBody>
      </p:sp>
      <p:grpSp>
        <p:nvGrpSpPr>
          <p:cNvPr id="2" name="Group 7"/>
          <p:cNvGrpSpPr>
            <a:grpSpLocks/>
          </p:cNvGrpSpPr>
          <p:nvPr/>
        </p:nvGrpSpPr>
        <p:grpSpPr bwMode="auto">
          <a:xfrm>
            <a:off x="7453312" y="620688"/>
            <a:ext cx="2606674" cy="4205288"/>
            <a:chOff x="3606" y="1398"/>
            <a:chExt cx="1642" cy="2649"/>
          </a:xfrm>
        </p:grpSpPr>
        <p:grpSp>
          <p:nvGrpSpPr>
            <p:cNvPr id="3" name="Group 8"/>
            <p:cNvGrpSpPr>
              <a:grpSpLocks/>
            </p:cNvGrpSpPr>
            <p:nvPr/>
          </p:nvGrpSpPr>
          <p:grpSpPr bwMode="auto">
            <a:xfrm>
              <a:off x="3606" y="1398"/>
              <a:ext cx="1642" cy="1876"/>
              <a:chOff x="3606" y="1398"/>
              <a:chExt cx="1642" cy="1876"/>
            </a:xfrm>
          </p:grpSpPr>
          <p:sp>
            <p:nvSpPr>
              <p:cNvPr id="104456" name="AutoShape 9"/>
              <p:cNvSpPr>
                <a:spLocks noChangeArrowheads="1"/>
              </p:cNvSpPr>
              <p:nvPr/>
            </p:nvSpPr>
            <p:spPr bwMode="auto">
              <a:xfrm>
                <a:off x="4045" y="3187"/>
                <a:ext cx="997" cy="87"/>
              </a:xfrm>
              <a:custGeom>
                <a:avLst/>
                <a:gdLst>
                  <a:gd name="T0" fmla="*/ 8 w 997"/>
                  <a:gd name="T1" fmla="*/ 0 h 87"/>
                  <a:gd name="T2" fmla="*/ 0 w 997"/>
                  <a:gd name="T3" fmla="*/ 86 h 87"/>
                  <a:gd name="T4" fmla="*/ 992 w 997"/>
                  <a:gd name="T5" fmla="*/ 86 h 87"/>
                  <a:gd name="T6" fmla="*/ 996 w 997"/>
                  <a:gd name="T7" fmla="*/ 15 h 87"/>
                  <a:gd name="T8" fmla="*/ 8 w 997"/>
                  <a:gd name="T9" fmla="*/ 0 h 87"/>
                  <a:gd name="T10" fmla="*/ 0 60000 65536"/>
                  <a:gd name="T11" fmla="*/ 0 60000 65536"/>
                  <a:gd name="T12" fmla="*/ 0 60000 65536"/>
                  <a:gd name="T13" fmla="*/ 0 60000 65536"/>
                  <a:gd name="T14" fmla="*/ 0 60000 65536"/>
                  <a:gd name="T15" fmla="*/ 0 w 997"/>
                  <a:gd name="T16" fmla="*/ 0 h 87"/>
                  <a:gd name="T17" fmla="*/ 997 w 997"/>
                  <a:gd name="T18" fmla="*/ 87 h 87"/>
                </a:gdLst>
                <a:ahLst/>
                <a:cxnLst>
                  <a:cxn ang="T10">
                    <a:pos x="T0" y="T1"/>
                  </a:cxn>
                  <a:cxn ang="T11">
                    <a:pos x="T2" y="T3"/>
                  </a:cxn>
                  <a:cxn ang="T12">
                    <a:pos x="T4" y="T5"/>
                  </a:cxn>
                  <a:cxn ang="T13">
                    <a:pos x="T6" y="T7"/>
                  </a:cxn>
                  <a:cxn ang="T14">
                    <a:pos x="T8" y="T9"/>
                  </a:cxn>
                </a:cxnLst>
                <a:rect l="T15" t="T16" r="T17" b="T18"/>
                <a:pathLst>
                  <a:path w="997" h="87">
                    <a:moveTo>
                      <a:pt x="8" y="0"/>
                    </a:moveTo>
                    <a:lnTo>
                      <a:pt x="0" y="86"/>
                    </a:lnTo>
                    <a:lnTo>
                      <a:pt x="992" y="86"/>
                    </a:lnTo>
                    <a:lnTo>
                      <a:pt x="996" y="15"/>
                    </a:lnTo>
                    <a:lnTo>
                      <a:pt x="8" y="0"/>
                    </a:lnTo>
                  </a:path>
                </a:pathLst>
              </a:custGeom>
              <a:solidFill>
                <a:srgbClr val="808080"/>
              </a:solidFill>
              <a:ln w="12600">
                <a:solidFill>
                  <a:srgbClr val="000000"/>
                </a:solidFill>
                <a:round/>
                <a:headEnd/>
                <a:tailEnd/>
              </a:ln>
            </p:spPr>
            <p:txBody>
              <a:bodyPr wrap="none" anchor="ctr"/>
              <a:lstStyle/>
              <a:p>
                <a:endParaRPr lang="tr-TR"/>
              </a:p>
            </p:txBody>
          </p:sp>
          <p:grpSp>
            <p:nvGrpSpPr>
              <p:cNvPr id="4" name="Group 10"/>
              <p:cNvGrpSpPr>
                <a:grpSpLocks/>
              </p:cNvGrpSpPr>
              <p:nvPr/>
            </p:nvGrpSpPr>
            <p:grpSpPr bwMode="auto">
              <a:xfrm>
                <a:off x="3606" y="2038"/>
                <a:ext cx="1642" cy="1207"/>
                <a:chOff x="3606" y="2038"/>
                <a:chExt cx="1642" cy="1207"/>
              </a:xfrm>
            </p:grpSpPr>
            <p:sp>
              <p:nvSpPr>
                <p:cNvPr id="104500" name="AutoShape 11"/>
                <p:cNvSpPr>
                  <a:spLocks noChangeArrowheads="1"/>
                </p:cNvSpPr>
                <p:nvPr/>
              </p:nvSpPr>
              <p:spPr bwMode="auto">
                <a:xfrm>
                  <a:off x="3606" y="2038"/>
                  <a:ext cx="1642" cy="1207"/>
                </a:xfrm>
                <a:custGeom>
                  <a:avLst/>
                  <a:gdLst>
                    <a:gd name="T0" fmla="*/ 370 w 1642"/>
                    <a:gd name="T1" fmla="*/ 801 h 1207"/>
                    <a:gd name="T2" fmla="*/ 332 w 1642"/>
                    <a:gd name="T3" fmla="*/ 816 h 1207"/>
                    <a:gd name="T4" fmla="*/ 12 w 1642"/>
                    <a:gd name="T5" fmla="*/ 732 h 1207"/>
                    <a:gd name="T6" fmla="*/ 0 w 1642"/>
                    <a:gd name="T7" fmla="*/ 677 h 1207"/>
                    <a:gd name="T8" fmla="*/ 50 w 1642"/>
                    <a:gd name="T9" fmla="*/ 623 h 1207"/>
                    <a:gd name="T10" fmla="*/ 119 w 1642"/>
                    <a:gd name="T11" fmla="*/ 529 h 1207"/>
                    <a:gd name="T12" fmla="*/ 282 w 1642"/>
                    <a:gd name="T13" fmla="*/ 296 h 1207"/>
                    <a:gd name="T14" fmla="*/ 313 w 1642"/>
                    <a:gd name="T15" fmla="*/ 188 h 1207"/>
                    <a:gd name="T16" fmla="*/ 363 w 1642"/>
                    <a:gd name="T17" fmla="*/ 166 h 1207"/>
                    <a:gd name="T18" fmla="*/ 445 w 1642"/>
                    <a:gd name="T19" fmla="*/ 147 h 1207"/>
                    <a:gd name="T20" fmla="*/ 545 w 1642"/>
                    <a:gd name="T21" fmla="*/ 127 h 1207"/>
                    <a:gd name="T22" fmla="*/ 639 w 1642"/>
                    <a:gd name="T23" fmla="*/ 79 h 1207"/>
                    <a:gd name="T24" fmla="*/ 790 w 1642"/>
                    <a:gd name="T25" fmla="*/ 55 h 1207"/>
                    <a:gd name="T26" fmla="*/ 852 w 1642"/>
                    <a:gd name="T27" fmla="*/ 0 h 1207"/>
                    <a:gd name="T28" fmla="*/ 1159 w 1642"/>
                    <a:gd name="T29" fmla="*/ 5 h 1207"/>
                    <a:gd name="T30" fmla="*/ 1203 w 1642"/>
                    <a:gd name="T31" fmla="*/ 44 h 1207"/>
                    <a:gd name="T32" fmla="*/ 1240 w 1642"/>
                    <a:gd name="T33" fmla="*/ 69 h 1207"/>
                    <a:gd name="T34" fmla="*/ 1266 w 1642"/>
                    <a:gd name="T35" fmla="*/ 64 h 1207"/>
                    <a:gd name="T36" fmla="*/ 1303 w 1642"/>
                    <a:gd name="T37" fmla="*/ 79 h 1207"/>
                    <a:gd name="T38" fmla="*/ 1341 w 1642"/>
                    <a:gd name="T39" fmla="*/ 64 h 1207"/>
                    <a:gd name="T40" fmla="*/ 1428 w 1642"/>
                    <a:gd name="T41" fmla="*/ 64 h 1207"/>
                    <a:gd name="T42" fmla="*/ 1484 w 1642"/>
                    <a:gd name="T43" fmla="*/ 79 h 1207"/>
                    <a:gd name="T44" fmla="*/ 1579 w 1642"/>
                    <a:gd name="T45" fmla="*/ 128 h 1207"/>
                    <a:gd name="T46" fmla="*/ 1617 w 1642"/>
                    <a:gd name="T47" fmla="*/ 173 h 1207"/>
                    <a:gd name="T48" fmla="*/ 1617 w 1642"/>
                    <a:gd name="T49" fmla="*/ 218 h 1207"/>
                    <a:gd name="T50" fmla="*/ 1617 w 1642"/>
                    <a:gd name="T51" fmla="*/ 242 h 1207"/>
                    <a:gd name="T52" fmla="*/ 1629 w 1642"/>
                    <a:gd name="T53" fmla="*/ 282 h 1207"/>
                    <a:gd name="T54" fmla="*/ 1641 w 1642"/>
                    <a:gd name="T55" fmla="*/ 341 h 1207"/>
                    <a:gd name="T56" fmla="*/ 1629 w 1642"/>
                    <a:gd name="T57" fmla="*/ 405 h 1207"/>
                    <a:gd name="T58" fmla="*/ 1629 w 1642"/>
                    <a:gd name="T59" fmla="*/ 425 h 1207"/>
                    <a:gd name="T60" fmla="*/ 1566 w 1642"/>
                    <a:gd name="T61" fmla="*/ 430 h 1207"/>
                    <a:gd name="T62" fmla="*/ 1553 w 1642"/>
                    <a:gd name="T63" fmla="*/ 480 h 1207"/>
                    <a:gd name="T64" fmla="*/ 1522 w 1642"/>
                    <a:gd name="T65" fmla="*/ 549 h 1207"/>
                    <a:gd name="T66" fmla="*/ 1516 w 1642"/>
                    <a:gd name="T67" fmla="*/ 682 h 1207"/>
                    <a:gd name="T68" fmla="*/ 1528 w 1642"/>
                    <a:gd name="T69" fmla="*/ 816 h 1207"/>
                    <a:gd name="T70" fmla="*/ 1510 w 1642"/>
                    <a:gd name="T71" fmla="*/ 929 h 1207"/>
                    <a:gd name="T72" fmla="*/ 1466 w 1642"/>
                    <a:gd name="T73" fmla="*/ 1029 h 1207"/>
                    <a:gd name="T74" fmla="*/ 1510 w 1642"/>
                    <a:gd name="T75" fmla="*/ 1122 h 1207"/>
                    <a:gd name="T76" fmla="*/ 1479 w 1642"/>
                    <a:gd name="T77" fmla="*/ 1167 h 1207"/>
                    <a:gd name="T78" fmla="*/ 1347 w 1642"/>
                    <a:gd name="T79" fmla="*/ 1197 h 1207"/>
                    <a:gd name="T80" fmla="*/ 1203 w 1642"/>
                    <a:gd name="T81" fmla="*/ 1197 h 1207"/>
                    <a:gd name="T82" fmla="*/ 1008 w 1642"/>
                    <a:gd name="T83" fmla="*/ 1206 h 1207"/>
                    <a:gd name="T84" fmla="*/ 839 w 1642"/>
                    <a:gd name="T85" fmla="*/ 1197 h 1207"/>
                    <a:gd name="T86" fmla="*/ 739 w 1642"/>
                    <a:gd name="T87" fmla="*/ 1172 h 1207"/>
                    <a:gd name="T88" fmla="*/ 645 w 1642"/>
                    <a:gd name="T89" fmla="*/ 1172 h 1207"/>
                    <a:gd name="T90" fmla="*/ 601 w 1642"/>
                    <a:gd name="T91" fmla="*/ 1181 h 1207"/>
                    <a:gd name="T92" fmla="*/ 464 w 1642"/>
                    <a:gd name="T93" fmla="*/ 1142 h 1207"/>
                    <a:gd name="T94" fmla="*/ 401 w 1642"/>
                    <a:gd name="T95" fmla="*/ 1152 h 1207"/>
                    <a:gd name="T96" fmla="*/ 357 w 1642"/>
                    <a:gd name="T97" fmla="*/ 1102 h 1207"/>
                    <a:gd name="T98" fmla="*/ 382 w 1642"/>
                    <a:gd name="T99" fmla="*/ 1008 h 1207"/>
                    <a:gd name="T100" fmla="*/ 382 w 1642"/>
                    <a:gd name="T101" fmla="*/ 989 h 1207"/>
                    <a:gd name="T102" fmla="*/ 432 w 1642"/>
                    <a:gd name="T103" fmla="*/ 870 h 1207"/>
                    <a:gd name="T104" fmla="*/ 370 w 1642"/>
                    <a:gd name="T105" fmla="*/ 801 h 120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642"/>
                    <a:gd name="T160" fmla="*/ 0 h 1207"/>
                    <a:gd name="T161" fmla="*/ 1642 w 1642"/>
                    <a:gd name="T162" fmla="*/ 1207 h 120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642" h="1207">
                      <a:moveTo>
                        <a:pt x="370" y="801"/>
                      </a:moveTo>
                      <a:lnTo>
                        <a:pt x="332" y="816"/>
                      </a:lnTo>
                      <a:lnTo>
                        <a:pt x="12" y="732"/>
                      </a:lnTo>
                      <a:lnTo>
                        <a:pt x="0" y="677"/>
                      </a:lnTo>
                      <a:lnTo>
                        <a:pt x="50" y="623"/>
                      </a:lnTo>
                      <a:lnTo>
                        <a:pt x="119" y="529"/>
                      </a:lnTo>
                      <a:lnTo>
                        <a:pt x="282" y="296"/>
                      </a:lnTo>
                      <a:lnTo>
                        <a:pt x="313" y="188"/>
                      </a:lnTo>
                      <a:lnTo>
                        <a:pt x="363" y="166"/>
                      </a:lnTo>
                      <a:lnTo>
                        <a:pt x="445" y="147"/>
                      </a:lnTo>
                      <a:lnTo>
                        <a:pt x="545" y="127"/>
                      </a:lnTo>
                      <a:lnTo>
                        <a:pt x="639" y="79"/>
                      </a:lnTo>
                      <a:lnTo>
                        <a:pt x="790" y="55"/>
                      </a:lnTo>
                      <a:lnTo>
                        <a:pt x="852" y="0"/>
                      </a:lnTo>
                      <a:lnTo>
                        <a:pt x="1159" y="5"/>
                      </a:lnTo>
                      <a:lnTo>
                        <a:pt x="1203" y="44"/>
                      </a:lnTo>
                      <a:lnTo>
                        <a:pt x="1240" y="69"/>
                      </a:lnTo>
                      <a:lnTo>
                        <a:pt x="1266" y="64"/>
                      </a:lnTo>
                      <a:lnTo>
                        <a:pt x="1303" y="79"/>
                      </a:lnTo>
                      <a:lnTo>
                        <a:pt x="1341" y="64"/>
                      </a:lnTo>
                      <a:lnTo>
                        <a:pt x="1428" y="64"/>
                      </a:lnTo>
                      <a:lnTo>
                        <a:pt x="1484" y="79"/>
                      </a:lnTo>
                      <a:lnTo>
                        <a:pt x="1579" y="128"/>
                      </a:lnTo>
                      <a:lnTo>
                        <a:pt x="1617" y="173"/>
                      </a:lnTo>
                      <a:lnTo>
                        <a:pt x="1617" y="218"/>
                      </a:lnTo>
                      <a:lnTo>
                        <a:pt x="1617" y="242"/>
                      </a:lnTo>
                      <a:lnTo>
                        <a:pt x="1629" y="282"/>
                      </a:lnTo>
                      <a:lnTo>
                        <a:pt x="1641" y="341"/>
                      </a:lnTo>
                      <a:lnTo>
                        <a:pt x="1629" y="405"/>
                      </a:lnTo>
                      <a:lnTo>
                        <a:pt x="1629" y="425"/>
                      </a:lnTo>
                      <a:lnTo>
                        <a:pt x="1566" y="430"/>
                      </a:lnTo>
                      <a:lnTo>
                        <a:pt x="1553" y="480"/>
                      </a:lnTo>
                      <a:lnTo>
                        <a:pt x="1522" y="549"/>
                      </a:lnTo>
                      <a:lnTo>
                        <a:pt x="1516" y="682"/>
                      </a:lnTo>
                      <a:lnTo>
                        <a:pt x="1528" y="816"/>
                      </a:lnTo>
                      <a:lnTo>
                        <a:pt x="1510" y="929"/>
                      </a:lnTo>
                      <a:lnTo>
                        <a:pt x="1466" y="1029"/>
                      </a:lnTo>
                      <a:lnTo>
                        <a:pt x="1510" y="1122"/>
                      </a:lnTo>
                      <a:lnTo>
                        <a:pt x="1479" y="1167"/>
                      </a:lnTo>
                      <a:lnTo>
                        <a:pt x="1347" y="1197"/>
                      </a:lnTo>
                      <a:lnTo>
                        <a:pt x="1203" y="1197"/>
                      </a:lnTo>
                      <a:lnTo>
                        <a:pt x="1008" y="1206"/>
                      </a:lnTo>
                      <a:lnTo>
                        <a:pt x="839" y="1197"/>
                      </a:lnTo>
                      <a:lnTo>
                        <a:pt x="739" y="1172"/>
                      </a:lnTo>
                      <a:lnTo>
                        <a:pt x="645" y="1172"/>
                      </a:lnTo>
                      <a:lnTo>
                        <a:pt x="601" y="1181"/>
                      </a:lnTo>
                      <a:lnTo>
                        <a:pt x="464" y="1142"/>
                      </a:lnTo>
                      <a:lnTo>
                        <a:pt x="401" y="1152"/>
                      </a:lnTo>
                      <a:lnTo>
                        <a:pt x="357" y="1102"/>
                      </a:lnTo>
                      <a:lnTo>
                        <a:pt x="382" y="1008"/>
                      </a:lnTo>
                      <a:lnTo>
                        <a:pt x="382" y="989"/>
                      </a:lnTo>
                      <a:lnTo>
                        <a:pt x="432" y="870"/>
                      </a:lnTo>
                      <a:lnTo>
                        <a:pt x="370" y="801"/>
                      </a:lnTo>
                    </a:path>
                  </a:pathLst>
                </a:custGeom>
                <a:solidFill>
                  <a:srgbClr val="00C0C0"/>
                </a:solidFill>
                <a:ln w="12600">
                  <a:solidFill>
                    <a:srgbClr val="004040"/>
                  </a:solidFill>
                  <a:round/>
                  <a:headEnd/>
                  <a:tailEnd/>
                </a:ln>
              </p:spPr>
              <p:txBody>
                <a:bodyPr wrap="none" anchor="ctr"/>
                <a:lstStyle/>
                <a:p>
                  <a:endParaRPr lang="tr-TR"/>
                </a:p>
              </p:txBody>
            </p:sp>
            <p:sp>
              <p:nvSpPr>
                <p:cNvPr id="104501" name="AutoShape 12"/>
                <p:cNvSpPr>
                  <a:spLocks noChangeArrowheads="1"/>
                </p:cNvSpPr>
                <p:nvPr/>
              </p:nvSpPr>
              <p:spPr bwMode="auto">
                <a:xfrm>
                  <a:off x="4864" y="2468"/>
                  <a:ext cx="302" cy="394"/>
                </a:xfrm>
                <a:custGeom>
                  <a:avLst/>
                  <a:gdLst>
                    <a:gd name="T0" fmla="*/ 31 w 302"/>
                    <a:gd name="T1" fmla="*/ 20 h 394"/>
                    <a:gd name="T2" fmla="*/ 88 w 302"/>
                    <a:gd name="T3" fmla="*/ 49 h 394"/>
                    <a:gd name="T4" fmla="*/ 122 w 302"/>
                    <a:gd name="T5" fmla="*/ 49 h 394"/>
                    <a:gd name="T6" fmla="*/ 179 w 302"/>
                    <a:gd name="T7" fmla="*/ 39 h 394"/>
                    <a:gd name="T8" fmla="*/ 258 w 302"/>
                    <a:gd name="T9" fmla="*/ 0 h 394"/>
                    <a:gd name="T10" fmla="*/ 301 w 302"/>
                    <a:gd name="T11" fmla="*/ 0 h 394"/>
                    <a:gd name="T12" fmla="*/ 273 w 302"/>
                    <a:gd name="T13" fmla="*/ 77 h 394"/>
                    <a:gd name="T14" fmla="*/ 258 w 302"/>
                    <a:gd name="T15" fmla="*/ 114 h 394"/>
                    <a:gd name="T16" fmla="*/ 258 w 302"/>
                    <a:gd name="T17" fmla="*/ 160 h 394"/>
                    <a:gd name="T18" fmla="*/ 245 w 302"/>
                    <a:gd name="T19" fmla="*/ 218 h 394"/>
                    <a:gd name="T20" fmla="*/ 245 w 302"/>
                    <a:gd name="T21" fmla="*/ 254 h 394"/>
                    <a:gd name="T22" fmla="*/ 258 w 302"/>
                    <a:gd name="T23" fmla="*/ 336 h 394"/>
                    <a:gd name="T24" fmla="*/ 255 w 302"/>
                    <a:gd name="T25" fmla="*/ 393 h 394"/>
                    <a:gd name="T26" fmla="*/ 237 w 302"/>
                    <a:gd name="T27" fmla="*/ 345 h 394"/>
                    <a:gd name="T28" fmla="*/ 222 w 302"/>
                    <a:gd name="T29" fmla="*/ 275 h 394"/>
                    <a:gd name="T30" fmla="*/ 195 w 302"/>
                    <a:gd name="T31" fmla="*/ 213 h 394"/>
                    <a:gd name="T32" fmla="*/ 182 w 302"/>
                    <a:gd name="T33" fmla="*/ 157 h 394"/>
                    <a:gd name="T34" fmla="*/ 176 w 302"/>
                    <a:gd name="T35" fmla="*/ 167 h 394"/>
                    <a:gd name="T36" fmla="*/ 133 w 302"/>
                    <a:gd name="T37" fmla="*/ 138 h 394"/>
                    <a:gd name="T38" fmla="*/ 152 w 302"/>
                    <a:gd name="T39" fmla="*/ 181 h 394"/>
                    <a:gd name="T40" fmla="*/ 149 w 302"/>
                    <a:gd name="T41" fmla="*/ 227 h 394"/>
                    <a:gd name="T42" fmla="*/ 158 w 302"/>
                    <a:gd name="T43" fmla="*/ 273 h 394"/>
                    <a:gd name="T44" fmla="*/ 161 w 302"/>
                    <a:gd name="T45" fmla="*/ 348 h 394"/>
                    <a:gd name="T46" fmla="*/ 145 w 302"/>
                    <a:gd name="T47" fmla="*/ 310 h 394"/>
                    <a:gd name="T48" fmla="*/ 137 w 302"/>
                    <a:gd name="T49" fmla="*/ 261 h 394"/>
                    <a:gd name="T50" fmla="*/ 133 w 302"/>
                    <a:gd name="T51" fmla="*/ 242 h 394"/>
                    <a:gd name="T52" fmla="*/ 118 w 302"/>
                    <a:gd name="T53" fmla="*/ 203 h 394"/>
                    <a:gd name="T54" fmla="*/ 88 w 302"/>
                    <a:gd name="T55" fmla="*/ 170 h 394"/>
                    <a:gd name="T56" fmla="*/ 79 w 302"/>
                    <a:gd name="T57" fmla="*/ 191 h 394"/>
                    <a:gd name="T58" fmla="*/ 61 w 302"/>
                    <a:gd name="T59" fmla="*/ 299 h 394"/>
                    <a:gd name="T60" fmla="*/ 0 w 302"/>
                    <a:gd name="T61" fmla="*/ 371 h 394"/>
                    <a:gd name="T62" fmla="*/ 39 w 302"/>
                    <a:gd name="T63" fmla="*/ 282 h 394"/>
                    <a:gd name="T64" fmla="*/ 58 w 302"/>
                    <a:gd name="T65" fmla="*/ 196 h 394"/>
                    <a:gd name="T66" fmla="*/ 61 w 302"/>
                    <a:gd name="T67" fmla="*/ 162 h 394"/>
                    <a:gd name="T68" fmla="*/ 67 w 302"/>
                    <a:gd name="T69" fmla="*/ 114 h 394"/>
                    <a:gd name="T70" fmla="*/ 67 w 302"/>
                    <a:gd name="T71" fmla="*/ 85 h 394"/>
                    <a:gd name="T72" fmla="*/ 58 w 302"/>
                    <a:gd name="T73" fmla="*/ 46 h 394"/>
                    <a:gd name="T74" fmla="*/ 31 w 302"/>
                    <a:gd name="T75" fmla="*/ 20 h 39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02"/>
                    <a:gd name="T115" fmla="*/ 0 h 394"/>
                    <a:gd name="T116" fmla="*/ 302 w 302"/>
                    <a:gd name="T117" fmla="*/ 394 h 39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02" h="394">
                      <a:moveTo>
                        <a:pt x="31" y="20"/>
                      </a:moveTo>
                      <a:lnTo>
                        <a:pt x="88" y="49"/>
                      </a:lnTo>
                      <a:lnTo>
                        <a:pt x="122" y="49"/>
                      </a:lnTo>
                      <a:lnTo>
                        <a:pt x="179" y="39"/>
                      </a:lnTo>
                      <a:lnTo>
                        <a:pt x="258" y="0"/>
                      </a:lnTo>
                      <a:lnTo>
                        <a:pt x="301" y="0"/>
                      </a:lnTo>
                      <a:lnTo>
                        <a:pt x="273" y="77"/>
                      </a:lnTo>
                      <a:lnTo>
                        <a:pt x="258" y="114"/>
                      </a:lnTo>
                      <a:lnTo>
                        <a:pt x="258" y="160"/>
                      </a:lnTo>
                      <a:lnTo>
                        <a:pt x="245" y="218"/>
                      </a:lnTo>
                      <a:lnTo>
                        <a:pt x="245" y="254"/>
                      </a:lnTo>
                      <a:lnTo>
                        <a:pt x="258" y="336"/>
                      </a:lnTo>
                      <a:lnTo>
                        <a:pt x="255" y="393"/>
                      </a:lnTo>
                      <a:lnTo>
                        <a:pt x="237" y="345"/>
                      </a:lnTo>
                      <a:lnTo>
                        <a:pt x="222" y="275"/>
                      </a:lnTo>
                      <a:lnTo>
                        <a:pt x="195" y="213"/>
                      </a:lnTo>
                      <a:lnTo>
                        <a:pt x="182" y="157"/>
                      </a:lnTo>
                      <a:lnTo>
                        <a:pt x="176" y="167"/>
                      </a:lnTo>
                      <a:lnTo>
                        <a:pt x="133" y="138"/>
                      </a:lnTo>
                      <a:lnTo>
                        <a:pt x="152" y="181"/>
                      </a:lnTo>
                      <a:lnTo>
                        <a:pt x="149" y="227"/>
                      </a:lnTo>
                      <a:lnTo>
                        <a:pt x="158" y="273"/>
                      </a:lnTo>
                      <a:lnTo>
                        <a:pt x="161" y="348"/>
                      </a:lnTo>
                      <a:lnTo>
                        <a:pt x="145" y="310"/>
                      </a:lnTo>
                      <a:lnTo>
                        <a:pt x="137" y="261"/>
                      </a:lnTo>
                      <a:lnTo>
                        <a:pt x="133" y="242"/>
                      </a:lnTo>
                      <a:lnTo>
                        <a:pt x="118" y="203"/>
                      </a:lnTo>
                      <a:lnTo>
                        <a:pt x="88" y="170"/>
                      </a:lnTo>
                      <a:lnTo>
                        <a:pt x="79" y="191"/>
                      </a:lnTo>
                      <a:lnTo>
                        <a:pt x="61" y="299"/>
                      </a:lnTo>
                      <a:lnTo>
                        <a:pt x="0" y="371"/>
                      </a:lnTo>
                      <a:lnTo>
                        <a:pt x="39" y="282"/>
                      </a:lnTo>
                      <a:lnTo>
                        <a:pt x="58" y="196"/>
                      </a:lnTo>
                      <a:lnTo>
                        <a:pt x="61" y="162"/>
                      </a:lnTo>
                      <a:lnTo>
                        <a:pt x="67" y="114"/>
                      </a:lnTo>
                      <a:lnTo>
                        <a:pt x="67" y="85"/>
                      </a:lnTo>
                      <a:lnTo>
                        <a:pt x="58" y="46"/>
                      </a:lnTo>
                      <a:lnTo>
                        <a:pt x="31" y="20"/>
                      </a:lnTo>
                    </a:path>
                  </a:pathLst>
                </a:custGeom>
                <a:solidFill>
                  <a:srgbClr val="004040"/>
                </a:solidFill>
                <a:ln w="9525">
                  <a:noFill/>
                  <a:round/>
                  <a:headEnd/>
                  <a:tailEnd/>
                </a:ln>
              </p:spPr>
              <p:txBody>
                <a:bodyPr wrap="none" anchor="ctr"/>
                <a:lstStyle/>
                <a:p>
                  <a:endParaRPr lang="tr-TR"/>
                </a:p>
              </p:txBody>
            </p:sp>
            <p:sp>
              <p:nvSpPr>
                <p:cNvPr id="104502" name="AutoShape 13"/>
                <p:cNvSpPr>
                  <a:spLocks noChangeArrowheads="1"/>
                </p:cNvSpPr>
                <p:nvPr/>
              </p:nvSpPr>
              <p:spPr bwMode="auto">
                <a:xfrm>
                  <a:off x="4811" y="2396"/>
                  <a:ext cx="42" cy="74"/>
                </a:xfrm>
                <a:custGeom>
                  <a:avLst/>
                  <a:gdLst>
                    <a:gd name="T0" fmla="*/ 5 w 42"/>
                    <a:gd name="T1" fmla="*/ 0 h 74"/>
                    <a:gd name="T2" fmla="*/ 0 w 42"/>
                    <a:gd name="T3" fmla="*/ 33 h 74"/>
                    <a:gd name="T4" fmla="*/ 5 w 42"/>
                    <a:gd name="T5" fmla="*/ 73 h 74"/>
                    <a:gd name="T6" fmla="*/ 41 w 42"/>
                    <a:gd name="T7" fmla="*/ 64 h 74"/>
                    <a:gd name="T8" fmla="*/ 35 w 42"/>
                    <a:gd name="T9" fmla="*/ 36 h 74"/>
                    <a:gd name="T10" fmla="*/ 5 w 42"/>
                    <a:gd name="T11" fmla="*/ 0 h 74"/>
                    <a:gd name="T12" fmla="*/ 0 60000 65536"/>
                    <a:gd name="T13" fmla="*/ 0 60000 65536"/>
                    <a:gd name="T14" fmla="*/ 0 60000 65536"/>
                    <a:gd name="T15" fmla="*/ 0 60000 65536"/>
                    <a:gd name="T16" fmla="*/ 0 60000 65536"/>
                    <a:gd name="T17" fmla="*/ 0 60000 65536"/>
                    <a:gd name="T18" fmla="*/ 0 w 42"/>
                    <a:gd name="T19" fmla="*/ 0 h 74"/>
                    <a:gd name="T20" fmla="*/ 42 w 42"/>
                    <a:gd name="T21" fmla="*/ 74 h 74"/>
                  </a:gdLst>
                  <a:ahLst/>
                  <a:cxnLst>
                    <a:cxn ang="T12">
                      <a:pos x="T0" y="T1"/>
                    </a:cxn>
                    <a:cxn ang="T13">
                      <a:pos x="T2" y="T3"/>
                    </a:cxn>
                    <a:cxn ang="T14">
                      <a:pos x="T4" y="T5"/>
                    </a:cxn>
                    <a:cxn ang="T15">
                      <a:pos x="T6" y="T7"/>
                    </a:cxn>
                    <a:cxn ang="T16">
                      <a:pos x="T8" y="T9"/>
                    </a:cxn>
                    <a:cxn ang="T17">
                      <a:pos x="T10" y="T11"/>
                    </a:cxn>
                  </a:cxnLst>
                  <a:rect l="T18" t="T19" r="T20" b="T21"/>
                  <a:pathLst>
                    <a:path w="42" h="74">
                      <a:moveTo>
                        <a:pt x="5" y="0"/>
                      </a:moveTo>
                      <a:lnTo>
                        <a:pt x="0" y="33"/>
                      </a:lnTo>
                      <a:lnTo>
                        <a:pt x="5" y="73"/>
                      </a:lnTo>
                      <a:lnTo>
                        <a:pt x="41" y="64"/>
                      </a:lnTo>
                      <a:lnTo>
                        <a:pt x="35" y="36"/>
                      </a:lnTo>
                      <a:lnTo>
                        <a:pt x="5" y="0"/>
                      </a:lnTo>
                    </a:path>
                  </a:pathLst>
                </a:custGeom>
                <a:solidFill>
                  <a:srgbClr val="004040"/>
                </a:solidFill>
                <a:ln w="9525">
                  <a:noFill/>
                  <a:round/>
                  <a:headEnd/>
                  <a:tailEnd/>
                </a:ln>
              </p:spPr>
              <p:txBody>
                <a:bodyPr wrap="none" anchor="ctr"/>
                <a:lstStyle/>
                <a:p>
                  <a:endParaRPr lang="tr-TR"/>
                </a:p>
              </p:txBody>
            </p:sp>
            <p:sp>
              <p:nvSpPr>
                <p:cNvPr id="104503" name="AutoShape 14"/>
                <p:cNvSpPr>
                  <a:spLocks noChangeArrowheads="1"/>
                </p:cNvSpPr>
                <p:nvPr/>
              </p:nvSpPr>
              <p:spPr bwMode="auto">
                <a:xfrm>
                  <a:off x="4842" y="2394"/>
                  <a:ext cx="252" cy="88"/>
                </a:xfrm>
                <a:custGeom>
                  <a:avLst/>
                  <a:gdLst>
                    <a:gd name="T0" fmla="*/ 0 w 252"/>
                    <a:gd name="T1" fmla="*/ 0 h 88"/>
                    <a:gd name="T2" fmla="*/ 48 w 252"/>
                    <a:gd name="T3" fmla="*/ 65 h 88"/>
                    <a:gd name="T4" fmla="*/ 87 w 252"/>
                    <a:gd name="T5" fmla="*/ 78 h 88"/>
                    <a:gd name="T6" fmla="*/ 100 w 252"/>
                    <a:gd name="T7" fmla="*/ 63 h 88"/>
                    <a:gd name="T8" fmla="*/ 121 w 252"/>
                    <a:gd name="T9" fmla="*/ 76 h 88"/>
                    <a:gd name="T10" fmla="*/ 160 w 252"/>
                    <a:gd name="T11" fmla="*/ 85 h 88"/>
                    <a:gd name="T12" fmla="*/ 185 w 252"/>
                    <a:gd name="T13" fmla="*/ 87 h 88"/>
                    <a:gd name="T14" fmla="*/ 211 w 252"/>
                    <a:gd name="T15" fmla="*/ 82 h 88"/>
                    <a:gd name="T16" fmla="*/ 251 w 252"/>
                    <a:gd name="T17" fmla="*/ 67 h 88"/>
                    <a:gd name="T18" fmla="*/ 251 w 252"/>
                    <a:gd name="T19" fmla="*/ 54 h 88"/>
                    <a:gd name="T20" fmla="*/ 221 w 252"/>
                    <a:gd name="T21" fmla="*/ 63 h 88"/>
                    <a:gd name="T22" fmla="*/ 130 w 252"/>
                    <a:gd name="T23" fmla="*/ 36 h 88"/>
                    <a:gd name="T24" fmla="*/ 0 w 252"/>
                    <a:gd name="T25" fmla="*/ 0 h 8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2"/>
                    <a:gd name="T40" fmla="*/ 0 h 88"/>
                    <a:gd name="T41" fmla="*/ 252 w 252"/>
                    <a:gd name="T42" fmla="*/ 88 h 8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2" h="88">
                      <a:moveTo>
                        <a:pt x="0" y="0"/>
                      </a:moveTo>
                      <a:lnTo>
                        <a:pt x="48" y="65"/>
                      </a:lnTo>
                      <a:lnTo>
                        <a:pt x="87" y="78"/>
                      </a:lnTo>
                      <a:lnTo>
                        <a:pt x="100" y="63"/>
                      </a:lnTo>
                      <a:lnTo>
                        <a:pt x="121" y="76"/>
                      </a:lnTo>
                      <a:lnTo>
                        <a:pt x="160" y="85"/>
                      </a:lnTo>
                      <a:lnTo>
                        <a:pt x="185" y="87"/>
                      </a:lnTo>
                      <a:lnTo>
                        <a:pt x="211" y="82"/>
                      </a:lnTo>
                      <a:lnTo>
                        <a:pt x="251" y="67"/>
                      </a:lnTo>
                      <a:lnTo>
                        <a:pt x="251" y="54"/>
                      </a:lnTo>
                      <a:lnTo>
                        <a:pt x="221" y="63"/>
                      </a:lnTo>
                      <a:lnTo>
                        <a:pt x="130" y="36"/>
                      </a:lnTo>
                      <a:lnTo>
                        <a:pt x="0" y="0"/>
                      </a:lnTo>
                    </a:path>
                  </a:pathLst>
                </a:custGeom>
                <a:solidFill>
                  <a:srgbClr val="004040"/>
                </a:solidFill>
                <a:ln w="9525">
                  <a:noFill/>
                  <a:round/>
                  <a:headEnd/>
                  <a:tailEnd/>
                </a:ln>
              </p:spPr>
              <p:txBody>
                <a:bodyPr wrap="none" anchor="ctr"/>
                <a:lstStyle/>
                <a:p>
                  <a:endParaRPr lang="tr-TR"/>
                </a:p>
              </p:txBody>
            </p:sp>
            <p:sp>
              <p:nvSpPr>
                <p:cNvPr id="104504" name="AutoShape 15"/>
                <p:cNvSpPr>
                  <a:spLocks noChangeArrowheads="1"/>
                </p:cNvSpPr>
                <p:nvPr/>
              </p:nvSpPr>
              <p:spPr bwMode="auto">
                <a:xfrm>
                  <a:off x="5099" y="2295"/>
                  <a:ext cx="29" cy="96"/>
                </a:xfrm>
                <a:custGeom>
                  <a:avLst/>
                  <a:gdLst>
                    <a:gd name="T0" fmla="*/ 0 w 29"/>
                    <a:gd name="T1" fmla="*/ 0 h 96"/>
                    <a:gd name="T2" fmla="*/ 0 w 29"/>
                    <a:gd name="T3" fmla="*/ 36 h 96"/>
                    <a:gd name="T4" fmla="*/ 9 w 29"/>
                    <a:gd name="T5" fmla="*/ 41 h 96"/>
                    <a:gd name="T6" fmla="*/ 23 w 29"/>
                    <a:gd name="T7" fmla="*/ 70 h 96"/>
                    <a:gd name="T8" fmla="*/ 28 w 29"/>
                    <a:gd name="T9" fmla="*/ 95 h 96"/>
                    <a:gd name="T10" fmla="*/ 28 w 29"/>
                    <a:gd name="T11" fmla="*/ 54 h 96"/>
                    <a:gd name="T12" fmla="*/ 19 w 29"/>
                    <a:gd name="T13" fmla="*/ 36 h 96"/>
                    <a:gd name="T14" fmla="*/ 0 w 29"/>
                    <a:gd name="T15" fmla="*/ 0 h 96"/>
                    <a:gd name="T16" fmla="*/ 0 60000 65536"/>
                    <a:gd name="T17" fmla="*/ 0 60000 65536"/>
                    <a:gd name="T18" fmla="*/ 0 60000 65536"/>
                    <a:gd name="T19" fmla="*/ 0 60000 65536"/>
                    <a:gd name="T20" fmla="*/ 0 60000 65536"/>
                    <a:gd name="T21" fmla="*/ 0 60000 65536"/>
                    <a:gd name="T22" fmla="*/ 0 60000 65536"/>
                    <a:gd name="T23" fmla="*/ 0 60000 65536"/>
                    <a:gd name="T24" fmla="*/ 0 w 29"/>
                    <a:gd name="T25" fmla="*/ 0 h 96"/>
                    <a:gd name="T26" fmla="*/ 29 w 29"/>
                    <a:gd name="T27" fmla="*/ 96 h 9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9" h="96">
                      <a:moveTo>
                        <a:pt x="0" y="0"/>
                      </a:moveTo>
                      <a:lnTo>
                        <a:pt x="0" y="36"/>
                      </a:lnTo>
                      <a:lnTo>
                        <a:pt x="9" y="41"/>
                      </a:lnTo>
                      <a:lnTo>
                        <a:pt x="23" y="70"/>
                      </a:lnTo>
                      <a:lnTo>
                        <a:pt x="28" y="95"/>
                      </a:lnTo>
                      <a:lnTo>
                        <a:pt x="28" y="54"/>
                      </a:lnTo>
                      <a:lnTo>
                        <a:pt x="19" y="36"/>
                      </a:lnTo>
                      <a:lnTo>
                        <a:pt x="0" y="0"/>
                      </a:lnTo>
                    </a:path>
                  </a:pathLst>
                </a:custGeom>
                <a:solidFill>
                  <a:srgbClr val="004040"/>
                </a:solidFill>
                <a:ln w="9525">
                  <a:noFill/>
                  <a:round/>
                  <a:headEnd/>
                  <a:tailEnd/>
                </a:ln>
              </p:spPr>
              <p:txBody>
                <a:bodyPr wrap="none" anchor="ctr"/>
                <a:lstStyle/>
                <a:p>
                  <a:endParaRPr lang="tr-TR"/>
                </a:p>
              </p:txBody>
            </p:sp>
            <p:sp>
              <p:nvSpPr>
                <p:cNvPr id="104505" name="AutoShape 16"/>
                <p:cNvSpPr>
                  <a:spLocks noChangeArrowheads="1"/>
                </p:cNvSpPr>
                <p:nvPr/>
              </p:nvSpPr>
              <p:spPr bwMode="auto">
                <a:xfrm>
                  <a:off x="5017" y="2199"/>
                  <a:ext cx="167" cy="162"/>
                </a:xfrm>
                <a:custGeom>
                  <a:avLst/>
                  <a:gdLst>
                    <a:gd name="T0" fmla="*/ 0 w 167"/>
                    <a:gd name="T1" fmla="*/ 0 h 162"/>
                    <a:gd name="T2" fmla="*/ 39 w 167"/>
                    <a:gd name="T3" fmla="*/ 18 h 162"/>
                    <a:gd name="T4" fmla="*/ 51 w 167"/>
                    <a:gd name="T5" fmla="*/ 50 h 162"/>
                    <a:gd name="T6" fmla="*/ 56 w 167"/>
                    <a:gd name="T7" fmla="*/ 44 h 162"/>
                    <a:gd name="T8" fmla="*/ 84 w 167"/>
                    <a:gd name="T9" fmla="*/ 70 h 162"/>
                    <a:gd name="T10" fmla="*/ 101 w 167"/>
                    <a:gd name="T11" fmla="*/ 105 h 162"/>
                    <a:gd name="T12" fmla="*/ 116 w 167"/>
                    <a:gd name="T13" fmla="*/ 123 h 162"/>
                    <a:gd name="T14" fmla="*/ 142 w 167"/>
                    <a:gd name="T15" fmla="*/ 123 h 162"/>
                    <a:gd name="T16" fmla="*/ 149 w 167"/>
                    <a:gd name="T17" fmla="*/ 142 h 162"/>
                    <a:gd name="T18" fmla="*/ 146 w 167"/>
                    <a:gd name="T19" fmla="*/ 161 h 162"/>
                    <a:gd name="T20" fmla="*/ 166 w 167"/>
                    <a:gd name="T21" fmla="*/ 112 h 162"/>
                    <a:gd name="T22" fmla="*/ 163 w 167"/>
                    <a:gd name="T23" fmla="*/ 89 h 162"/>
                    <a:gd name="T24" fmla="*/ 136 w 167"/>
                    <a:gd name="T25" fmla="*/ 63 h 162"/>
                    <a:gd name="T26" fmla="*/ 111 w 167"/>
                    <a:gd name="T27" fmla="*/ 41 h 162"/>
                    <a:gd name="T28" fmla="*/ 72 w 167"/>
                    <a:gd name="T29" fmla="*/ 26 h 162"/>
                    <a:gd name="T30" fmla="*/ 0 w 167"/>
                    <a:gd name="T31" fmla="*/ 0 h 16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7"/>
                    <a:gd name="T49" fmla="*/ 0 h 162"/>
                    <a:gd name="T50" fmla="*/ 167 w 167"/>
                    <a:gd name="T51" fmla="*/ 162 h 16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7" h="162">
                      <a:moveTo>
                        <a:pt x="0" y="0"/>
                      </a:moveTo>
                      <a:lnTo>
                        <a:pt x="39" y="18"/>
                      </a:lnTo>
                      <a:lnTo>
                        <a:pt x="51" y="50"/>
                      </a:lnTo>
                      <a:lnTo>
                        <a:pt x="56" y="44"/>
                      </a:lnTo>
                      <a:lnTo>
                        <a:pt x="84" y="70"/>
                      </a:lnTo>
                      <a:lnTo>
                        <a:pt x="101" y="105"/>
                      </a:lnTo>
                      <a:lnTo>
                        <a:pt x="116" y="123"/>
                      </a:lnTo>
                      <a:lnTo>
                        <a:pt x="142" y="123"/>
                      </a:lnTo>
                      <a:lnTo>
                        <a:pt x="149" y="142"/>
                      </a:lnTo>
                      <a:lnTo>
                        <a:pt x="146" y="161"/>
                      </a:lnTo>
                      <a:lnTo>
                        <a:pt x="166" y="112"/>
                      </a:lnTo>
                      <a:lnTo>
                        <a:pt x="163" y="89"/>
                      </a:lnTo>
                      <a:lnTo>
                        <a:pt x="136" y="63"/>
                      </a:lnTo>
                      <a:lnTo>
                        <a:pt x="111" y="41"/>
                      </a:lnTo>
                      <a:lnTo>
                        <a:pt x="72" y="26"/>
                      </a:lnTo>
                      <a:lnTo>
                        <a:pt x="0" y="0"/>
                      </a:lnTo>
                    </a:path>
                  </a:pathLst>
                </a:custGeom>
                <a:solidFill>
                  <a:srgbClr val="004040"/>
                </a:solidFill>
                <a:ln w="9525">
                  <a:noFill/>
                  <a:round/>
                  <a:headEnd/>
                  <a:tailEnd/>
                </a:ln>
              </p:spPr>
              <p:txBody>
                <a:bodyPr wrap="none" anchor="ctr"/>
                <a:lstStyle/>
                <a:p>
                  <a:endParaRPr lang="tr-TR"/>
                </a:p>
              </p:txBody>
            </p:sp>
            <p:sp>
              <p:nvSpPr>
                <p:cNvPr id="104506" name="AutoShape 17"/>
                <p:cNvSpPr>
                  <a:spLocks noChangeArrowheads="1"/>
                </p:cNvSpPr>
                <p:nvPr/>
              </p:nvSpPr>
              <p:spPr bwMode="auto">
                <a:xfrm>
                  <a:off x="4971" y="2157"/>
                  <a:ext cx="238" cy="145"/>
                </a:xfrm>
                <a:custGeom>
                  <a:avLst/>
                  <a:gdLst>
                    <a:gd name="T0" fmla="*/ 0 w 238"/>
                    <a:gd name="T1" fmla="*/ 0 h 145"/>
                    <a:gd name="T2" fmla="*/ 2 w 238"/>
                    <a:gd name="T3" fmla="*/ 13 h 145"/>
                    <a:gd name="T4" fmla="*/ 42 w 238"/>
                    <a:gd name="T5" fmla="*/ 24 h 145"/>
                    <a:gd name="T6" fmla="*/ 63 w 238"/>
                    <a:gd name="T7" fmla="*/ 24 h 145"/>
                    <a:gd name="T8" fmla="*/ 90 w 238"/>
                    <a:gd name="T9" fmla="*/ 32 h 145"/>
                    <a:gd name="T10" fmla="*/ 127 w 238"/>
                    <a:gd name="T11" fmla="*/ 55 h 145"/>
                    <a:gd name="T12" fmla="*/ 157 w 238"/>
                    <a:gd name="T13" fmla="*/ 64 h 145"/>
                    <a:gd name="T14" fmla="*/ 195 w 238"/>
                    <a:gd name="T15" fmla="*/ 90 h 145"/>
                    <a:gd name="T16" fmla="*/ 213 w 238"/>
                    <a:gd name="T17" fmla="*/ 111 h 145"/>
                    <a:gd name="T18" fmla="*/ 225 w 238"/>
                    <a:gd name="T19" fmla="*/ 144 h 145"/>
                    <a:gd name="T20" fmla="*/ 237 w 238"/>
                    <a:gd name="T21" fmla="*/ 113 h 145"/>
                    <a:gd name="T22" fmla="*/ 225 w 238"/>
                    <a:gd name="T23" fmla="*/ 88 h 145"/>
                    <a:gd name="T24" fmla="*/ 200 w 238"/>
                    <a:gd name="T25" fmla="*/ 63 h 145"/>
                    <a:gd name="T26" fmla="*/ 163 w 238"/>
                    <a:gd name="T27" fmla="*/ 39 h 145"/>
                    <a:gd name="T28" fmla="*/ 111 w 238"/>
                    <a:gd name="T29" fmla="*/ 16 h 145"/>
                    <a:gd name="T30" fmla="*/ 83 w 238"/>
                    <a:gd name="T31" fmla="*/ 4 h 145"/>
                    <a:gd name="T32" fmla="*/ 44 w 238"/>
                    <a:gd name="T33" fmla="*/ 0 h 145"/>
                    <a:gd name="T34" fmla="*/ 0 w 238"/>
                    <a:gd name="T35" fmla="*/ 0 h 14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38"/>
                    <a:gd name="T55" fmla="*/ 0 h 145"/>
                    <a:gd name="T56" fmla="*/ 238 w 238"/>
                    <a:gd name="T57" fmla="*/ 145 h 14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38" h="145">
                      <a:moveTo>
                        <a:pt x="0" y="0"/>
                      </a:moveTo>
                      <a:lnTo>
                        <a:pt x="2" y="13"/>
                      </a:lnTo>
                      <a:lnTo>
                        <a:pt x="42" y="24"/>
                      </a:lnTo>
                      <a:lnTo>
                        <a:pt x="63" y="24"/>
                      </a:lnTo>
                      <a:lnTo>
                        <a:pt x="90" y="32"/>
                      </a:lnTo>
                      <a:lnTo>
                        <a:pt x="127" y="55"/>
                      </a:lnTo>
                      <a:lnTo>
                        <a:pt x="157" y="64"/>
                      </a:lnTo>
                      <a:lnTo>
                        <a:pt x="195" y="90"/>
                      </a:lnTo>
                      <a:lnTo>
                        <a:pt x="213" y="111"/>
                      </a:lnTo>
                      <a:lnTo>
                        <a:pt x="225" y="144"/>
                      </a:lnTo>
                      <a:lnTo>
                        <a:pt x="237" y="113"/>
                      </a:lnTo>
                      <a:lnTo>
                        <a:pt x="225" y="88"/>
                      </a:lnTo>
                      <a:lnTo>
                        <a:pt x="200" y="63"/>
                      </a:lnTo>
                      <a:lnTo>
                        <a:pt x="163" y="39"/>
                      </a:lnTo>
                      <a:lnTo>
                        <a:pt x="111" y="16"/>
                      </a:lnTo>
                      <a:lnTo>
                        <a:pt x="83" y="4"/>
                      </a:lnTo>
                      <a:lnTo>
                        <a:pt x="44" y="0"/>
                      </a:lnTo>
                      <a:lnTo>
                        <a:pt x="0" y="0"/>
                      </a:lnTo>
                    </a:path>
                  </a:pathLst>
                </a:custGeom>
                <a:solidFill>
                  <a:srgbClr val="004040"/>
                </a:solidFill>
                <a:ln w="9525">
                  <a:noFill/>
                  <a:round/>
                  <a:headEnd/>
                  <a:tailEnd/>
                </a:ln>
              </p:spPr>
              <p:txBody>
                <a:bodyPr wrap="none" anchor="ctr"/>
                <a:lstStyle/>
                <a:p>
                  <a:endParaRPr lang="tr-TR"/>
                </a:p>
              </p:txBody>
            </p:sp>
            <p:sp>
              <p:nvSpPr>
                <p:cNvPr id="104507" name="AutoShape 18"/>
                <p:cNvSpPr>
                  <a:spLocks noChangeArrowheads="1"/>
                </p:cNvSpPr>
                <p:nvPr/>
              </p:nvSpPr>
              <p:spPr bwMode="auto">
                <a:xfrm>
                  <a:off x="5045" y="2142"/>
                  <a:ext cx="155" cy="78"/>
                </a:xfrm>
                <a:custGeom>
                  <a:avLst/>
                  <a:gdLst>
                    <a:gd name="T0" fmla="*/ 0 w 155"/>
                    <a:gd name="T1" fmla="*/ 0 h 78"/>
                    <a:gd name="T2" fmla="*/ 30 w 155"/>
                    <a:gd name="T3" fmla="*/ 2 h 78"/>
                    <a:gd name="T4" fmla="*/ 60 w 155"/>
                    <a:gd name="T5" fmla="*/ 11 h 78"/>
                    <a:gd name="T6" fmla="*/ 98 w 155"/>
                    <a:gd name="T7" fmla="*/ 28 h 78"/>
                    <a:gd name="T8" fmla="*/ 107 w 155"/>
                    <a:gd name="T9" fmla="*/ 33 h 78"/>
                    <a:gd name="T10" fmla="*/ 130 w 155"/>
                    <a:gd name="T11" fmla="*/ 53 h 78"/>
                    <a:gd name="T12" fmla="*/ 154 w 155"/>
                    <a:gd name="T13" fmla="*/ 77 h 78"/>
                    <a:gd name="T14" fmla="*/ 142 w 155"/>
                    <a:gd name="T15" fmla="*/ 43 h 78"/>
                    <a:gd name="T16" fmla="*/ 119 w 155"/>
                    <a:gd name="T17" fmla="*/ 28 h 78"/>
                    <a:gd name="T18" fmla="*/ 92 w 155"/>
                    <a:gd name="T19" fmla="*/ 14 h 78"/>
                    <a:gd name="T20" fmla="*/ 60 w 155"/>
                    <a:gd name="T21" fmla="*/ 5 h 78"/>
                    <a:gd name="T22" fmla="*/ 0 w 155"/>
                    <a:gd name="T23" fmla="*/ 0 h 7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5"/>
                    <a:gd name="T37" fmla="*/ 0 h 78"/>
                    <a:gd name="T38" fmla="*/ 155 w 155"/>
                    <a:gd name="T39" fmla="*/ 78 h 7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5" h="78">
                      <a:moveTo>
                        <a:pt x="0" y="0"/>
                      </a:moveTo>
                      <a:lnTo>
                        <a:pt x="30" y="2"/>
                      </a:lnTo>
                      <a:lnTo>
                        <a:pt x="60" y="11"/>
                      </a:lnTo>
                      <a:lnTo>
                        <a:pt x="98" y="28"/>
                      </a:lnTo>
                      <a:lnTo>
                        <a:pt x="107" y="33"/>
                      </a:lnTo>
                      <a:lnTo>
                        <a:pt x="130" y="53"/>
                      </a:lnTo>
                      <a:lnTo>
                        <a:pt x="154" y="77"/>
                      </a:lnTo>
                      <a:lnTo>
                        <a:pt x="142" y="43"/>
                      </a:lnTo>
                      <a:lnTo>
                        <a:pt x="119" y="28"/>
                      </a:lnTo>
                      <a:lnTo>
                        <a:pt x="92" y="14"/>
                      </a:lnTo>
                      <a:lnTo>
                        <a:pt x="60" y="5"/>
                      </a:lnTo>
                      <a:lnTo>
                        <a:pt x="0" y="0"/>
                      </a:lnTo>
                    </a:path>
                  </a:pathLst>
                </a:custGeom>
                <a:solidFill>
                  <a:srgbClr val="004040"/>
                </a:solidFill>
                <a:ln w="9525">
                  <a:noFill/>
                  <a:round/>
                  <a:headEnd/>
                  <a:tailEnd/>
                </a:ln>
              </p:spPr>
              <p:txBody>
                <a:bodyPr wrap="none" anchor="ctr"/>
                <a:lstStyle/>
                <a:p>
                  <a:endParaRPr lang="tr-TR"/>
                </a:p>
              </p:txBody>
            </p:sp>
            <p:sp>
              <p:nvSpPr>
                <p:cNvPr id="104508" name="AutoShape 19"/>
                <p:cNvSpPr>
                  <a:spLocks noChangeArrowheads="1"/>
                </p:cNvSpPr>
                <p:nvPr/>
              </p:nvSpPr>
              <p:spPr bwMode="auto">
                <a:xfrm>
                  <a:off x="3629" y="2681"/>
                  <a:ext cx="42" cy="66"/>
                </a:xfrm>
                <a:custGeom>
                  <a:avLst/>
                  <a:gdLst>
                    <a:gd name="T0" fmla="*/ 41 w 42"/>
                    <a:gd name="T1" fmla="*/ 0 h 66"/>
                    <a:gd name="T2" fmla="*/ 5 w 42"/>
                    <a:gd name="T3" fmla="*/ 13 h 66"/>
                    <a:gd name="T4" fmla="*/ 0 w 42"/>
                    <a:gd name="T5" fmla="*/ 21 h 66"/>
                    <a:gd name="T6" fmla="*/ 0 w 42"/>
                    <a:gd name="T7" fmla="*/ 43 h 66"/>
                    <a:gd name="T8" fmla="*/ 0 w 42"/>
                    <a:gd name="T9" fmla="*/ 65 h 66"/>
                    <a:gd name="T10" fmla="*/ 41 w 42"/>
                    <a:gd name="T11" fmla="*/ 0 h 66"/>
                    <a:gd name="T12" fmla="*/ 0 60000 65536"/>
                    <a:gd name="T13" fmla="*/ 0 60000 65536"/>
                    <a:gd name="T14" fmla="*/ 0 60000 65536"/>
                    <a:gd name="T15" fmla="*/ 0 60000 65536"/>
                    <a:gd name="T16" fmla="*/ 0 60000 65536"/>
                    <a:gd name="T17" fmla="*/ 0 60000 65536"/>
                    <a:gd name="T18" fmla="*/ 0 w 42"/>
                    <a:gd name="T19" fmla="*/ 0 h 66"/>
                    <a:gd name="T20" fmla="*/ 42 w 42"/>
                    <a:gd name="T21" fmla="*/ 66 h 66"/>
                  </a:gdLst>
                  <a:ahLst/>
                  <a:cxnLst>
                    <a:cxn ang="T12">
                      <a:pos x="T0" y="T1"/>
                    </a:cxn>
                    <a:cxn ang="T13">
                      <a:pos x="T2" y="T3"/>
                    </a:cxn>
                    <a:cxn ang="T14">
                      <a:pos x="T4" y="T5"/>
                    </a:cxn>
                    <a:cxn ang="T15">
                      <a:pos x="T6" y="T7"/>
                    </a:cxn>
                    <a:cxn ang="T16">
                      <a:pos x="T8" y="T9"/>
                    </a:cxn>
                    <a:cxn ang="T17">
                      <a:pos x="T10" y="T11"/>
                    </a:cxn>
                  </a:cxnLst>
                  <a:rect l="T18" t="T19" r="T20" b="T21"/>
                  <a:pathLst>
                    <a:path w="42" h="66">
                      <a:moveTo>
                        <a:pt x="41" y="0"/>
                      </a:moveTo>
                      <a:lnTo>
                        <a:pt x="5" y="13"/>
                      </a:lnTo>
                      <a:lnTo>
                        <a:pt x="0" y="21"/>
                      </a:lnTo>
                      <a:lnTo>
                        <a:pt x="0" y="43"/>
                      </a:lnTo>
                      <a:lnTo>
                        <a:pt x="0" y="65"/>
                      </a:lnTo>
                      <a:lnTo>
                        <a:pt x="41" y="0"/>
                      </a:lnTo>
                    </a:path>
                  </a:pathLst>
                </a:custGeom>
                <a:solidFill>
                  <a:srgbClr val="004040"/>
                </a:solidFill>
                <a:ln w="9525">
                  <a:noFill/>
                  <a:round/>
                  <a:headEnd/>
                  <a:tailEnd/>
                </a:ln>
              </p:spPr>
              <p:txBody>
                <a:bodyPr wrap="none" anchor="ctr"/>
                <a:lstStyle/>
                <a:p>
                  <a:endParaRPr lang="tr-TR"/>
                </a:p>
              </p:txBody>
            </p:sp>
            <p:sp>
              <p:nvSpPr>
                <p:cNvPr id="104509" name="AutoShape 20"/>
                <p:cNvSpPr>
                  <a:spLocks noChangeArrowheads="1"/>
                </p:cNvSpPr>
                <p:nvPr/>
              </p:nvSpPr>
              <p:spPr bwMode="auto">
                <a:xfrm>
                  <a:off x="3904" y="2634"/>
                  <a:ext cx="136" cy="271"/>
                </a:xfrm>
                <a:custGeom>
                  <a:avLst/>
                  <a:gdLst>
                    <a:gd name="T0" fmla="*/ 44 w 136"/>
                    <a:gd name="T1" fmla="*/ 0 h 271"/>
                    <a:gd name="T2" fmla="*/ 42 w 136"/>
                    <a:gd name="T3" fmla="*/ 34 h 271"/>
                    <a:gd name="T4" fmla="*/ 21 w 136"/>
                    <a:gd name="T5" fmla="*/ 38 h 271"/>
                    <a:gd name="T6" fmla="*/ 4 w 136"/>
                    <a:gd name="T7" fmla="*/ 24 h 271"/>
                    <a:gd name="T8" fmla="*/ 0 w 136"/>
                    <a:gd name="T9" fmla="*/ 52 h 271"/>
                    <a:gd name="T10" fmla="*/ 27 w 136"/>
                    <a:gd name="T11" fmla="*/ 84 h 271"/>
                    <a:gd name="T12" fmla="*/ 30 w 136"/>
                    <a:gd name="T13" fmla="*/ 110 h 271"/>
                    <a:gd name="T14" fmla="*/ 4 w 136"/>
                    <a:gd name="T15" fmla="*/ 90 h 271"/>
                    <a:gd name="T16" fmla="*/ 21 w 136"/>
                    <a:gd name="T17" fmla="*/ 136 h 271"/>
                    <a:gd name="T18" fmla="*/ 39 w 136"/>
                    <a:gd name="T19" fmla="*/ 184 h 271"/>
                    <a:gd name="T20" fmla="*/ 39 w 136"/>
                    <a:gd name="T21" fmla="*/ 210 h 271"/>
                    <a:gd name="T22" fmla="*/ 80 w 136"/>
                    <a:gd name="T23" fmla="*/ 201 h 271"/>
                    <a:gd name="T24" fmla="*/ 129 w 136"/>
                    <a:gd name="T25" fmla="*/ 270 h 271"/>
                    <a:gd name="T26" fmla="*/ 123 w 136"/>
                    <a:gd name="T27" fmla="*/ 241 h 271"/>
                    <a:gd name="T28" fmla="*/ 129 w 136"/>
                    <a:gd name="T29" fmla="*/ 201 h 271"/>
                    <a:gd name="T30" fmla="*/ 135 w 136"/>
                    <a:gd name="T31" fmla="*/ 174 h 271"/>
                    <a:gd name="T32" fmla="*/ 106 w 136"/>
                    <a:gd name="T33" fmla="*/ 172 h 271"/>
                    <a:gd name="T34" fmla="*/ 94 w 136"/>
                    <a:gd name="T35" fmla="*/ 157 h 271"/>
                    <a:gd name="T36" fmla="*/ 120 w 136"/>
                    <a:gd name="T37" fmla="*/ 85 h 271"/>
                    <a:gd name="T38" fmla="*/ 44 w 136"/>
                    <a:gd name="T39" fmla="*/ 0 h 27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36"/>
                    <a:gd name="T61" fmla="*/ 0 h 271"/>
                    <a:gd name="T62" fmla="*/ 136 w 136"/>
                    <a:gd name="T63" fmla="*/ 271 h 27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36" h="271">
                      <a:moveTo>
                        <a:pt x="44" y="0"/>
                      </a:moveTo>
                      <a:lnTo>
                        <a:pt x="42" y="34"/>
                      </a:lnTo>
                      <a:lnTo>
                        <a:pt x="21" y="38"/>
                      </a:lnTo>
                      <a:lnTo>
                        <a:pt x="4" y="24"/>
                      </a:lnTo>
                      <a:lnTo>
                        <a:pt x="0" y="52"/>
                      </a:lnTo>
                      <a:lnTo>
                        <a:pt x="27" y="84"/>
                      </a:lnTo>
                      <a:lnTo>
                        <a:pt x="30" y="110"/>
                      </a:lnTo>
                      <a:lnTo>
                        <a:pt x="4" y="90"/>
                      </a:lnTo>
                      <a:lnTo>
                        <a:pt x="21" y="136"/>
                      </a:lnTo>
                      <a:lnTo>
                        <a:pt x="39" y="184"/>
                      </a:lnTo>
                      <a:lnTo>
                        <a:pt x="39" y="210"/>
                      </a:lnTo>
                      <a:lnTo>
                        <a:pt x="80" y="201"/>
                      </a:lnTo>
                      <a:lnTo>
                        <a:pt x="129" y="270"/>
                      </a:lnTo>
                      <a:lnTo>
                        <a:pt x="123" y="241"/>
                      </a:lnTo>
                      <a:lnTo>
                        <a:pt x="129" y="201"/>
                      </a:lnTo>
                      <a:lnTo>
                        <a:pt x="135" y="174"/>
                      </a:lnTo>
                      <a:lnTo>
                        <a:pt x="106" y="172"/>
                      </a:lnTo>
                      <a:lnTo>
                        <a:pt x="94" y="157"/>
                      </a:lnTo>
                      <a:lnTo>
                        <a:pt x="120" y="85"/>
                      </a:lnTo>
                      <a:lnTo>
                        <a:pt x="44" y="0"/>
                      </a:lnTo>
                    </a:path>
                  </a:pathLst>
                </a:custGeom>
                <a:solidFill>
                  <a:srgbClr val="004040"/>
                </a:solidFill>
                <a:ln w="9525">
                  <a:noFill/>
                  <a:round/>
                  <a:headEnd/>
                  <a:tailEnd/>
                </a:ln>
              </p:spPr>
              <p:txBody>
                <a:bodyPr wrap="none" anchor="ctr"/>
                <a:lstStyle/>
                <a:p>
                  <a:endParaRPr lang="tr-TR"/>
                </a:p>
              </p:txBody>
            </p:sp>
            <p:sp>
              <p:nvSpPr>
                <p:cNvPr id="104510" name="AutoShape 21"/>
                <p:cNvSpPr>
                  <a:spLocks noChangeArrowheads="1"/>
                </p:cNvSpPr>
                <p:nvPr/>
              </p:nvSpPr>
              <p:spPr bwMode="auto">
                <a:xfrm>
                  <a:off x="3998" y="2913"/>
                  <a:ext cx="139" cy="190"/>
                </a:xfrm>
                <a:custGeom>
                  <a:avLst/>
                  <a:gdLst>
                    <a:gd name="T0" fmla="*/ 44 w 139"/>
                    <a:gd name="T1" fmla="*/ 0 h 190"/>
                    <a:gd name="T2" fmla="*/ 60 w 139"/>
                    <a:gd name="T3" fmla="*/ 26 h 190"/>
                    <a:gd name="T4" fmla="*/ 41 w 139"/>
                    <a:gd name="T5" fmla="*/ 70 h 190"/>
                    <a:gd name="T6" fmla="*/ 61 w 139"/>
                    <a:gd name="T7" fmla="*/ 134 h 190"/>
                    <a:gd name="T8" fmla="*/ 138 w 139"/>
                    <a:gd name="T9" fmla="*/ 189 h 190"/>
                    <a:gd name="T10" fmla="*/ 53 w 139"/>
                    <a:gd name="T11" fmla="*/ 118 h 190"/>
                    <a:gd name="T12" fmla="*/ 33 w 139"/>
                    <a:gd name="T13" fmla="*/ 92 h 190"/>
                    <a:gd name="T14" fmla="*/ 0 w 139"/>
                    <a:gd name="T15" fmla="*/ 92 h 190"/>
                    <a:gd name="T16" fmla="*/ 44 w 139"/>
                    <a:gd name="T17" fmla="*/ 0 h 1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9"/>
                    <a:gd name="T28" fmla="*/ 0 h 190"/>
                    <a:gd name="T29" fmla="*/ 139 w 139"/>
                    <a:gd name="T30" fmla="*/ 190 h 1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9" h="190">
                      <a:moveTo>
                        <a:pt x="44" y="0"/>
                      </a:moveTo>
                      <a:lnTo>
                        <a:pt x="60" y="26"/>
                      </a:lnTo>
                      <a:lnTo>
                        <a:pt x="41" y="70"/>
                      </a:lnTo>
                      <a:lnTo>
                        <a:pt x="61" y="134"/>
                      </a:lnTo>
                      <a:lnTo>
                        <a:pt x="138" y="189"/>
                      </a:lnTo>
                      <a:lnTo>
                        <a:pt x="53" y="118"/>
                      </a:lnTo>
                      <a:lnTo>
                        <a:pt x="33" y="92"/>
                      </a:lnTo>
                      <a:lnTo>
                        <a:pt x="0" y="92"/>
                      </a:lnTo>
                      <a:lnTo>
                        <a:pt x="44" y="0"/>
                      </a:lnTo>
                    </a:path>
                  </a:pathLst>
                </a:custGeom>
                <a:solidFill>
                  <a:srgbClr val="004040"/>
                </a:solidFill>
                <a:ln w="9525">
                  <a:noFill/>
                  <a:round/>
                  <a:headEnd/>
                  <a:tailEnd/>
                </a:ln>
              </p:spPr>
              <p:txBody>
                <a:bodyPr wrap="none" anchor="ctr"/>
                <a:lstStyle/>
                <a:p>
                  <a:endParaRPr lang="tr-TR"/>
                </a:p>
              </p:txBody>
            </p:sp>
          </p:grpSp>
          <p:grpSp>
            <p:nvGrpSpPr>
              <p:cNvPr id="5" name="Group 22"/>
              <p:cNvGrpSpPr>
                <a:grpSpLocks/>
              </p:cNvGrpSpPr>
              <p:nvPr/>
            </p:nvGrpSpPr>
            <p:grpSpPr bwMode="auto">
              <a:xfrm>
                <a:off x="4317" y="1398"/>
                <a:ext cx="605" cy="701"/>
                <a:chOff x="4317" y="1398"/>
                <a:chExt cx="605" cy="701"/>
              </a:xfrm>
            </p:grpSpPr>
            <p:sp>
              <p:nvSpPr>
                <p:cNvPr id="104477" name="AutoShape 23"/>
                <p:cNvSpPr>
                  <a:spLocks noChangeArrowheads="1"/>
                </p:cNvSpPr>
                <p:nvPr/>
              </p:nvSpPr>
              <p:spPr bwMode="auto">
                <a:xfrm>
                  <a:off x="4317" y="1398"/>
                  <a:ext cx="605" cy="361"/>
                </a:xfrm>
                <a:custGeom>
                  <a:avLst/>
                  <a:gdLst>
                    <a:gd name="T0" fmla="*/ 52 w 605"/>
                    <a:gd name="T1" fmla="*/ 324 h 361"/>
                    <a:gd name="T2" fmla="*/ 24 w 605"/>
                    <a:gd name="T3" fmla="*/ 314 h 361"/>
                    <a:gd name="T4" fmla="*/ 7 w 605"/>
                    <a:gd name="T5" fmla="*/ 299 h 361"/>
                    <a:gd name="T6" fmla="*/ 0 w 605"/>
                    <a:gd name="T7" fmla="*/ 280 h 361"/>
                    <a:gd name="T8" fmla="*/ 2 w 605"/>
                    <a:gd name="T9" fmla="*/ 264 h 361"/>
                    <a:gd name="T10" fmla="*/ 18 w 605"/>
                    <a:gd name="T11" fmla="*/ 252 h 361"/>
                    <a:gd name="T12" fmla="*/ 22 w 605"/>
                    <a:gd name="T13" fmla="*/ 216 h 361"/>
                    <a:gd name="T14" fmla="*/ 52 w 605"/>
                    <a:gd name="T15" fmla="*/ 189 h 361"/>
                    <a:gd name="T16" fmla="*/ 59 w 605"/>
                    <a:gd name="T17" fmla="*/ 153 h 361"/>
                    <a:gd name="T18" fmla="*/ 72 w 605"/>
                    <a:gd name="T19" fmla="*/ 121 h 361"/>
                    <a:gd name="T20" fmla="*/ 100 w 605"/>
                    <a:gd name="T21" fmla="*/ 86 h 361"/>
                    <a:gd name="T22" fmla="*/ 125 w 605"/>
                    <a:gd name="T23" fmla="*/ 60 h 361"/>
                    <a:gd name="T24" fmla="*/ 146 w 605"/>
                    <a:gd name="T25" fmla="*/ 39 h 361"/>
                    <a:gd name="T26" fmla="*/ 163 w 605"/>
                    <a:gd name="T27" fmla="*/ 27 h 361"/>
                    <a:gd name="T28" fmla="*/ 200 w 605"/>
                    <a:gd name="T29" fmla="*/ 18 h 361"/>
                    <a:gd name="T30" fmla="*/ 253 w 605"/>
                    <a:gd name="T31" fmla="*/ 5 h 361"/>
                    <a:gd name="T32" fmla="*/ 287 w 605"/>
                    <a:gd name="T33" fmla="*/ 0 h 361"/>
                    <a:gd name="T34" fmla="*/ 307 w 605"/>
                    <a:gd name="T35" fmla="*/ 2 h 361"/>
                    <a:gd name="T36" fmla="*/ 341 w 605"/>
                    <a:gd name="T37" fmla="*/ 5 h 361"/>
                    <a:gd name="T38" fmla="*/ 369 w 605"/>
                    <a:gd name="T39" fmla="*/ 5 h 361"/>
                    <a:gd name="T40" fmla="*/ 406 w 605"/>
                    <a:gd name="T41" fmla="*/ 15 h 361"/>
                    <a:gd name="T42" fmla="*/ 434 w 605"/>
                    <a:gd name="T43" fmla="*/ 21 h 361"/>
                    <a:gd name="T44" fmla="*/ 466 w 605"/>
                    <a:gd name="T45" fmla="*/ 37 h 361"/>
                    <a:gd name="T46" fmla="*/ 500 w 605"/>
                    <a:gd name="T47" fmla="*/ 65 h 361"/>
                    <a:gd name="T48" fmla="*/ 531 w 605"/>
                    <a:gd name="T49" fmla="*/ 99 h 361"/>
                    <a:gd name="T50" fmla="*/ 556 w 605"/>
                    <a:gd name="T51" fmla="*/ 127 h 361"/>
                    <a:gd name="T52" fmla="*/ 573 w 605"/>
                    <a:gd name="T53" fmla="*/ 166 h 361"/>
                    <a:gd name="T54" fmla="*/ 582 w 605"/>
                    <a:gd name="T55" fmla="*/ 206 h 361"/>
                    <a:gd name="T56" fmla="*/ 595 w 605"/>
                    <a:gd name="T57" fmla="*/ 240 h 361"/>
                    <a:gd name="T58" fmla="*/ 604 w 605"/>
                    <a:gd name="T59" fmla="*/ 265 h 361"/>
                    <a:gd name="T60" fmla="*/ 604 w 605"/>
                    <a:gd name="T61" fmla="*/ 294 h 361"/>
                    <a:gd name="T62" fmla="*/ 604 w 605"/>
                    <a:gd name="T63" fmla="*/ 321 h 361"/>
                    <a:gd name="T64" fmla="*/ 601 w 605"/>
                    <a:gd name="T65" fmla="*/ 332 h 361"/>
                    <a:gd name="T66" fmla="*/ 592 w 605"/>
                    <a:gd name="T67" fmla="*/ 343 h 361"/>
                    <a:gd name="T68" fmla="*/ 551 w 605"/>
                    <a:gd name="T69" fmla="*/ 360 h 361"/>
                    <a:gd name="T70" fmla="*/ 52 w 605"/>
                    <a:gd name="T71" fmla="*/ 324 h 36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05"/>
                    <a:gd name="T109" fmla="*/ 0 h 361"/>
                    <a:gd name="T110" fmla="*/ 605 w 605"/>
                    <a:gd name="T111" fmla="*/ 361 h 36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05" h="361">
                      <a:moveTo>
                        <a:pt x="52" y="324"/>
                      </a:moveTo>
                      <a:lnTo>
                        <a:pt x="24" y="314"/>
                      </a:lnTo>
                      <a:lnTo>
                        <a:pt x="7" y="299"/>
                      </a:lnTo>
                      <a:lnTo>
                        <a:pt x="0" y="280"/>
                      </a:lnTo>
                      <a:lnTo>
                        <a:pt x="2" y="264"/>
                      </a:lnTo>
                      <a:lnTo>
                        <a:pt x="18" y="252"/>
                      </a:lnTo>
                      <a:lnTo>
                        <a:pt x="22" y="216"/>
                      </a:lnTo>
                      <a:lnTo>
                        <a:pt x="52" y="189"/>
                      </a:lnTo>
                      <a:lnTo>
                        <a:pt x="59" y="153"/>
                      </a:lnTo>
                      <a:lnTo>
                        <a:pt x="72" y="121"/>
                      </a:lnTo>
                      <a:lnTo>
                        <a:pt x="100" y="86"/>
                      </a:lnTo>
                      <a:lnTo>
                        <a:pt x="125" y="60"/>
                      </a:lnTo>
                      <a:lnTo>
                        <a:pt x="146" y="39"/>
                      </a:lnTo>
                      <a:lnTo>
                        <a:pt x="163" y="27"/>
                      </a:lnTo>
                      <a:lnTo>
                        <a:pt x="200" y="18"/>
                      </a:lnTo>
                      <a:lnTo>
                        <a:pt x="253" y="5"/>
                      </a:lnTo>
                      <a:lnTo>
                        <a:pt x="287" y="0"/>
                      </a:lnTo>
                      <a:lnTo>
                        <a:pt x="307" y="2"/>
                      </a:lnTo>
                      <a:lnTo>
                        <a:pt x="341" y="5"/>
                      </a:lnTo>
                      <a:lnTo>
                        <a:pt x="369" y="5"/>
                      </a:lnTo>
                      <a:lnTo>
                        <a:pt x="406" y="15"/>
                      </a:lnTo>
                      <a:lnTo>
                        <a:pt x="434" y="21"/>
                      </a:lnTo>
                      <a:lnTo>
                        <a:pt x="466" y="37"/>
                      </a:lnTo>
                      <a:lnTo>
                        <a:pt x="500" y="65"/>
                      </a:lnTo>
                      <a:lnTo>
                        <a:pt x="531" y="99"/>
                      </a:lnTo>
                      <a:lnTo>
                        <a:pt x="556" y="127"/>
                      </a:lnTo>
                      <a:lnTo>
                        <a:pt x="573" y="166"/>
                      </a:lnTo>
                      <a:lnTo>
                        <a:pt x="582" y="206"/>
                      </a:lnTo>
                      <a:lnTo>
                        <a:pt x="595" y="240"/>
                      </a:lnTo>
                      <a:lnTo>
                        <a:pt x="604" y="265"/>
                      </a:lnTo>
                      <a:lnTo>
                        <a:pt x="604" y="294"/>
                      </a:lnTo>
                      <a:lnTo>
                        <a:pt x="604" y="321"/>
                      </a:lnTo>
                      <a:lnTo>
                        <a:pt x="601" y="332"/>
                      </a:lnTo>
                      <a:lnTo>
                        <a:pt x="592" y="343"/>
                      </a:lnTo>
                      <a:lnTo>
                        <a:pt x="551" y="360"/>
                      </a:lnTo>
                      <a:lnTo>
                        <a:pt x="52" y="324"/>
                      </a:lnTo>
                    </a:path>
                  </a:pathLst>
                </a:custGeom>
                <a:solidFill>
                  <a:srgbClr val="0000FF"/>
                </a:solidFill>
                <a:ln w="12600">
                  <a:solidFill>
                    <a:srgbClr val="000000"/>
                  </a:solidFill>
                  <a:round/>
                  <a:headEnd/>
                  <a:tailEnd/>
                </a:ln>
              </p:spPr>
              <p:txBody>
                <a:bodyPr wrap="none" anchor="ctr"/>
                <a:lstStyle/>
                <a:p>
                  <a:endParaRPr lang="tr-TR"/>
                </a:p>
              </p:txBody>
            </p:sp>
            <p:sp>
              <p:nvSpPr>
                <p:cNvPr id="104478" name="AutoShape 24"/>
                <p:cNvSpPr>
                  <a:spLocks noChangeArrowheads="1"/>
                </p:cNvSpPr>
                <p:nvPr/>
              </p:nvSpPr>
              <p:spPr bwMode="auto">
                <a:xfrm>
                  <a:off x="4335" y="1670"/>
                  <a:ext cx="550" cy="399"/>
                </a:xfrm>
                <a:custGeom>
                  <a:avLst/>
                  <a:gdLst>
                    <a:gd name="T0" fmla="*/ 35 w 550"/>
                    <a:gd name="T1" fmla="*/ 131 h 399"/>
                    <a:gd name="T2" fmla="*/ 32 w 550"/>
                    <a:gd name="T3" fmla="*/ 156 h 399"/>
                    <a:gd name="T4" fmla="*/ 34 w 550"/>
                    <a:gd name="T5" fmla="*/ 188 h 399"/>
                    <a:gd name="T6" fmla="*/ 38 w 550"/>
                    <a:gd name="T7" fmla="*/ 201 h 399"/>
                    <a:gd name="T8" fmla="*/ 44 w 550"/>
                    <a:gd name="T9" fmla="*/ 215 h 399"/>
                    <a:gd name="T10" fmla="*/ 53 w 550"/>
                    <a:gd name="T11" fmla="*/ 222 h 399"/>
                    <a:gd name="T12" fmla="*/ 62 w 550"/>
                    <a:gd name="T13" fmla="*/ 238 h 399"/>
                    <a:gd name="T14" fmla="*/ 62 w 550"/>
                    <a:gd name="T15" fmla="*/ 261 h 399"/>
                    <a:gd name="T16" fmla="*/ 72 w 550"/>
                    <a:gd name="T17" fmla="*/ 285 h 399"/>
                    <a:gd name="T18" fmla="*/ 76 w 550"/>
                    <a:gd name="T19" fmla="*/ 299 h 399"/>
                    <a:gd name="T20" fmla="*/ 79 w 550"/>
                    <a:gd name="T21" fmla="*/ 318 h 399"/>
                    <a:gd name="T22" fmla="*/ 85 w 550"/>
                    <a:gd name="T23" fmla="*/ 347 h 399"/>
                    <a:gd name="T24" fmla="*/ 97 w 550"/>
                    <a:gd name="T25" fmla="*/ 366 h 399"/>
                    <a:gd name="T26" fmla="*/ 138 w 550"/>
                    <a:gd name="T27" fmla="*/ 393 h 399"/>
                    <a:gd name="T28" fmla="*/ 190 w 550"/>
                    <a:gd name="T29" fmla="*/ 398 h 399"/>
                    <a:gd name="T30" fmla="*/ 255 w 550"/>
                    <a:gd name="T31" fmla="*/ 388 h 399"/>
                    <a:gd name="T32" fmla="*/ 342 w 550"/>
                    <a:gd name="T33" fmla="*/ 378 h 399"/>
                    <a:gd name="T34" fmla="*/ 388 w 550"/>
                    <a:gd name="T35" fmla="*/ 363 h 399"/>
                    <a:gd name="T36" fmla="*/ 416 w 550"/>
                    <a:gd name="T37" fmla="*/ 339 h 399"/>
                    <a:gd name="T38" fmla="*/ 433 w 550"/>
                    <a:gd name="T39" fmla="*/ 315 h 399"/>
                    <a:gd name="T40" fmla="*/ 441 w 550"/>
                    <a:gd name="T41" fmla="*/ 292 h 399"/>
                    <a:gd name="T42" fmla="*/ 492 w 550"/>
                    <a:gd name="T43" fmla="*/ 265 h 399"/>
                    <a:gd name="T44" fmla="*/ 537 w 550"/>
                    <a:gd name="T45" fmla="*/ 190 h 399"/>
                    <a:gd name="T46" fmla="*/ 543 w 550"/>
                    <a:gd name="T47" fmla="*/ 169 h 399"/>
                    <a:gd name="T48" fmla="*/ 535 w 550"/>
                    <a:gd name="T49" fmla="*/ 134 h 399"/>
                    <a:gd name="T50" fmla="*/ 545 w 550"/>
                    <a:gd name="T51" fmla="*/ 128 h 399"/>
                    <a:gd name="T52" fmla="*/ 549 w 550"/>
                    <a:gd name="T53" fmla="*/ 117 h 399"/>
                    <a:gd name="T54" fmla="*/ 533 w 550"/>
                    <a:gd name="T55" fmla="*/ 102 h 399"/>
                    <a:gd name="T56" fmla="*/ 529 w 550"/>
                    <a:gd name="T57" fmla="*/ 57 h 399"/>
                    <a:gd name="T58" fmla="*/ 520 w 550"/>
                    <a:gd name="T59" fmla="*/ 39 h 399"/>
                    <a:gd name="T60" fmla="*/ 479 w 550"/>
                    <a:gd name="T61" fmla="*/ 18 h 399"/>
                    <a:gd name="T62" fmla="*/ 433 w 550"/>
                    <a:gd name="T63" fmla="*/ 7 h 399"/>
                    <a:gd name="T64" fmla="*/ 328 w 550"/>
                    <a:gd name="T65" fmla="*/ 1 h 399"/>
                    <a:gd name="T66" fmla="*/ 223 w 550"/>
                    <a:gd name="T67" fmla="*/ 0 h 399"/>
                    <a:gd name="T68" fmla="*/ 113 w 550"/>
                    <a:gd name="T69" fmla="*/ 0 h 399"/>
                    <a:gd name="T70" fmla="*/ 50 w 550"/>
                    <a:gd name="T71" fmla="*/ 0 h 399"/>
                    <a:gd name="T72" fmla="*/ 7 w 550"/>
                    <a:gd name="T73" fmla="*/ 1 h 399"/>
                    <a:gd name="T74" fmla="*/ 0 w 550"/>
                    <a:gd name="T75" fmla="*/ 13 h 399"/>
                    <a:gd name="T76" fmla="*/ 0 w 550"/>
                    <a:gd name="T77" fmla="*/ 27 h 399"/>
                    <a:gd name="T78" fmla="*/ 37 w 550"/>
                    <a:gd name="T79" fmla="*/ 52 h 399"/>
                    <a:gd name="T80" fmla="*/ 26 w 550"/>
                    <a:gd name="T81" fmla="*/ 98 h 399"/>
                    <a:gd name="T82" fmla="*/ 37 w 550"/>
                    <a:gd name="T83" fmla="*/ 98 h 399"/>
                    <a:gd name="T84" fmla="*/ 38 w 550"/>
                    <a:gd name="T85" fmla="*/ 109 h 399"/>
                    <a:gd name="T86" fmla="*/ 35 w 550"/>
                    <a:gd name="T87" fmla="*/ 131 h 39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50"/>
                    <a:gd name="T133" fmla="*/ 0 h 399"/>
                    <a:gd name="T134" fmla="*/ 550 w 550"/>
                    <a:gd name="T135" fmla="*/ 399 h 39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50" h="399">
                      <a:moveTo>
                        <a:pt x="35" y="131"/>
                      </a:moveTo>
                      <a:lnTo>
                        <a:pt x="32" y="156"/>
                      </a:lnTo>
                      <a:lnTo>
                        <a:pt x="34" y="188"/>
                      </a:lnTo>
                      <a:lnTo>
                        <a:pt x="38" y="201"/>
                      </a:lnTo>
                      <a:lnTo>
                        <a:pt x="44" y="215"/>
                      </a:lnTo>
                      <a:lnTo>
                        <a:pt x="53" y="222"/>
                      </a:lnTo>
                      <a:lnTo>
                        <a:pt x="62" y="238"/>
                      </a:lnTo>
                      <a:lnTo>
                        <a:pt x="62" y="261"/>
                      </a:lnTo>
                      <a:lnTo>
                        <a:pt x="72" y="285"/>
                      </a:lnTo>
                      <a:lnTo>
                        <a:pt x="76" y="299"/>
                      </a:lnTo>
                      <a:lnTo>
                        <a:pt x="79" y="318"/>
                      </a:lnTo>
                      <a:lnTo>
                        <a:pt x="85" y="347"/>
                      </a:lnTo>
                      <a:lnTo>
                        <a:pt x="97" y="366"/>
                      </a:lnTo>
                      <a:lnTo>
                        <a:pt x="138" y="393"/>
                      </a:lnTo>
                      <a:lnTo>
                        <a:pt x="190" y="398"/>
                      </a:lnTo>
                      <a:lnTo>
                        <a:pt x="255" y="388"/>
                      </a:lnTo>
                      <a:lnTo>
                        <a:pt x="342" y="378"/>
                      </a:lnTo>
                      <a:lnTo>
                        <a:pt x="388" y="363"/>
                      </a:lnTo>
                      <a:lnTo>
                        <a:pt x="416" y="339"/>
                      </a:lnTo>
                      <a:lnTo>
                        <a:pt x="433" y="315"/>
                      </a:lnTo>
                      <a:lnTo>
                        <a:pt x="441" y="292"/>
                      </a:lnTo>
                      <a:lnTo>
                        <a:pt x="492" y="265"/>
                      </a:lnTo>
                      <a:lnTo>
                        <a:pt x="537" y="190"/>
                      </a:lnTo>
                      <a:lnTo>
                        <a:pt x="543" y="169"/>
                      </a:lnTo>
                      <a:lnTo>
                        <a:pt x="535" y="134"/>
                      </a:lnTo>
                      <a:lnTo>
                        <a:pt x="545" y="128"/>
                      </a:lnTo>
                      <a:lnTo>
                        <a:pt x="549" y="117"/>
                      </a:lnTo>
                      <a:lnTo>
                        <a:pt x="533" y="102"/>
                      </a:lnTo>
                      <a:lnTo>
                        <a:pt x="529" y="57"/>
                      </a:lnTo>
                      <a:lnTo>
                        <a:pt x="520" y="39"/>
                      </a:lnTo>
                      <a:lnTo>
                        <a:pt x="479" y="18"/>
                      </a:lnTo>
                      <a:lnTo>
                        <a:pt x="433" y="7"/>
                      </a:lnTo>
                      <a:lnTo>
                        <a:pt x="328" y="1"/>
                      </a:lnTo>
                      <a:lnTo>
                        <a:pt x="223" y="0"/>
                      </a:lnTo>
                      <a:lnTo>
                        <a:pt x="113" y="0"/>
                      </a:lnTo>
                      <a:lnTo>
                        <a:pt x="50" y="0"/>
                      </a:lnTo>
                      <a:lnTo>
                        <a:pt x="7" y="1"/>
                      </a:lnTo>
                      <a:lnTo>
                        <a:pt x="0" y="13"/>
                      </a:lnTo>
                      <a:lnTo>
                        <a:pt x="0" y="27"/>
                      </a:lnTo>
                      <a:lnTo>
                        <a:pt x="37" y="52"/>
                      </a:lnTo>
                      <a:lnTo>
                        <a:pt x="26" y="98"/>
                      </a:lnTo>
                      <a:lnTo>
                        <a:pt x="37" y="98"/>
                      </a:lnTo>
                      <a:lnTo>
                        <a:pt x="38" y="109"/>
                      </a:lnTo>
                      <a:lnTo>
                        <a:pt x="35" y="131"/>
                      </a:lnTo>
                    </a:path>
                  </a:pathLst>
                </a:custGeom>
                <a:solidFill>
                  <a:srgbClr val="FFC080"/>
                </a:solidFill>
                <a:ln w="12600">
                  <a:solidFill>
                    <a:srgbClr val="402000"/>
                  </a:solidFill>
                  <a:round/>
                  <a:headEnd/>
                  <a:tailEnd/>
                </a:ln>
              </p:spPr>
              <p:txBody>
                <a:bodyPr wrap="none" anchor="ctr"/>
                <a:lstStyle/>
                <a:p>
                  <a:endParaRPr lang="tr-TR"/>
                </a:p>
              </p:txBody>
            </p:sp>
            <p:sp>
              <p:nvSpPr>
                <p:cNvPr id="104479" name="AutoShape 25"/>
                <p:cNvSpPr>
                  <a:spLocks noChangeArrowheads="1"/>
                </p:cNvSpPr>
                <p:nvPr/>
              </p:nvSpPr>
              <p:spPr bwMode="auto">
                <a:xfrm>
                  <a:off x="4335" y="1670"/>
                  <a:ext cx="540" cy="382"/>
                </a:xfrm>
                <a:custGeom>
                  <a:avLst/>
                  <a:gdLst>
                    <a:gd name="T0" fmla="*/ 3 w 540"/>
                    <a:gd name="T1" fmla="*/ 26 h 382"/>
                    <a:gd name="T2" fmla="*/ 9 w 540"/>
                    <a:gd name="T3" fmla="*/ 3 h 382"/>
                    <a:gd name="T4" fmla="*/ 255 w 540"/>
                    <a:gd name="T5" fmla="*/ 1 h 382"/>
                    <a:gd name="T6" fmla="*/ 434 w 540"/>
                    <a:gd name="T7" fmla="*/ 8 h 382"/>
                    <a:gd name="T8" fmla="*/ 508 w 540"/>
                    <a:gd name="T9" fmla="*/ 39 h 382"/>
                    <a:gd name="T10" fmla="*/ 523 w 540"/>
                    <a:gd name="T11" fmla="*/ 83 h 382"/>
                    <a:gd name="T12" fmla="*/ 539 w 540"/>
                    <a:gd name="T13" fmla="*/ 114 h 382"/>
                    <a:gd name="T14" fmla="*/ 525 w 540"/>
                    <a:gd name="T15" fmla="*/ 128 h 382"/>
                    <a:gd name="T16" fmla="*/ 529 w 540"/>
                    <a:gd name="T17" fmla="*/ 180 h 382"/>
                    <a:gd name="T18" fmla="*/ 477 w 540"/>
                    <a:gd name="T19" fmla="*/ 262 h 382"/>
                    <a:gd name="T20" fmla="*/ 434 w 540"/>
                    <a:gd name="T21" fmla="*/ 286 h 382"/>
                    <a:gd name="T22" fmla="*/ 385 w 540"/>
                    <a:gd name="T23" fmla="*/ 353 h 382"/>
                    <a:gd name="T24" fmla="*/ 264 w 540"/>
                    <a:gd name="T25" fmla="*/ 381 h 382"/>
                    <a:gd name="T26" fmla="*/ 237 w 540"/>
                    <a:gd name="T27" fmla="*/ 362 h 382"/>
                    <a:gd name="T28" fmla="*/ 229 w 540"/>
                    <a:gd name="T29" fmla="*/ 323 h 382"/>
                    <a:gd name="T30" fmla="*/ 193 w 540"/>
                    <a:gd name="T31" fmla="*/ 316 h 382"/>
                    <a:gd name="T32" fmla="*/ 175 w 540"/>
                    <a:gd name="T33" fmla="*/ 310 h 382"/>
                    <a:gd name="T34" fmla="*/ 220 w 540"/>
                    <a:gd name="T35" fmla="*/ 307 h 382"/>
                    <a:gd name="T36" fmla="*/ 203 w 540"/>
                    <a:gd name="T37" fmla="*/ 292 h 382"/>
                    <a:gd name="T38" fmla="*/ 203 w 540"/>
                    <a:gd name="T39" fmla="*/ 273 h 382"/>
                    <a:gd name="T40" fmla="*/ 216 w 540"/>
                    <a:gd name="T41" fmla="*/ 246 h 382"/>
                    <a:gd name="T42" fmla="*/ 209 w 540"/>
                    <a:gd name="T43" fmla="*/ 230 h 382"/>
                    <a:gd name="T44" fmla="*/ 191 w 540"/>
                    <a:gd name="T45" fmla="*/ 234 h 382"/>
                    <a:gd name="T46" fmla="*/ 191 w 540"/>
                    <a:gd name="T47" fmla="*/ 211 h 382"/>
                    <a:gd name="T48" fmla="*/ 203 w 540"/>
                    <a:gd name="T49" fmla="*/ 205 h 382"/>
                    <a:gd name="T50" fmla="*/ 215 w 540"/>
                    <a:gd name="T51" fmla="*/ 114 h 382"/>
                    <a:gd name="T52" fmla="*/ 221 w 540"/>
                    <a:gd name="T53" fmla="*/ 95 h 382"/>
                    <a:gd name="T54" fmla="*/ 314 w 540"/>
                    <a:gd name="T55" fmla="*/ 78 h 382"/>
                    <a:gd name="T56" fmla="*/ 278 w 540"/>
                    <a:gd name="T57" fmla="*/ 38 h 382"/>
                    <a:gd name="T58" fmla="*/ 188 w 540"/>
                    <a:gd name="T59" fmla="*/ 46 h 382"/>
                    <a:gd name="T60" fmla="*/ 92 w 540"/>
                    <a:gd name="T61" fmla="*/ 43 h 382"/>
                    <a:gd name="T62" fmla="*/ 68 w 540"/>
                    <a:gd name="T63" fmla="*/ 36 h 382"/>
                    <a:gd name="T64" fmla="*/ 68 w 540"/>
                    <a:gd name="T65" fmla="*/ 83 h 382"/>
                    <a:gd name="T66" fmla="*/ 58 w 540"/>
                    <a:gd name="T67" fmla="*/ 99 h 382"/>
                    <a:gd name="T68" fmla="*/ 40 w 540"/>
                    <a:gd name="T69" fmla="*/ 104 h 382"/>
                    <a:gd name="T70" fmla="*/ 28 w 540"/>
                    <a:gd name="T71" fmla="*/ 94 h 38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40"/>
                    <a:gd name="T109" fmla="*/ 0 h 382"/>
                    <a:gd name="T110" fmla="*/ 540 w 540"/>
                    <a:gd name="T111" fmla="*/ 382 h 38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40" h="382">
                      <a:moveTo>
                        <a:pt x="40" y="51"/>
                      </a:moveTo>
                      <a:lnTo>
                        <a:pt x="3" y="26"/>
                      </a:lnTo>
                      <a:lnTo>
                        <a:pt x="0" y="14"/>
                      </a:lnTo>
                      <a:lnTo>
                        <a:pt x="9" y="3"/>
                      </a:lnTo>
                      <a:lnTo>
                        <a:pt x="111" y="0"/>
                      </a:lnTo>
                      <a:lnTo>
                        <a:pt x="255" y="1"/>
                      </a:lnTo>
                      <a:lnTo>
                        <a:pt x="379" y="3"/>
                      </a:lnTo>
                      <a:lnTo>
                        <a:pt x="434" y="8"/>
                      </a:lnTo>
                      <a:lnTo>
                        <a:pt x="478" y="23"/>
                      </a:lnTo>
                      <a:lnTo>
                        <a:pt x="508" y="39"/>
                      </a:lnTo>
                      <a:lnTo>
                        <a:pt x="517" y="51"/>
                      </a:lnTo>
                      <a:lnTo>
                        <a:pt x="523" y="83"/>
                      </a:lnTo>
                      <a:lnTo>
                        <a:pt x="523" y="98"/>
                      </a:lnTo>
                      <a:lnTo>
                        <a:pt x="539" y="114"/>
                      </a:lnTo>
                      <a:lnTo>
                        <a:pt x="536" y="125"/>
                      </a:lnTo>
                      <a:lnTo>
                        <a:pt x="525" y="128"/>
                      </a:lnTo>
                      <a:lnTo>
                        <a:pt x="533" y="165"/>
                      </a:lnTo>
                      <a:lnTo>
                        <a:pt x="529" y="180"/>
                      </a:lnTo>
                      <a:lnTo>
                        <a:pt x="498" y="231"/>
                      </a:lnTo>
                      <a:lnTo>
                        <a:pt x="477" y="262"/>
                      </a:lnTo>
                      <a:lnTo>
                        <a:pt x="439" y="282"/>
                      </a:lnTo>
                      <a:lnTo>
                        <a:pt x="434" y="286"/>
                      </a:lnTo>
                      <a:lnTo>
                        <a:pt x="418" y="318"/>
                      </a:lnTo>
                      <a:lnTo>
                        <a:pt x="385" y="353"/>
                      </a:lnTo>
                      <a:lnTo>
                        <a:pt x="307" y="374"/>
                      </a:lnTo>
                      <a:lnTo>
                        <a:pt x="264" y="381"/>
                      </a:lnTo>
                      <a:lnTo>
                        <a:pt x="221" y="374"/>
                      </a:lnTo>
                      <a:lnTo>
                        <a:pt x="237" y="362"/>
                      </a:lnTo>
                      <a:lnTo>
                        <a:pt x="253" y="341"/>
                      </a:lnTo>
                      <a:lnTo>
                        <a:pt x="229" y="323"/>
                      </a:lnTo>
                      <a:lnTo>
                        <a:pt x="212" y="320"/>
                      </a:lnTo>
                      <a:lnTo>
                        <a:pt x="193" y="316"/>
                      </a:lnTo>
                      <a:lnTo>
                        <a:pt x="168" y="315"/>
                      </a:lnTo>
                      <a:lnTo>
                        <a:pt x="175" y="310"/>
                      </a:lnTo>
                      <a:lnTo>
                        <a:pt x="197" y="309"/>
                      </a:lnTo>
                      <a:lnTo>
                        <a:pt x="220" y="307"/>
                      </a:lnTo>
                      <a:lnTo>
                        <a:pt x="215" y="295"/>
                      </a:lnTo>
                      <a:lnTo>
                        <a:pt x="203" y="292"/>
                      </a:lnTo>
                      <a:lnTo>
                        <a:pt x="195" y="289"/>
                      </a:lnTo>
                      <a:lnTo>
                        <a:pt x="203" y="273"/>
                      </a:lnTo>
                      <a:lnTo>
                        <a:pt x="209" y="246"/>
                      </a:lnTo>
                      <a:lnTo>
                        <a:pt x="216" y="246"/>
                      </a:lnTo>
                      <a:lnTo>
                        <a:pt x="219" y="234"/>
                      </a:lnTo>
                      <a:lnTo>
                        <a:pt x="209" y="230"/>
                      </a:lnTo>
                      <a:lnTo>
                        <a:pt x="200" y="229"/>
                      </a:lnTo>
                      <a:lnTo>
                        <a:pt x="191" y="234"/>
                      </a:lnTo>
                      <a:lnTo>
                        <a:pt x="185" y="229"/>
                      </a:lnTo>
                      <a:lnTo>
                        <a:pt x="191" y="211"/>
                      </a:lnTo>
                      <a:lnTo>
                        <a:pt x="203" y="213"/>
                      </a:lnTo>
                      <a:lnTo>
                        <a:pt x="203" y="205"/>
                      </a:lnTo>
                      <a:lnTo>
                        <a:pt x="195" y="196"/>
                      </a:lnTo>
                      <a:lnTo>
                        <a:pt x="215" y="114"/>
                      </a:lnTo>
                      <a:lnTo>
                        <a:pt x="226" y="102"/>
                      </a:lnTo>
                      <a:lnTo>
                        <a:pt x="221" y="95"/>
                      </a:lnTo>
                      <a:lnTo>
                        <a:pt x="239" y="77"/>
                      </a:lnTo>
                      <a:lnTo>
                        <a:pt x="314" y="78"/>
                      </a:lnTo>
                      <a:lnTo>
                        <a:pt x="271" y="60"/>
                      </a:lnTo>
                      <a:lnTo>
                        <a:pt x="278" y="38"/>
                      </a:lnTo>
                      <a:lnTo>
                        <a:pt x="203" y="36"/>
                      </a:lnTo>
                      <a:lnTo>
                        <a:pt x="188" y="46"/>
                      </a:lnTo>
                      <a:lnTo>
                        <a:pt x="181" y="36"/>
                      </a:lnTo>
                      <a:lnTo>
                        <a:pt x="92" y="43"/>
                      </a:lnTo>
                      <a:lnTo>
                        <a:pt x="72" y="34"/>
                      </a:lnTo>
                      <a:lnTo>
                        <a:pt x="68" y="36"/>
                      </a:lnTo>
                      <a:lnTo>
                        <a:pt x="77" y="48"/>
                      </a:lnTo>
                      <a:lnTo>
                        <a:pt x="68" y="83"/>
                      </a:lnTo>
                      <a:lnTo>
                        <a:pt x="56" y="88"/>
                      </a:lnTo>
                      <a:lnTo>
                        <a:pt x="58" y="99"/>
                      </a:lnTo>
                      <a:lnTo>
                        <a:pt x="37" y="128"/>
                      </a:lnTo>
                      <a:lnTo>
                        <a:pt x="40" y="104"/>
                      </a:lnTo>
                      <a:lnTo>
                        <a:pt x="36" y="96"/>
                      </a:lnTo>
                      <a:lnTo>
                        <a:pt x="28" y="94"/>
                      </a:lnTo>
                      <a:lnTo>
                        <a:pt x="40" y="51"/>
                      </a:lnTo>
                    </a:path>
                  </a:pathLst>
                </a:custGeom>
                <a:solidFill>
                  <a:srgbClr val="A05000"/>
                </a:solidFill>
                <a:ln w="9525">
                  <a:noFill/>
                  <a:round/>
                  <a:headEnd/>
                  <a:tailEnd/>
                </a:ln>
              </p:spPr>
              <p:txBody>
                <a:bodyPr wrap="none" anchor="ctr"/>
                <a:lstStyle/>
                <a:p>
                  <a:endParaRPr lang="tr-TR"/>
                </a:p>
              </p:txBody>
            </p:sp>
            <p:sp>
              <p:nvSpPr>
                <p:cNvPr id="104480" name="AutoShape 26"/>
                <p:cNvSpPr>
                  <a:spLocks noChangeArrowheads="1"/>
                </p:cNvSpPr>
                <p:nvPr/>
              </p:nvSpPr>
              <p:spPr bwMode="auto">
                <a:xfrm>
                  <a:off x="4614" y="1831"/>
                  <a:ext cx="110" cy="35"/>
                </a:xfrm>
                <a:custGeom>
                  <a:avLst/>
                  <a:gdLst>
                    <a:gd name="T0" fmla="*/ 31 w 110"/>
                    <a:gd name="T1" fmla="*/ 0 h 35"/>
                    <a:gd name="T2" fmla="*/ 34 w 110"/>
                    <a:gd name="T3" fmla="*/ 14 h 35"/>
                    <a:gd name="T4" fmla="*/ 0 w 110"/>
                    <a:gd name="T5" fmla="*/ 22 h 35"/>
                    <a:gd name="T6" fmla="*/ 20 w 110"/>
                    <a:gd name="T7" fmla="*/ 32 h 35"/>
                    <a:gd name="T8" fmla="*/ 28 w 110"/>
                    <a:gd name="T9" fmla="*/ 27 h 35"/>
                    <a:gd name="T10" fmla="*/ 44 w 110"/>
                    <a:gd name="T11" fmla="*/ 29 h 35"/>
                    <a:gd name="T12" fmla="*/ 44 w 110"/>
                    <a:gd name="T13" fmla="*/ 34 h 35"/>
                    <a:gd name="T14" fmla="*/ 70 w 110"/>
                    <a:gd name="T15" fmla="*/ 34 h 35"/>
                    <a:gd name="T16" fmla="*/ 66 w 110"/>
                    <a:gd name="T17" fmla="*/ 31 h 35"/>
                    <a:gd name="T18" fmla="*/ 48 w 110"/>
                    <a:gd name="T19" fmla="*/ 27 h 35"/>
                    <a:gd name="T20" fmla="*/ 82 w 110"/>
                    <a:gd name="T21" fmla="*/ 17 h 35"/>
                    <a:gd name="T22" fmla="*/ 70 w 110"/>
                    <a:gd name="T23" fmla="*/ 12 h 35"/>
                    <a:gd name="T24" fmla="*/ 101 w 110"/>
                    <a:gd name="T25" fmla="*/ 11 h 35"/>
                    <a:gd name="T26" fmla="*/ 109 w 110"/>
                    <a:gd name="T27" fmla="*/ 3 h 35"/>
                    <a:gd name="T28" fmla="*/ 98 w 110"/>
                    <a:gd name="T29" fmla="*/ 3 h 35"/>
                    <a:gd name="T30" fmla="*/ 83 w 110"/>
                    <a:gd name="T31" fmla="*/ 2 h 35"/>
                    <a:gd name="T32" fmla="*/ 52 w 110"/>
                    <a:gd name="T33" fmla="*/ 2 h 35"/>
                    <a:gd name="T34" fmla="*/ 31 w 110"/>
                    <a:gd name="T35" fmla="*/ 0 h 3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0"/>
                    <a:gd name="T55" fmla="*/ 0 h 35"/>
                    <a:gd name="T56" fmla="*/ 110 w 110"/>
                    <a:gd name="T57" fmla="*/ 35 h 3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0" h="35">
                      <a:moveTo>
                        <a:pt x="31" y="0"/>
                      </a:moveTo>
                      <a:lnTo>
                        <a:pt x="34" y="14"/>
                      </a:lnTo>
                      <a:lnTo>
                        <a:pt x="0" y="22"/>
                      </a:lnTo>
                      <a:lnTo>
                        <a:pt x="20" y="32"/>
                      </a:lnTo>
                      <a:lnTo>
                        <a:pt x="28" y="27"/>
                      </a:lnTo>
                      <a:lnTo>
                        <a:pt x="44" y="29"/>
                      </a:lnTo>
                      <a:lnTo>
                        <a:pt x="44" y="34"/>
                      </a:lnTo>
                      <a:lnTo>
                        <a:pt x="70" y="34"/>
                      </a:lnTo>
                      <a:lnTo>
                        <a:pt x="66" y="31"/>
                      </a:lnTo>
                      <a:lnTo>
                        <a:pt x="48" y="27"/>
                      </a:lnTo>
                      <a:lnTo>
                        <a:pt x="82" y="17"/>
                      </a:lnTo>
                      <a:lnTo>
                        <a:pt x="70" y="12"/>
                      </a:lnTo>
                      <a:lnTo>
                        <a:pt x="101" y="11"/>
                      </a:lnTo>
                      <a:lnTo>
                        <a:pt x="109" y="3"/>
                      </a:lnTo>
                      <a:lnTo>
                        <a:pt x="98" y="3"/>
                      </a:lnTo>
                      <a:lnTo>
                        <a:pt x="83" y="2"/>
                      </a:lnTo>
                      <a:lnTo>
                        <a:pt x="52" y="2"/>
                      </a:lnTo>
                      <a:lnTo>
                        <a:pt x="31" y="0"/>
                      </a:lnTo>
                    </a:path>
                  </a:pathLst>
                </a:custGeom>
                <a:solidFill>
                  <a:srgbClr val="FFA040"/>
                </a:solidFill>
                <a:ln w="9525">
                  <a:noFill/>
                  <a:round/>
                  <a:headEnd/>
                  <a:tailEnd/>
                </a:ln>
              </p:spPr>
              <p:txBody>
                <a:bodyPr wrap="none" anchor="ctr"/>
                <a:lstStyle/>
                <a:p>
                  <a:endParaRPr lang="tr-TR"/>
                </a:p>
              </p:txBody>
            </p:sp>
            <p:sp>
              <p:nvSpPr>
                <p:cNvPr id="104481" name="AutoShape 27"/>
                <p:cNvSpPr>
                  <a:spLocks noChangeArrowheads="1"/>
                </p:cNvSpPr>
                <p:nvPr/>
              </p:nvSpPr>
              <p:spPr bwMode="auto">
                <a:xfrm>
                  <a:off x="4610" y="1768"/>
                  <a:ext cx="89" cy="19"/>
                </a:xfrm>
                <a:custGeom>
                  <a:avLst/>
                  <a:gdLst>
                    <a:gd name="T0" fmla="*/ 4 w 89"/>
                    <a:gd name="T1" fmla="*/ 17 h 19"/>
                    <a:gd name="T2" fmla="*/ 0 w 89"/>
                    <a:gd name="T3" fmla="*/ 12 h 19"/>
                    <a:gd name="T4" fmla="*/ 10 w 89"/>
                    <a:gd name="T5" fmla="*/ 3 h 19"/>
                    <a:gd name="T6" fmla="*/ 38 w 89"/>
                    <a:gd name="T7" fmla="*/ 0 h 19"/>
                    <a:gd name="T8" fmla="*/ 62 w 89"/>
                    <a:gd name="T9" fmla="*/ 0 h 19"/>
                    <a:gd name="T10" fmla="*/ 68 w 89"/>
                    <a:gd name="T11" fmla="*/ 4 h 19"/>
                    <a:gd name="T12" fmla="*/ 85 w 89"/>
                    <a:gd name="T13" fmla="*/ 8 h 19"/>
                    <a:gd name="T14" fmla="*/ 88 w 89"/>
                    <a:gd name="T15" fmla="*/ 17 h 19"/>
                    <a:gd name="T16" fmla="*/ 79 w 89"/>
                    <a:gd name="T17" fmla="*/ 16 h 19"/>
                    <a:gd name="T18" fmla="*/ 61 w 89"/>
                    <a:gd name="T19" fmla="*/ 5 h 19"/>
                    <a:gd name="T20" fmla="*/ 47 w 89"/>
                    <a:gd name="T21" fmla="*/ 5 h 19"/>
                    <a:gd name="T22" fmla="*/ 54 w 89"/>
                    <a:gd name="T23" fmla="*/ 12 h 19"/>
                    <a:gd name="T24" fmla="*/ 47 w 89"/>
                    <a:gd name="T25" fmla="*/ 18 h 19"/>
                    <a:gd name="T26" fmla="*/ 35 w 89"/>
                    <a:gd name="T27" fmla="*/ 18 h 19"/>
                    <a:gd name="T28" fmla="*/ 22 w 89"/>
                    <a:gd name="T29" fmla="*/ 17 h 19"/>
                    <a:gd name="T30" fmla="*/ 24 w 89"/>
                    <a:gd name="T31" fmla="*/ 8 h 19"/>
                    <a:gd name="T32" fmla="*/ 4 w 89"/>
                    <a:gd name="T33" fmla="*/ 17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9"/>
                    <a:gd name="T52" fmla="*/ 0 h 19"/>
                    <a:gd name="T53" fmla="*/ 89 w 89"/>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9" h="19">
                      <a:moveTo>
                        <a:pt x="4" y="17"/>
                      </a:moveTo>
                      <a:lnTo>
                        <a:pt x="0" y="12"/>
                      </a:lnTo>
                      <a:lnTo>
                        <a:pt x="10" y="3"/>
                      </a:lnTo>
                      <a:lnTo>
                        <a:pt x="38" y="0"/>
                      </a:lnTo>
                      <a:lnTo>
                        <a:pt x="62" y="0"/>
                      </a:lnTo>
                      <a:lnTo>
                        <a:pt x="68" y="4"/>
                      </a:lnTo>
                      <a:lnTo>
                        <a:pt x="85" y="8"/>
                      </a:lnTo>
                      <a:lnTo>
                        <a:pt x="88" y="17"/>
                      </a:lnTo>
                      <a:lnTo>
                        <a:pt x="79" y="16"/>
                      </a:lnTo>
                      <a:lnTo>
                        <a:pt x="61" y="5"/>
                      </a:lnTo>
                      <a:lnTo>
                        <a:pt x="47" y="5"/>
                      </a:lnTo>
                      <a:lnTo>
                        <a:pt x="54" y="12"/>
                      </a:lnTo>
                      <a:lnTo>
                        <a:pt x="47" y="18"/>
                      </a:lnTo>
                      <a:lnTo>
                        <a:pt x="35" y="18"/>
                      </a:lnTo>
                      <a:lnTo>
                        <a:pt x="22" y="17"/>
                      </a:lnTo>
                      <a:lnTo>
                        <a:pt x="24" y="8"/>
                      </a:lnTo>
                      <a:lnTo>
                        <a:pt x="4" y="17"/>
                      </a:lnTo>
                    </a:path>
                  </a:pathLst>
                </a:custGeom>
                <a:solidFill>
                  <a:srgbClr val="402000"/>
                </a:solidFill>
                <a:ln w="9525">
                  <a:noFill/>
                  <a:round/>
                  <a:headEnd/>
                  <a:tailEnd/>
                </a:ln>
              </p:spPr>
              <p:txBody>
                <a:bodyPr wrap="none" anchor="ctr"/>
                <a:lstStyle/>
                <a:p>
                  <a:endParaRPr lang="tr-TR"/>
                </a:p>
              </p:txBody>
            </p:sp>
            <p:sp>
              <p:nvSpPr>
                <p:cNvPr id="104482" name="AutoShape 28"/>
                <p:cNvSpPr>
                  <a:spLocks noChangeArrowheads="1"/>
                </p:cNvSpPr>
                <p:nvPr/>
              </p:nvSpPr>
              <p:spPr bwMode="auto">
                <a:xfrm>
                  <a:off x="4620" y="1774"/>
                  <a:ext cx="67" cy="23"/>
                </a:xfrm>
                <a:custGeom>
                  <a:avLst/>
                  <a:gdLst>
                    <a:gd name="T0" fmla="*/ 0 w 67"/>
                    <a:gd name="T1" fmla="*/ 15 h 23"/>
                    <a:gd name="T2" fmla="*/ 12 w 67"/>
                    <a:gd name="T3" fmla="*/ 22 h 23"/>
                    <a:gd name="T4" fmla="*/ 30 w 67"/>
                    <a:gd name="T5" fmla="*/ 22 h 23"/>
                    <a:gd name="T6" fmla="*/ 57 w 67"/>
                    <a:gd name="T7" fmla="*/ 18 h 23"/>
                    <a:gd name="T8" fmla="*/ 66 w 67"/>
                    <a:gd name="T9" fmla="*/ 15 h 23"/>
                    <a:gd name="T10" fmla="*/ 45 w 67"/>
                    <a:gd name="T11" fmla="*/ 0 h 23"/>
                    <a:gd name="T12" fmla="*/ 41 w 67"/>
                    <a:gd name="T13" fmla="*/ 2 h 23"/>
                    <a:gd name="T14" fmla="*/ 42 w 67"/>
                    <a:gd name="T15" fmla="*/ 11 h 23"/>
                    <a:gd name="T16" fmla="*/ 37 w 67"/>
                    <a:gd name="T17" fmla="*/ 17 h 23"/>
                    <a:gd name="T18" fmla="*/ 15 w 67"/>
                    <a:gd name="T19" fmla="*/ 13 h 23"/>
                    <a:gd name="T20" fmla="*/ 15 w 67"/>
                    <a:gd name="T21" fmla="*/ 5 h 23"/>
                    <a:gd name="T22" fmla="*/ 0 w 67"/>
                    <a:gd name="T23" fmla="*/ 15 h 2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7"/>
                    <a:gd name="T37" fmla="*/ 0 h 23"/>
                    <a:gd name="T38" fmla="*/ 67 w 67"/>
                    <a:gd name="T39" fmla="*/ 23 h 2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7" h="23">
                      <a:moveTo>
                        <a:pt x="0" y="15"/>
                      </a:moveTo>
                      <a:lnTo>
                        <a:pt x="12" y="22"/>
                      </a:lnTo>
                      <a:lnTo>
                        <a:pt x="30" y="22"/>
                      </a:lnTo>
                      <a:lnTo>
                        <a:pt x="57" y="18"/>
                      </a:lnTo>
                      <a:lnTo>
                        <a:pt x="66" y="15"/>
                      </a:lnTo>
                      <a:lnTo>
                        <a:pt x="45" y="0"/>
                      </a:lnTo>
                      <a:lnTo>
                        <a:pt x="41" y="2"/>
                      </a:lnTo>
                      <a:lnTo>
                        <a:pt x="42" y="11"/>
                      </a:lnTo>
                      <a:lnTo>
                        <a:pt x="37" y="17"/>
                      </a:lnTo>
                      <a:lnTo>
                        <a:pt x="15" y="13"/>
                      </a:lnTo>
                      <a:lnTo>
                        <a:pt x="15" y="5"/>
                      </a:lnTo>
                      <a:lnTo>
                        <a:pt x="0" y="15"/>
                      </a:lnTo>
                    </a:path>
                  </a:pathLst>
                </a:custGeom>
                <a:solidFill>
                  <a:srgbClr val="FFA040"/>
                </a:solidFill>
                <a:ln w="9525">
                  <a:noFill/>
                  <a:round/>
                  <a:headEnd/>
                  <a:tailEnd/>
                </a:ln>
              </p:spPr>
              <p:txBody>
                <a:bodyPr wrap="none" anchor="ctr"/>
                <a:lstStyle/>
                <a:p>
                  <a:endParaRPr lang="tr-TR"/>
                </a:p>
              </p:txBody>
            </p:sp>
            <p:sp>
              <p:nvSpPr>
                <p:cNvPr id="104483" name="AutoShape 29"/>
                <p:cNvSpPr>
                  <a:spLocks noChangeArrowheads="1"/>
                </p:cNvSpPr>
                <p:nvPr/>
              </p:nvSpPr>
              <p:spPr bwMode="auto">
                <a:xfrm>
                  <a:off x="4376" y="1744"/>
                  <a:ext cx="126" cy="311"/>
                </a:xfrm>
                <a:custGeom>
                  <a:avLst/>
                  <a:gdLst>
                    <a:gd name="T0" fmla="*/ 65 w 126"/>
                    <a:gd name="T1" fmla="*/ 0 h 311"/>
                    <a:gd name="T2" fmla="*/ 38 w 126"/>
                    <a:gd name="T3" fmla="*/ 3 h 311"/>
                    <a:gd name="T4" fmla="*/ 26 w 126"/>
                    <a:gd name="T5" fmla="*/ 12 h 311"/>
                    <a:gd name="T6" fmla="*/ 23 w 126"/>
                    <a:gd name="T7" fmla="*/ 18 h 311"/>
                    <a:gd name="T8" fmla="*/ 23 w 126"/>
                    <a:gd name="T9" fmla="*/ 27 h 311"/>
                    <a:gd name="T10" fmla="*/ 14 w 126"/>
                    <a:gd name="T11" fmla="*/ 51 h 311"/>
                    <a:gd name="T12" fmla="*/ 6 w 126"/>
                    <a:gd name="T13" fmla="*/ 70 h 311"/>
                    <a:gd name="T14" fmla="*/ 6 w 126"/>
                    <a:gd name="T15" fmla="*/ 87 h 311"/>
                    <a:gd name="T16" fmla="*/ 0 w 126"/>
                    <a:gd name="T17" fmla="*/ 94 h 311"/>
                    <a:gd name="T18" fmla="*/ 0 w 126"/>
                    <a:gd name="T19" fmla="*/ 99 h 311"/>
                    <a:gd name="T20" fmla="*/ 9 w 126"/>
                    <a:gd name="T21" fmla="*/ 102 h 311"/>
                    <a:gd name="T22" fmla="*/ 9 w 126"/>
                    <a:gd name="T23" fmla="*/ 133 h 311"/>
                    <a:gd name="T24" fmla="*/ 26 w 126"/>
                    <a:gd name="T25" fmla="*/ 154 h 311"/>
                    <a:gd name="T26" fmla="*/ 23 w 126"/>
                    <a:gd name="T27" fmla="*/ 181 h 311"/>
                    <a:gd name="T28" fmla="*/ 34 w 126"/>
                    <a:gd name="T29" fmla="*/ 207 h 311"/>
                    <a:gd name="T30" fmla="*/ 38 w 126"/>
                    <a:gd name="T31" fmla="*/ 228 h 311"/>
                    <a:gd name="T32" fmla="*/ 41 w 126"/>
                    <a:gd name="T33" fmla="*/ 254 h 311"/>
                    <a:gd name="T34" fmla="*/ 49 w 126"/>
                    <a:gd name="T35" fmla="*/ 276 h 311"/>
                    <a:gd name="T36" fmla="*/ 91 w 126"/>
                    <a:gd name="T37" fmla="*/ 308 h 311"/>
                    <a:gd name="T38" fmla="*/ 125 w 126"/>
                    <a:gd name="T39" fmla="*/ 310 h 311"/>
                    <a:gd name="T40" fmla="*/ 73 w 126"/>
                    <a:gd name="T41" fmla="*/ 278 h 311"/>
                    <a:gd name="T42" fmla="*/ 67 w 126"/>
                    <a:gd name="T43" fmla="*/ 254 h 311"/>
                    <a:gd name="T44" fmla="*/ 61 w 126"/>
                    <a:gd name="T45" fmla="*/ 236 h 311"/>
                    <a:gd name="T46" fmla="*/ 67 w 126"/>
                    <a:gd name="T47" fmla="*/ 231 h 311"/>
                    <a:gd name="T48" fmla="*/ 72 w 126"/>
                    <a:gd name="T49" fmla="*/ 221 h 311"/>
                    <a:gd name="T50" fmla="*/ 61 w 126"/>
                    <a:gd name="T51" fmla="*/ 218 h 311"/>
                    <a:gd name="T52" fmla="*/ 45 w 126"/>
                    <a:gd name="T53" fmla="*/ 207 h 311"/>
                    <a:gd name="T54" fmla="*/ 45 w 126"/>
                    <a:gd name="T55" fmla="*/ 194 h 311"/>
                    <a:gd name="T56" fmla="*/ 49 w 126"/>
                    <a:gd name="T57" fmla="*/ 187 h 311"/>
                    <a:gd name="T58" fmla="*/ 55 w 126"/>
                    <a:gd name="T59" fmla="*/ 171 h 311"/>
                    <a:gd name="T60" fmla="*/ 55 w 126"/>
                    <a:gd name="T61" fmla="*/ 164 h 311"/>
                    <a:gd name="T62" fmla="*/ 47 w 126"/>
                    <a:gd name="T63" fmla="*/ 156 h 311"/>
                    <a:gd name="T64" fmla="*/ 49 w 126"/>
                    <a:gd name="T65" fmla="*/ 133 h 311"/>
                    <a:gd name="T66" fmla="*/ 52 w 126"/>
                    <a:gd name="T67" fmla="*/ 112 h 311"/>
                    <a:gd name="T68" fmla="*/ 67 w 126"/>
                    <a:gd name="T69" fmla="*/ 99 h 311"/>
                    <a:gd name="T70" fmla="*/ 70 w 126"/>
                    <a:gd name="T71" fmla="*/ 97 h 311"/>
                    <a:gd name="T72" fmla="*/ 75 w 126"/>
                    <a:gd name="T73" fmla="*/ 82 h 311"/>
                    <a:gd name="T74" fmla="*/ 75 w 126"/>
                    <a:gd name="T75" fmla="*/ 76 h 311"/>
                    <a:gd name="T76" fmla="*/ 87 w 126"/>
                    <a:gd name="T77" fmla="*/ 60 h 311"/>
                    <a:gd name="T78" fmla="*/ 91 w 126"/>
                    <a:gd name="T79" fmla="*/ 48 h 311"/>
                    <a:gd name="T80" fmla="*/ 75 w 126"/>
                    <a:gd name="T81" fmla="*/ 47 h 311"/>
                    <a:gd name="T82" fmla="*/ 64 w 126"/>
                    <a:gd name="T83" fmla="*/ 39 h 311"/>
                    <a:gd name="T84" fmla="*/ 49 w 126"/>
                    <a:gd name="T85" fmla="*/ 29 h 311"/>
                    <a:gd name="T86" fmla="*/ 45 w 126"/>
                    <a:gd name="T87" fmla="*/ 22 h 311"/>
                    <a:gd name="T88" fmla="*/ 41 w 126"/>
                    <a:gd name="T89" fmla="*/ 19 h 311"/>
                    <a:gd name="T90" fmla="*/ 40 w 126"/>
                    <a:gd name="T91" fmla="*/ 14 h 311"/>
                    <a:gd name="T92" fmla="*/ 65 w 126"/>
                    <a:gd name="T93" fmla="*/ 0 h 31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26"/>
                    <a:gd name="T142" fmla="*/ 0 h 311"/>
                    <a:gd name="T143" fmla="*/ 126 w 126"/>
                    <a:gd name="T144" fmla="*/ 311 h 31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26" h="311">
                      <a:moveTo>
                        <a:pt x="65" y="0"/>
                      </a:moveTo>
                      <a:lnTo>
                        <a:pt x="38" y="3"/>
                      </a:lnTo>
                      <a:lnTo>
                        <a:pt x="26" y="12"/>
                      </a:lnTo>
                      <a:lnTo>
                        <a:pt x="23" y="18"/>
                      </a:lnTo>
                      <a:lnTo>
                        <a:pt x="23" y="27"/>
                      </a:lnTo>
                      <a:lnTo>
                        <a:pt x="14" y="51"/>
                      </a:lnTo>
                      <a:lnTo>
                        <a:pt x="6" y="70"/>
                      </a:lnTo>
                      <a:lnTo>
                        <a:pt x="6" y="87"/>
                      </a:lnTo>
                      <a:lnTo>
                        <a:pt x="0" y="94"/>
                      </a:lnTo>
                      <a:lnTo>
                        <a:pt x="0" y="99"/>
                      </a:lnTo>
                      <a:lnTo>
                        <a:pt x="9" y="102"/>
                      </a:lnTo>
                      <a:lnTo>
                        <a:pt x="9" y="133"/>
                      </a:lnTo>
                      <a:lnTo>
                        <a:pt x="26" y="154"/>
                      </a:lnTo>
                      <a:lnTo>
                        <a:pt x="23" y="181"/>
                      </a:lnTo>
                      <a:lnTo>
                        <a:pt x="34" y="207"/>
                      </a:lnTo>
                      <a:lnTo>
                        <a:pt x="38" y="228"/>
                      </a:lnTo>
                      <a:lnTo>
                        <a:pt x="41" y="254"/>
                      </a:lnTo>
                      <a:lnTo>
                        <a:pt x="49" y="276"/>
                      </a:lnTo>
                      <a:lnTo>
                        <a:pt x="91" y="308"/>
                      </a:lnTo>
                      <a:lnTo>
                        <a:pt x="125" y="310"/>
                      </a:lnTo>
                      <a:lnTo>
                        <a:pt x="73" y="278"/>
                      </a:lnTo>
                      <a:lnTo>
                        <a:pt x="67" y="254"/>
                      </a:lnTo>
                      <a:lnTo>
                        <a:pt x="61" y="236"/>
                      </a:lnTo>
                      <a:lnTo>
                        <a:pt x="67" y="231"/>
                      </a:lnTo>
                      <a:lnTo>
                        <a:pt x="72" y="221"/>
                      </a:lnTo>
                      <a:lnTo>
                        <a:pt x="61" y="218"/>
                      </a:lnTo>
                      <a:lnTo>
                        <a:pt x="45" y="207"/>
                      </a:lnTo>
                      <a:lnTo>
                        <a:pt x="45" y="194"/>
                      </a:lnTo>
                      <a:lnTo>
                        <a:pt x="49" y="187"/>
                      </a:lnTo>
                      <a:lnTo>
                        <a:pt x="55" y="171"/>
                      </a:lnTo>
                      <a:lnTo>
                        <a:pt x="55" y="164"/>
                      </a:lnTo>
                      <a:lnTo>
                        <a:pt x="47" y="156"/>
                      </a:lnTo>
                      <a:lnTo>
                        <a:pt x="49" y="133"/>
                      </a:lnTo>
                      <a:lnTo>
                        <a:pt x="52" y="112"/>
                      </a:lnTo>
                      <a:lnTo>
                        <a:pt x="67" y="99"/>
                      </a:lnTo>
                      <a:lnTo>
                        <a:pt x="70" y="97"/>
                      </a:lnTo>
                      <a:lnTo>
                        <a:pt x="75" y="82"/>
                      </a:lnTo>
                      <a:lnTo>
                        <a:pt x="75" y="76"/>
                      </a:lnTo>
                      <a:lnTo>
                        <a:pt x="87" y="60"/>
                      </a:lnTo>
                      <a:lnTo>
                        <a:pt x="91" y="48"/>
                      </a:lnTo>
                      <a:lnTo>
                        <a:pt x="75" y="47"/>
                      </a:lnTo>
                      <a:lnTo>
                        <a:pt x="64" y="39"/>
                      </a:lnTo>
                      <a:lnTo>
                        <a:pt x="49" y="29"/>
                      </a:lnTo>
                      <a:lnTo>
                        <a:pt x="45" y="22"/>
                      </a:lnTo>
                      <a:lnTo>
                        <a:pt x="41" y="19"/>
                      </a:lnTo>
                      <a:lnTo>
                        <a:pt x="40" y="14"/>
                      </a:lnTo>
                      <a:lnTo>
                        <a:pt x="65" y="0"/>
                      </a:lnTo>
                    </a:path>
                  </a:pathLst>
                </a:custGeom>
                <a:solidFill>
                  <a:srgbClr val="FFA040"/>
                </a:solidFill>
                <a:ln w="9525">
                  <a:noFill/>
                  <a:round/>
                  <a:headEnd/>
                  <a:tailEnd/>
                </a:ln>
              </p:spPr>
              <p:txBody>
                <a:bodyPr wrap="none" anchor="ctr"/>
                <a:lstStyle/>
                <a:p>
                  <a:endParaRPr lang="tr-TR"/>
                </a:p>
              </p:txBody>
            </p:sp>
            <p:sp>
              <p:nvSpPr>
                <p:cNvPr id="104484" name="AutoShape 30"/>
                <p:cNvSpPr>
                  <a:spLocks noChangeArrowheads="1"/>
                </p:cNvSpPr>
                <p:nvPr/>
              </p:nvSpPr>
              <p:spPr bwMode="auto">
                <a:xfrm>
                  <a:off x="4448" y="1852"/>
                  <a:ext cx="50" cy="52"/>
                </a:xfrm>
                <a:custGeom>
                  <a:avLst/>
                  <a:gdLst>
                    <a:gd name="T0" fmla="*/ 39 w 50"/>
                    <a:gd name="T1" fmla="*/ 21 h 52"/>
                    <a:gd name="T2" fmla="*/ 49 w 50"/>
                    <a:gd name="T3" fmla="*/ 21 h 52"/>
                    <a:gd name="T4" fmla="*/ 49 w 50"/>
                    <a:gd name="T5" fmla="*/ 5 h 52"/>
                    <a:gd name="T6" fmla="*/ 42 w 50"/>
                    <a:gd name="T7" fmla="*/ 0 h 52"/>
                    <a:gd name="T8" fmla="*/ 32 w 50"/>
                    <a:gd name="T9" fmla="*/ 13 h 52"/>
                    <a:gd name="T10" fmla="*/ 14 w 50"/>
                    <a:gd name="T11" fmla="*/ 11 h 52"/>
                    <a:gd name="T12" fmla="*/ 1 w 50"/>
                    <a:gd name="T13" fmla="*/ 8 h 52"/>
                    <a:gd name="T14" fmla="*/ 0 w 50"/>
                    <a:gd name="T15" fmla="*/ 11 h 52"/>
                    <a:gd name="T16" fmla="*/ 1 w 50"/>
                    <a:gd name="T17" fmla="*/ 23 h 52"/>
                    <a:gd name="T18" fmla="*/ 9 w 50"/>
                    <a:gd name="T19" fmla="*/ 29 h 52"/>
                    <a:gd name="T20" fmla="*/ 5 w 50"/>
                    <a:gd name="T21" fmla="*/ 37 h 52"/>
                    <a:gd name="T22" fmla="*/ 5 w 50"/>
                    <a:gd name="T23" fmla="*/ 51 h 52"/>
                    <a:gd name="T24" fmla="*/ 9 w 50"/>
                    <a:gd name="T25" fmla="*/ 51 h 52"/>
                    <a:gd name="T26" fmla="*/ 12 w 50"/>
                    <a:gd name="T27" fmla="*/ 39 h 52"/>
                    <a:gd name="T28" fmla="*/ 21 w 50"/>
                    <a:gd name="T29" fmla="*/ 36 h 52"/>
                    <a:gd name="T30" fmla="*/ 21 w 50"/>
                    <a:gd name="T31" fmla="*/ 29 h 52"/>
                    <a:gd name="T32" fmla="*/ 26 w 50"/>
                    <a:gd name="T33" fmla="*/ 21 h 52"/>
                    <a:gd name="T34" fmla="*/ 39 w 50"/>
                    <a:gd name="T35" fmla="*/ 21 h 5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0"/>
                    <a:gd name="T55" fmla="*/ 0 h 52"/>
                    <a:gd name="T56" fmla="*/ 50 w 50"/>
                    <a:gd name="T57" fmla="*/ 52 h 5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0" h="52">
                      <a:moveTo>
                        <a:pt x="39" y="21"/>
                      </a:moveTo>
                      <a:lnTo>
                        <a:pt x="49" y="21"/>
                      </a:lnTo>
                      <a:lnTo>
                        <a:pt x="49" y="5"/>
                      </a:lnTo>
                      <a:lnTo>
                        <a:pt x="42" y="0"/>
                      </a:lnTo>
                      <a:lnTo>
                        <a:pt x="32" y="13"/>
                      </a:lnTo>
                      <a:lnTo>
                        <a:pt x="14" y="11"/>
                      </a:lnTo>
                      <a:lnTo>
                        <a:pt x="1" y="8"/>
                      </a:lnTo>
                      <a:lnTo>
                        <a:pt x="0" y="11"/>
                      </a:lnTo>
                      <a:lnTo>
                        <a:pt x="1" y="23"/>
                      </a:lnTo>
                      <a:lnTo>
                        <a:pt x="9" y="29"/>
                      </a:lnTo>
                      <a:lnTo>
                        <a:pt x="5" y="37"/>
                      </a:lnTo>
                      <a:lnTo>
                        <a:pt x="5" y="51"/>
                      </a:lnTo>
                      <a:lnTo>
                        <a:pt x="9" y="51"/>
                      </a:lnTo>
                      <a:lnTo>
                        <a:pt x="12" y="39"/>
                      </a:lnTo>
                      <a:lnTo>
                        <a:pt x="21" y="36"/>
                      </a:lnTo>
                      <a:lnTo>
                        <a:pt x="21" y="29"/>
                      </a:lnTo>
                      <a:lnTo>
                        <a:pt x="26" y="21"/>
                      </a:lnTo>
                      <a:lnTo>
                        <a:pt x="39" y="21"/>
                      </a:lnTo>
                    </a:path>
                  </a:pathLst>
                </a:custGeom>
                <a:solidFill>
                  <a:srgbClr val="A05000"/>
                </a:solidFill>
                <a:ln w="9525">
                  <a:noFill/>
                  <a:round/>
                  <a:headEnd/>
                  <a:tailEnd/>
                </a:ln>
              </p:spPr>
              <p:txBody>
                <a:bodyPr wrap="none" anchor="ctr"/>
                <a:lstStyle/>
                <a:p>
                  <a:endParaRPr lang="tr-TR"/>
                </a:p>
              </p:txBody>
            </p:sp>
            <p:sp>
              <p:nvSpPr>
                <p:cNvPr id="104485" name="AutoShape 31"/>
                <p:cNvSpPr>
                  <a:spLocks noChangeArrowheads="1"/>
                </p:cNvSpPr>
                <p:nvPr/>
              </p:nvSpPr>
              <p:spPr bwMode="auto">
                <a:xfrm>
                  <a:off x="4477" y="1779"/>
                  <a:ext cx="25" cy="29"/>
                </a:xfrm>
                <a:custGeom>
                  <a:avLst/>
                  <a:gdLst>
                    <a:gd name="T0" fmla="*/ 20 w 25"/>
                    <a:gd name="T1" fmla="*/ 0 h 29"/>
                    <a:gd name="T2" fmla="*/ 24 w 25"/>
                    <a:gd name="T3" fmla="*/ 12 h 29"/>
                    <a:gd name="T4" fmla="*/ 9 w 25"/>
                    <a:gd name="T5" fmla="*/ 17 h 29"/>
                    <a:gd name="T6" fmla="*/ 8 w 25"/>
                    <a:gd name="T7" fmla="*/ 26 h 29"/>
                    <a:gd name="T8" fmla="*/ 0 w 25"/>
                    <a:gd name="T9" fmla="*/ 28 h 29"/>
                    <a:gd name="T10" fmla="*/ 4 w 25"/>
                    <a:gd name="T11" fmla="*/ 12 h 29"/>
                    <a:gd name="T12" fmla="*/ 20 w 25"/>
                    <a:gd name="T13" fmla="*/ 0 h 29"/>
                    <a:gd name="T14" fmla="*/ 0 60000 65536"/>
                    <a:gd name="T15" fmla="*/ 0 60000 65536"/>
                    <a:gd name="T16" fmla="*/ 0 60000 65536"/>
                    <a:gd name="T17" fmla="*/ 0 60000 65536"/>
                    <a:gd name="T18" fmla="*/ 0 60000 65536"/>
                    <a:gd name="T19" fmla="*/ 0 60000 65536"/>
                    <a:gd name="T20" fmla="*/ 0 60000 65536"/>
                    <a:gd name="T21" fmla="*/ 0 w 25"/>
                    <a:gd name="T22" fmla="*/ 0 h 29"/>
                    <a:gd name="T23" fmla="*/ 25 w 25"/>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 h="29">
                      <a:moveTo>
                        <a:pt x="20" y="0"/>
                      </a:moveTo>
                      <a:lnTo>
                        <a:pt x="24" y="12"/>
                      </a:lnTo>
                      <a:lnTo>
                        <a:pt x="9" y="17"/>
                      </a:lnTo>
                      <a:lnTo>
                        <a:pt x="8" y="26"/>
                      </a:lnTo>
                      <a:lnTo>
                        <a:pt x="0" y="28"/>
                      </a:lnTo>
                      <a:lnTo>
                        <a:pt x="4" y="12"/>
                      </a:lnTo>
                      <a:lnTo>
                        <a:pt x="20" y="0"/>
                      </a:lnTo>
                    </a:path>
                  </a:pathLst>
                </a:custGeom>
                <a:solidFill>
                  <a:srgbClr val="A05000"/>
                </a:solidFill>
                <a:ln w="9525">
                  <a:noFill/>
                  <a:round/>
                  <a:headEnd/>
                  <a:tailEnd/>
                </a:ln>
              </p:spPr>
              <p:txBody>
                <a:bodyPr wrap="none" anchor="ctr"/>
                <a:lstStyle/>
                <a:p>
                  <a:endParaRPr lang="tr-TR"/>
                </a:p>
              </p:txBody>
            </p:sp>
            <p:sp>
              <p:nvSpPr>
                <p:cNvPr id="104486" name="AutoShape 32"/>
                <p:cNvSpPr>
                  <a:spLocks noChangeArrowheads="1"/>
                </p:cNvSpPr>
                <p:nvPr/>
              </p:nvSpPr>
              <p:spPr bwMode="auto">
                <a:xfrm>
                  <a:off x="4445" y="1730"/>
                  <a:ext cx="57" cy="17"/>
                </a:xfrm>
                <a:custGeom>
                  <a:avLst/>
                  <a:gdLst>
                    <a:gd name="T0" fmla="*/ 0 w 57"/>
                    <a:gd name="T1" fmla="*/ 4 h 17"/>
                    <a:gd name="T2" fmla="*/ 17 w 57"/>
                    <a:gd name="T3" fmla="*/ 4 h 17"/>
                    <a:gd name="T4" fmla="*/ 27 w 57"/>
                    <a:gd name="T5" fmla="*/ 9 h 17"/>
                    <a:gd name="T6" fmla="*/ 21 w 57"/>
                    <a:gd name="T7" fmla="*/ 12 h 17"/>
                    <a:gd name="T8" fmla="*/ 42 w 57"/>
                    <a:gd name="T9" fmla="*/ 16 h 17"/>
                    <a:gd name="T10" fmla="*/ 56 w 57"/>
                    <a:gd name="T11" fmla="*/ 6 h 17"/>
                    <a:gd name="T12" fmla="*/ 42 w 57"/>
                    <a:gd name="T13" fmla="*/ 4 h 17"/>
                    <a:gd name="T14" fmla="*/ 35 w 57"/>
                    <a:gd name="T15" fmla="*/ 4 h 17"/>
                    <a:gd name="T16" fmla="*/ 25 w 57"/>
                    <a:gd name="T17" fmla="*/ 0 h 17"/>
                    <a:gd name="T18" fmla="*/ 0 w 57"/>
                    <a:gd name="T19" fmla="*/ 4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7"/>
                    <a:gd name="T31" fmla="*/ 0 h 17"/>
                    <a:gd name="T32" fmla="*/ 57 w 57"/>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7" h="17">
                      <a:moveTo>
                        <a:pt x="0" y="4"/>
                      </a:moveTo>
                      <a:lnTo>
                        <a:pt x="17" y="4"/>
                      </a:lnTo>
                      <a:lnTo>
                        <a:pt x="27" y="9"/>
                      </a:lnTo>
                      <a:lnTo>
                        <a:pt x="21" y="12"/>
                      </a:lnTo>
                      <a:lnTo>
                        <a:pt x="42" y="16"/>
                      </a:lnTo>
                      <a:lnTo>
                        <a:pt x="56" y="6"/>
                      </a:lnTo>
                      <a:lnTo>
                        <a:pt x="42" y="4"/>
                      </a:lnTo>
                      <a:lnTo>
                        <a:pt x="35" y="4"/>
                      </a:lnTo>
                      <a:lnTo>
                        <a:pt x="25" y="0"/>
                      </a:lnTo>
                      <a:lnTo>
                        <a:pt x="0" y="4"/>
                      </a:lnTo>
                    </a:path>
                  </a:pathLst>
                </a:custGeom>
                <a:solidFill>
                  <a:srgbClr val="402000"/>
                </a:solidFill>
                <a:ln w="9525">
                  <a:noFill/>
                  <a:round/>
                  <a:headEnd/>
                  <a:tailEnd/>
                </a:ln>
              </p:spPr>
              <p:txBody>
                <a:bodyPr wrap="none" anchor="ctr"/>
                <a:lstStyle/>
                <a:p>
                  <a:endParaRPr lang="tr-TR"/>
                </a:p>
              </p:txBody>
            </p:sp>
            <p:sp>
              <p:nvSpPr>
                <p:cNvPr id="104487" name="AutoShape 33"/>
                <p:cNvSpPr>
                  <a:spLocks noChangeArrowheads="1"/>
                </p:cNvSpPr>
                <p:nvPr/>
              </p:nvSpPr>
              <p:spPr bwMode="auto">
                <a:xfrm>
                  <a:off x="4520" y="1772"/>
                  <a:ext cx="17" cy="58"/>
                </a:xfrm>
                <a:custGeom>
                  <a:avLst/>
                  <a:gdLst>
                    <a:gd name="T0" fmla="*/ 0 w 17"/>
                    <a:gd name="T1" fmla="*/ 0 h 58"/>
                    <a:gd name="T2" fmla="*/ 16 w 17"/>
                    <a:gd name="T3" fmla="*/ 16 h 58"/>
                    <a:gd name="T4" fmla="*/ 16 w 17"/>
                    <a:gd name="T5" fmla="*/ 43 h 58"/>
                    <a:gd name="T6" fmla="*/ 0 w 17"/>
                    <a:gd name="T7" fmla="*/ 57 h 58"/>
                    <a:gd name="T8" fmla="*/ 0 w 17"/>
                    <a:gd name="T9" fmla="*/ 36 h 58"/>
                    <a:gd name="T10" fmla="*/ 0 w 17"/>
                    <a:gd name="T11" fmla="*/ 0 h 58"/>
                    <a:gd name="T12" fmla="*/ 0 60000 65536"/>
                    <a:gd name="T13" fmla="*/ 0 60000 65536"/>
                    <a:gd name="T14" fmla="*/ 0 60000 65536"/>
                    <a:gd name="T15" fmla="*/ 0 60000 65536"/>
                    <a:gd name="T16" fmla="*/ 0 60000 65536"/>
                    <a:gd name="T17" fmla="*/ 0 60000 65536"/>
                    <a:gd name="T18" fmla="*/ 0 w 17"/>
                    <a:gd name="T19" fmla="*/ 0 h 58"/>
                    <a:gd name="T20" fmla="*/ 17 w 17"/>
                    <a:gd name="T21" fmla="*/ 58 h 58"/>
                  </a:gdLst>
                  <a:ahLst/>
                  <a:cxnLst>
                    <a:cxn ang="T12">
                      <a:pos x="T0" y="T1"/>
                    </a:cxn>
                    <a:cxn ang="T13">
                      <a:pos x="T2" y="T3"/>
                    </a:cxn>
                    <a:cxn ang="T14">
                      <a:pos x="T4" y="T5"/>
                    </a:cxn>
                    <a:cxn ang="T15">
                      <a:pos x="T6" y="T7"/>
                    </a:cxn>
                    <a:cxn ang="T16">
                      <a:pos x="T8" y="T9"/>
                    </a:cxn>
                    <a:cxn ang="T17">
                      <a:pos x="T10" y="T11"/>
                    </a:cxn>
                  </a:cxnLst>
                  <a:rect l="T18" t="T19" r="T20" b="T21"/>
                  <a:pathLst>
                    <a:path w="17" h="58">
                      <a:moveTo>
                        <a:pt x="0" y="0"/>
                      </a:moveTo>
                      <a:lnTo>
                        <a:pt x="16" y="16"/>
                      </a:lnTo>
                      <a:lnTo>
                        <a:pt x="16" y="43"/>
                      </a:lnTo>
                      <a:lnTo>
                        <a:pt x="0" y="57"/>
                      </a:lnTo>
                      <a:lnTo>
                        <a:pt x="0" y="36"/>
                      </a:lnTo>
                      <a:lnTo>
                        <a:pt x="0" y="0"/>
                      </a:lnTo>
                    </a:path>
                  </a:pathLst>
                </a:custGeom>
                <a:solidFill>
                  <a:srgbClr val="A05000"/>
                </a:solidFill>
                <a:ln w="9525">
                  <a:noFill/>
                  <a:round/>
                  <a:headEnd/>
                  <a:tailEnd/>
                </a:ln>
              </p:spPr>
              <p:txBody>
                <a:bodyPr wrap="none" anchor="ctr"/>
                <a:lstStyle/>
                <a:p>
                  <a:endParaRPr lang="tr-TR"/>
                </a:p>
              </p:txBody>
            </p:sp>
            <p:sp>
              <p:nvSpPr>
                <p:cNvPr id="104488" name="AutoShape 34"/>
                <p:cNvSpPr>
                  <a:spLocks noChangeArrowheads="1"/>
                </p:cNvSpPr>
                <p:nvPr/>
              </p:nvSpPr>
              <p:spPr bwMode="auto">
                <a:xfrm>
                  <a:off x="4430" y="1749"/>
                  <a:ext cx="90" cy="22"/>
                </a:xfrm>
                <a:custGeom>
                  <a:avLst/>
                  <a:gdLst>
                    <a:gd name="T0" fmla="*/ 17 w 90"/>
                    <a:gd name="T1" fmla="*/ 7 h 22"/>
                    <a:gd name="T2" fmla="*/ 0 w 90"/>
                    <a:gd name="T3" fmla="*/ 9 h 22"/>
                    <a:gd name="T4" fmla="*/ 6 w 90"/>
                    <a:gd name="T5" fmla="*/ 4 h 22"/>
                    <a:gd name="T6" fmla="*/ 31 w 90"/>
                    <a:gd name="T7" fmla="*/ 0 h 22"/>
                    <a:gd name="T8" fmla="*/ 53 w 90"/>
                    <a:gd name="T9" fmla="*/ 0 h 22"/>
                    <a:gd name="T10" fmla="*/ 62 w 90"/>
                    <a:gd name="T11" fmla="*/ 4 h 22"/>
                    <a:gd name="T12" fmla="*/ 78 w 90"/>
                    <a:gd name="T13" fmla="*/ 7 h 22"/>
                    <a:gd name="T14" fmla="*/ 87 w 90"/>
                    <a:gd name="T15" fmla="*/ 16 h 22"/>
                    <a:gd name="T16" fmla="*/ 89 w 90"/>
                    <a:gd name="T17" fmla="*/ 19 h 22"/>
                    <a:gd name="T18" fmla="*/ 82 w 90"/>
                    <a:gd name="T19" fmla="*/ 20 h 22"/>
                    <a:gd name="T20" fmla="*/ 72 w 90"/>
                    <a:gd name="T21" fmla="*/ 15 h 22"/>
                    <a:gd name="T22" fmla="*/ 65 w 90"/>
                    <a:gd name="T23" fmla="*/ 7 h 22"/>
                    <a:gd name="T24" fmla="*/ 50 w 90"/>
                    <a:gd name="T25" fmla="*/ 5 h 22"/>
                    <a:gd name="T26" fmla="*/ 42 w 90"/>
                    <a:gd name="T27" fmla="*/ 5 h 22"/>
                    <a:gd name="T28" fmla="*/ 47 w 90"/>
                    <a:gd name="T29" fmla="*/ 9 h 22"/>
                    <a:gd name="T30" fmla="*/ 42 w 90"/>
                    <a:gd name="T31" fmla="*/ 20 h 22"/>
                    <a:gd name="T32" fmla="*/ 31 w 90"/>
                    <a:gd name="T33" fmla="*/ 21 h 22"/>
                    <a:gd name="T34" fmla="*/ 22 w 90"/>
                    <a:gd name="T35" fmla="*/ 19 h 22"/>
                    <a:gd name="T36" fmla="*/ 17 w 90"/>
                    <a:gd name="T37" fmla="*/ 7 h 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0"/>
                    <a:gd name="T58" fmla="*/ 0 h 22"/>
                    <a:gd name="T59" fmla="*/ 90 w 90"/>
                    <a:gd name="T60" fmla="*/ 22 h 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0" h="22">
                      <a:moveTo>
                        <a:pt x="17" y="7"/>
                      </a:moveTo>
                      <a:lnTo>
                        <a:pt x="0" y="9"/>
                      </a:lnTo>
                      <a:lnTo>
                        <a:pt x="6" y="4"/>
                      </a:lnTo>
                      <a:lnTo>
                        <a:pt x="31" y="0"/>
                      </a:lnTo>
                      <a:lnTo>
                        <a:pt x="53" y="0"/>
                      </a:lnTo>
                      <a:lnTo>
                        <a:pt x="62" y="4"/>
                      </a:lnTo>
                      <a:lnTo>
                        <a:pt x="78" y="7"/>
                      </a:lnTo>
                      <a:lnTo>
                        <a:pt x="87" y="16"/>
                      </a:lnTo>
                      <a:lnTo>
                        <a:pt x="89" y="19"/>
                      </a:lnTo>
                      <a:lnTo>
                        <a:pt x="82" y="20"/>
                      </a:lnTo>
                      <a:lnTo>
                        <a:pt x="72" y="15"/>
                      </a:lnTo>
                      <a:lnTo>
                        <a:pt x="65" y="7"/>
                      </a:lnTo>
                      <a:lnTo>
                        <a:pt x="50" y="5"/>
                      </a:lnTo>
                      <a:lnTo>
                        <a:pt x="42" y="5"/>
                      </a:lnTo>
                      <a:lnTo>
                        <a:pt x="47" y="9"/>
                      </a:lnTo>
                      <a:lnTo>
                        <a:pt x="42" y="20"/>
                      </a:lnTo>
                      <a:lnTo>
                        <a:pt x="31" y="21"/>
                      </a:lnTo>
                      <a:lnTo>
                        <a:pt x="22" y="19"/>
                      </a:lnTo>
                      <a:lnTo>
                        <a:pt x="17" y="7"/>
                      </a:lnTo>
                    </a:path>
                  </a:pathLst>
                </a:custGeom>
                <a:solidFill>
                  <a:srgbClr val="402000"/>
                </a:solidFill>
                <a:ln w="9525">
                  <a:noFill/>
                  <a:round/>
                  <a:headEnd/>
                  <a:tailEnd/>
                </a:ln>
              </p:spPr>
              <p:txBody>
                <a:bodyPr wrap="none" anchor="ctr"/>
                <a:lstStyle/>
                <a:p>
                  <a:endParaRPr lang="tr-TR"/>
                </a:p>
              </p:txBody>
            </p:sp>
            <p:sp>
              <p:nvSpPr>
                <p:cNvPr id="104489" name="AutoShape 35"/>
                <p:cNvSpPr>
                  <a:spLocks noChangeArrowheads="1"/>
                </p:cNvSpPr>
                <p:nvPr/>
              </p:nvSpPr>
              <p:spPr bwMode="auto">
                <a:xfrm>
                  <a:off x="4482" y="1950"/>
                  <a:ext cx="129" cy="17"/>
                </a:xfrm>
                <a:custGeom>
                  <a:avLst/>
                  <a:gdLst>
                    <a:gd name="T0" fmla="*/ 0 w 129"/>
                    <a:gd name="T1" fmla="*/ 7 h 17"/>
                    <a:gd name="T2" fmla="*/ 16 w 129"/>
                    <a:gd name="T3" fmla="*/ 3 h 17"/>
                    <a:gd name="T4" fmla="*/ 39 w 129"/>
                    <a:gd name="T5" fmla="*/ 1 h 17"/>
                    <a:gd name="T6" fmla="*/ 62 w 129"/>
                    <a:gd name="T7" fmla="*/ 0 h 17"/>
                    <a:gd name="T8" fmla="*/ 99 w 129"/>
                    <a:gd name="T9" fmla="*/ 5 h 17"/>
                    <a:gd name="T10" fmla="*/ 128 w 129"/>
                    <a:gd name="T11" fmla="*/ 16 h 17"/>
                    <a:gd name="T12" fmla="*/ 117 w 129"/>
                    <a:gd name="T13" fmla="*/ 12 h 17"/>
                    <a:gd name="T14" fmla="*/ 94 w 129"/>
                    <a:gd name="T15" fmla="*/ 8 h 17"/>
                    <a:gd name="T16" fmla="*/ 72 w 129"/>
                    <a:gd name="T17" fmla="*/ 10 h 17"/>
                    <a:gd name="T18" fmla="*/ 24 w 129"/>
                    <a:gd name="T19" fmla="*/ 10 h 17"/>
                    <a:gd name="T20" fmla="*/ 16 w 129"/>
                    <a:gd name="T21" fmla="*/ 7 h 17"/>
                    <a:gd name="T22" fmla="*/ 0 w 129"/>
                    <a:gd name="T23" fmla="*/ 7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9"/>
                    <a:gd name="T37" fmla="*/ 0 h 17"/>
                    <a:gd name="T38" fmla="*/ 129 w 129"/>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9" h="17">
                      <a:moveTo>
                        <a:pt x="0" y="7"/>
                      </a:moveTo>
                      <a:lnTo>
                        <a:pt x="16" y="3"/>
                      </a:lnTo>
                      <a:lnTo>
                        <a:pt x="39" y="1"/>
                      </a:lnTo>
                      <a:lnTo>
                        <a:pt x="62" y="0"/>
                      </a:lnTo>
                      <a:lnTo>
                        <a:pt x="99" y="5"/>
                      </a:lnTo>
                      <a:lnTo>
                        <a:pt x="128" y="16"/>
                      </a:lnTo>
                      <a:lnTo>
                        <a:pt x="117" y="12"/>
                      </a:lnTo>
                      <a:lnTo>
                        <a:pt x="94" y="8"/>
                      </a:lnTo>
                      <a:lnTo>
                        <a:pt x="72" y="10"/>
                      </a:lnTo>
                      <a:lnTo>
                        <a:pt x="24" y="10"/>
                      </a:lnTo>
                      <a:lnTo>
                        <a:pt x="16" y="7"/>
                      </a:lnTo>
                      <a:lnTo>
                        <a:pt x="0" y="7"/>
                      </a:lnTo>
                    </a:path>
                  </a:pathLst>
                </a:custGeom>
                <a:solidFill>
                  <a:srgbClr val="402000"/>
                </a:solidFill>
                <a:ln w="9525">
                  <a:noFill/>
                  <a:round/>
                  <a:headEnd/>
                  <a:tailEnd/>
                </a:ln>
              </p:spPr>
              <p:txBody>
                <a:bodyPr wrap="none" anchor="ctr"/>
                <a:lstStyle/>
                <a:p>
                  <a:endParaRPr lang="tr-TR"/>
                </a:p>
              </p:txBody>
            </p:sp>
            <p:sp>
              <p:nvSpPr>
                <p:cNvPr id="104490" name="AutoShape 36"/>
                <p:cNvSpPr>
                  <a:spLocks noChangeArrowheads="1"/>
                </p:cNvSpPr>
                <p:nvPr/>
              </p:nvSpPr>
              <p:spPr bwMode="auto">
                <a:xfrm>
                  <a:off x="4467" y="1530"/>
                  <a:ext cx="55" cy="81"/>
                </a:xfrm>
                <a:custGeom>
                  <a:avLst/>
                  <a:gdLst>
                    <a:gd name="T0" fmla="*/ 13 w 55"/>
                    <a:gd name="T1" fmla="*/ 0 h 81"/>
                    <a:gd name="T2" fmla="*/ 0 w 55"/>
                    <a:gd name="T3" fmla="*/ 30 h 81"/>
                    <a:gd name="T4" fmla="*/ 9 w 55"/>
                    <a:gd name="T5" fmla="*/ 35 h 81"/>
                    <a:gd name="T6" fmla="*/ 5 w 55"/>
                    <a:gd name="T7" fmla="*/ 68 h 81"/>
                    <a:gd name="T8" fmla="*/ 13 w 55"/>
                    <a:gd name="T9" fmla="*/ 80 h 81"/>
                    <a:gd name="T10" fmla="*/ 42 w 55"/>
                    <a:gd name="T11" fmla="*/ 76 h 81"/>
                    <a:gd name="T12" fmla="*/ 54 w 55"/>
                    <a:gd name="T13" fmla="*/ 59 h 81"/>
                    <a:gd name="T14" fmla="*/ 54 w 55"/>
                    <a:gd name="T15" fmla="*/ 20 h 81"/>
                    <a:gd name="T16" fmla="*/ 13 w 55"/>
                    <a:gd name="T17" fmla="*/ 0 h 8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5"/>
                    <a:gd name="T28" fmla="*/ 0 h 81"/>
                    <a:gd name="T29" fmla="*/ 55 w 55"/>
                    <a:gd name="T30" fmla="*/ 81 h 8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5" h="81">
                      <a:moveTo>
                        <a:pt x="13" y="0"/>
                      </a:moveTo>
                      <a:lnTo>
                        <a:pt x="0" y="30"/>
                      </a:lnTo>
                      <a:lnTo>
                        <a:pt x="9" y="35"/>
                      </a:lnTo>
                      <a:lnTo>
                        <a:pt x="5" y="68"/>
                      </a:lnTo>
                      <a:lnTo>
                        <a:pt x="13" y="80"/>
                      </a:lnTo>
                      <a:lnTo>
                        <a:pt x="42" y="76"/>
                      </a:lnTo>
                      <a:lnTo>
                        <a:pt x="54" y="59"/>
                      </a:lnTo>
                      <a:lnTo>
                        <a:pt x="54" y="20"/>
                      </a:lnTo>
                      <a:lnTo>
                        <a:pt x="13" y="0"/>
                      </a:lnTo>
                    </a:path>
                  </a:pathLst>
                </a:custGeom>
                <a:solidFill>
                  <a:srgbClr val="4040FF"/>
                </a:solidFill>
                <a:ln w="9525">
                  <a:noFill/>
                  <a:round/>
                  <a:headEnd/>
                  <a:tailEnd/>
                </a:ln>
              </p:spPr>
              <p:txBody>
                <a:bodyPr wrap="none" anchor="ctr"/>
                <a:lstStyle/>
                <a:p>
                  <a:endParaRPr lang="tr-TR"/>
                </a:p>
              </p:txBody>
            </p:sp>
            <p:sp>
              <p:nvSpPr>
                <p:cNvPr id="104491" name="AutoShape 37"/>
                <p:cNvSpPr>
                  <a:spLocks noChangeArrowheads="1"/>
                </p:cNvSpPr>
                <p:nvPr/>
              </p:nvSpPr>
              <p:spPr bwMode="auto">
                <a:xfrm>
                  <a:off x="4433" y="1571"/>
                  <a:ext cx="25" cy="49"/>
                </a:xfrm>
                <a:custGeom>
                  <a:avLst/>
                  <a:gdLst>
                    <a:gd name="T0" fmla="*/ 18 w 25"/>
                    <a:gd name="T1" fmla="*/ 0 h 49"/>
                    <a:gd name="T2" fmla="*/ 24 w 25"/>
                    <a:gd name="T3" fmla="*/ 7 h 49"/>
                    <a:gd name="T4" fmla="*/ 15 w 25"/>
                    <a:gd name="T5" fmla="*/ 16 h 49"/>
                    <a:gd name="T6" fmla="*/ 18 w 25"/>
                    <a:gd name="T7" fmla="*/ 31 h 49"/>
                    <a:gd name="T8" fmla="*/ 13 w 25"/>
                    <a:gd name="T9" fmla="*/ 48 h 49"/>
                    <a:gd name="T10" fmla="*/ 0 w 25"/>
                    <a:gd name="T11" fmla="*/ 40 h 49"/>
                    <a:gd name="T12" fmla="*/ 5 w 25"/>
                    <a:gd name="T13" fmla="*/ 16 h 49"/>
                    <a:gd name="T14" fmla="*/ 18 w 25"/>
                    <a:gd name="T15" fmla="*/ 0 h 49"/>
                    <a:gd name="T16" fmla="*/ 0 60000 65536"/>
                    <a:gd name="T17" fmla="*/ 0 60000 65536"/>
                    <a:gd name="T18" fmla="*/ 0 60000 65536"/>
                    <a:gd name="T19" fmla="*/ 0 60000 65536"/>
                    <a:gd name="T20" fmla="*/ 0 60000 65536"/>
                    <a:gd name="T21" fmla="*/ 0 60000 65536"/>
                    <a:gd name="T22" fmla="*/ 0 60000 65536"/>
                    <a:gd name="T23" fmla="*/ 0 60000 65536"/>
                    <a:gd name="T24" fmla="*/ 0 w 25"/>
                    <a:gd name="T25" fmla="*/ 0 h 49"/>
                    <a:gd name="T26" fmla="*/ 25 w 25"/>
                    <a:gd name="T27" fmla="*/ 49 h 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 h="49">
                      <a:moveTo>
                        <a:pt x="18" y="0"/>
                      </a:moveTo>
                      <a:lnTo>
                        <a:pt x="24" y="7"/>
                      </a:lnTo>
                      <a:lnTo>
                        <a:pt x="15" y="16"/>
                      </a:lnTo>
                      <a:lnTo>
                        <a:pt x="18" y="31"/>
                      </a:lnTo>
                      <a:lnTo>
                        <a:pt x="13" y="48"/>
                      </a:lnTo>
                      <a:lnTo>
                        <a:pt x="0" y="40"/>
                      </a:lnTo>
                      <a:lnTo>
                        <a:pt x="5" y="16"/>
                      </a:lnTo>
                      <a:lnTo>
                        <a:pt x="18" y="0"/>
                      </a:lnTo>
                    </a:path>
                  </a:pathLst>
                </a:custGeom>
                <a:solidFill>
                  <a:srgbClr val="4040FF"/>
                </a:solidFill>
                <a:ln w="9525">
                  <a:noFill/>
                  <a:round/>
                  <a:headEnd/>
                  <a:tailEnd/>
                </a:ln>
              </p:spPr>
              <p:txBody>
                <a:bodyPr wrap="none" anchor="ctr"/>
                <a:lstStyle/>
                <a:p>
                  <a:endParaRPr lang="tr-TR"/>
                </a:p>
              </p:txBody>
            </p:sp>
            <p:sp>
              <p:nvSpPr>
                <p:cNvPr id="104492" name="AutoShape 38"/>
                <p:cNvSpPr>
                  <a:spLocks noChangeArrowheads="1"/>
                </p:cNvSpPr>
                <p:nvPr/>
              </p:nvSpPr>
              <p:spPr bwMode="auto">
                <a:xfrm>
                  <a:off x="4654" y="1590"/>
                  <a:ext cx="17" cy="22"/>
                </a:xfrm>
                <a:custGeom>
                  <a:avLst/>
                  <a:gdLst>
                    <a:gd name="T0" fmla="*/ 0 w 17"/>
                    <a:gd name="T1" fmla="*/ 0 h 22"/>
                    <a:gd name="T2" fmla="*/ 0 w 17"/>
                    <a:gd name="T3" fmla="*/ 21 h 22"/>
                    <a:gd name="T4" fmla="*/ 16 w 17"/>
                    <a:gd name="T5" fmla="*/ 18 h 22"/>
                    <a:gd name="T6" fmla="*/ 0 w 17"/>
                    <a:gd name="T7" fmla="*/ 0 h 22"/>
                    <a:gd name="T8" fmla="*/ 0 60000 65536"/>
                    <a:gd name="T9" fmla="*/ 0 60000 65536"/>
                    <a:gd name="T10" fmla="*/ 0 60000 65536"/>
                    <a:gd name="T11" fmla="*/ 0 60000 65536"/>
                    <a:gd name="T12" fmla="*/ 0 w 17"/>
                    <a:gd name="T13" fmla="*/ 0 h 22"/>
                    <a:gd name="T14" fmla="*/ 17 w 17"/>
                    <a:gd name="T15" fmla="*/ 22 h 22"/>
                  </a:gdLst>
                  <a:ahLst/>
                  <a:cxnLst>
                    <a:cxn ang="T8">
                      <a:pos x="T0" y="T1"/>
                    </a:cxn>
                    <a:cxn ang="T9">
                      <a:pos x="T2" y="T3"/>
                    </a:cxn>
                    <a:cxn ang="T10">
                      <a:pos x="T4" y="T5"/>
                    </a:cxn>
                    <a:cxn ang="T11">
                      <a:pos x="T6" y="T7"/>
                    </a:cxn>
                  </a:cxnLst>
                  <a:rect l="T12" t="T13" r="T14" b="T15"/>
                  <a:pathLst>
                    <a:path w="17" h="22">
                      <a:moveTo>
                        <a:pt x="0" y="0"/>
                      </a:moveTo>
                      <a:lnTo>
                        <a:pt x="0" y="21"/>
                      </a:lnTo>
                      <a:lnTo>
                        <a:pt x="16" y="18"/>
                      </a:lnTo>
                      <a:lnTo>
                        <a:pt x="0" y="0"/>
                      </a:lnTo>
                    </a:path>
                  </a:pathLst>
                </a:custGeom>
                <a:solidFill>
                  <a:srgbClr val="4040FF"/>
                </a:solidFill>
                <a:ln w="9525">
                  <a:noFill/>
                  <a:round/>
                  <a:headEnd/>
                  <a:tailEnd/>
                </a:ln>
              </p:spPr>
              <p:txBody>
                <a:bodyPr wrap="none" anchor="ctr"/>
                <a:lstStyle/>
                <a:p>
                  <a:endParaRPr lang="tr-TR"/>
                </a:p>
              </p:txBody>
            </p:sp>
            <p:sp>
              <p:nvSpPr>
                <p:cNvPr id="104493" name="AutoShape 39"/>
                <p:cNvSpPr>
                  <a:spLocks noChangeArrowheads="1"/>
                </p:cNvSpPr>
                <p:nvPr/>
              </p:nvSpPr>
              <p:spPr bwMode="auto">
                <a:xfrm>
                  <a:off x="4846" y="1563"/>
                  <a:ext cx="69" cy="156"/>
                </a:xfrm>
                <a:custGeom>
                  <a:avLst/>
                  <a:gdLst>
                    <a:gd name="T0" fmla="*/ 32 w 69"/>
                    <a:gd name="T1" fmla="*/ 0 h 156"/>
                    <a:gd name="T2" fmla="*/ 35 w 69"/>
                    <a:gd name="T3" fmla="*/ 56 h 156"/>
                    <a:gd name="T4" fmla="*/ 30 w 69"/>
                    <a:gd name="T5" fmla="*/ 48 h 156"/>
                    <a:gd name="T6" fmla="*/ 22 w 69"/>
                    <a:gd name="T7" fmla="*/ 50 h 156"/>
                    <a:gd name="T8" fmla="*/ 36 w 69"/>
                    <a:gd name="T9" fmla="*/ 67 h 156"/>
                    <a:gd name="T10" fmla="*/ 30 w 69"/>
                    <a:gd name="T11" fmla="*/ 107 h 156"/>
                    <a:gd name="T12" fmla="*/ 0 w 69"/>
                    <a:gd name="T13" fmla="*/ 104 h 156"/>
                    <a:gd name="T14" fmla="*/ 13 w 69"/>
                    <a:gd name="T15" fmla="*/ 112 h 156"/>
                    <a:gd name="T16" fmla="*/ 32 w 69"/>
                    <a:gd name="T17" fmla="*/ 117 h 156"/>
                    <a:gd name="T18" fmla="*/ 47 w 69"/>
                    <a:gd name="T19" fmla="*/ 132 h 156"/>
                    <a:gd name="T20" fmla="*/ 56 w 69"/>
                    <a:gd name="T21" fmla="*/ 141 h 156"/>
                    <a:gd name="T22" fmla="*/ 63 w 69"/>
                    <a:gd name="T23" fmla="*/ 155 h 156"/>
                    <a:gd name="T24" fmla="*/ 68 w 69"/>
                    <a:gd name="T25" fmla="*/ 130 h 156"/>
                    <a:gd name="T26" fmla="*/ 68 w 69"/>
                    <a:gd name="T27" fmla="*/ 99 h 156"/>
                    <a:gd name="T28" fmla="*/ 58 w 69"/>
                    <a:gd name="T29" fmla="*/ 71 h 156"/>
                    <a:gd name="T30" fmla="*/ 47 w 69"/>
                    <a:gd name="T31" fmla="*/ 43 h 156"/>
                    <a:gd name="T32" fmla="*/ 47 w 69"/>
                    <a:gd name="T33" fmla="*/ 33 h 156"/>
                    <a:gd name="T34" fmla="*/ 32 w 69"/>
                    <a:gd name="T35" fmla="*/ 0 h 1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9"/>
                    <a:gd name="T55" fmla="*/ 0 h 156"/>
                    <a:gd name="T56" fmla="*/ 69 w 69"/>
                    <a:gd name="T57" fmla="*/ 156 h 1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9" h="156">
                      <a:moveTo>
                        <a:pt x="32" y="0"/>
                      </a:moveTo>
                      <a:lnTo>
                        <a:pt x="35" y="56"/>
                      </a:lnTo>
                      <a:lnTo>
                        <a:pt x="30" y="48"/>
                      </a:lnTo>
                      <a:lnTo>
                        <a:pt x="22" y="50"/>
                      </a:lnTo>
                      <a:lnTo>
                        <a:pt x="36" y="67"/>
                      </a:lnTo>
                      <a:lnTo>
                        <a:pt x="30" y="107"/>
                      </a:lnTo>
                      <a:lnTo>
                        <a:pt x="0" y="104"/>
                      </a:lnTo>
                      <a:lnTo>
                        <a:pt x="13" y="112"/>
                      </a:lnTo>
                      <a:lnTo>
                        <a:pt x="32" y="117"/>
                      </a:lnTo>
                      <a:lnTo>
                        <a:pt x="47" y="132"/>
                      </a:lnTo>
                      <a:lnTo>
                        <a:pt x="56" y="141"/>
                      </a:lnTo>
                      <a:lnTo>
                        <a:pt x="63" y="155"/>
                      </a:lnTo>
                      <a:lnTo>
                        <a:pt x="68" y="130"/>
                      </a:lnTo>
                      <a:lnTo>
                        <a:pt x="68" y="99"/>
                      </a:lnTo>
                      <a:lnTo>
                        <a:pt x="58" y="71"/>
                      </a:lnTo>
                      <a:lnTo>
                        <a:pt x="47" y="43"/>
                      </a:lnTo>
                      <a:lnTo>
                        <a:pt x="47" y="33"/>
                      </a:lnTo>
                      <a:lnTo>
                        <a:pt x="32" y="0"/>
                      </a:lnTo>
                    </a:path>
                  </a:pathLst>
                </a:custGeom>
                <a:solidFill>
                  <a:srgbClr val="4040FF"/>
                </a:solidFill>
                <a:ln w="9525">
                  <a:noFill/>
                  <a:round/>
                  <a:headEnd/>
                  <a:tailEnd/>
                </a:ln>
              </p:spPr>
              <p:txBody>
                <a:bodyPr wrap="none" anchor="ctr"/>
                <a:lstStyle/>
                <a:p>
                  <a:endParaRPr lang="tr-TR"/>
                </a:p>
              </p:txBody>
            </p:sp>
            <p:sp>
              <p:nvSpPr>
                <p:cNvPr id="104494" name="AutoShape 40"/>
                <p:cNvSpPr>
                  <a:spLocks noChangeArrowheads="1"/>
                </p:cNvSpPr>
                <p:nvPr/>
              </p:nvSpPr>
              <p:spPr bwMode="auto">
                <a:xfrm>
                  <a:off x="4560" y="1997"/>
                  <a:ext cx="205" cy="102"/>
                </a:xfrm>
                <a:custGeom>
                  <a:avLst/>
                  <a:gdLst>
                    <a:gd name="T0" fmla="*/ 204 w 205"/>
                    <a:gd name="T1" fmla="*/ 0 h 102"/>
                    <a:gd name="T2" fmla="*/ 199 w 205"/>
                    <a:gd name="T3" fmla="*/ 34 h 102"/>
                    <a:gd name="T4" fmla="*/ 199 w 205"/>
                    <a:gd name="T5" fmla="*/ 61 h 102"/>
                    <a:gd name="T6" fmla="*/ 191 w 205"/>
                    <a:gd name="T7" fmla="*/ 82 h 102"/>
                    <a:gd name="T8" fmla="*/ 154 w 205"/>
                    <a:gd name="T9" fmla="*/ 101 h 102"/>
                    <a:gd name="T10" fmla="*/ 0 w 205"/>
                    <a:gd name="T11" fmla="*/ 64 h 102"/>
                    <a:gd name="T12" fmla="*/ 147 w 205"/>
                    <a:gd name="T13" fmla="*/ 44 h 102"/>
                    <a:gd name="T14" fmla="*/ 204 w 205"/>
                    <a:gd name="T15" fmla="*/ 0 h 102"/>
                    <a:gd name="T16" fmla="*/ 0 60000 65536"/>
                    <a:gd name="T17" fmla="*/ 0 60000 65536"/>
                    <a:gd name="T18" fmla="*/ 0 60000 65536"/>
                    <a:gd name="T19" fmla="*/ 0 60000 65536"/>
                    <a:gd name="T20" fmla="*/ 0 60000 65536"/>
                    <a:gd name="T21" fmla="*/ 0 60000 65536"/>
                    <a:gd name="T22" fmla="*/ 0 60000 65536"/>
                    <a:gd name="T23" fmla="*/ 0 60000 65536"/>
                    <a:gd name="T24" fmla="*/ 0 w 205"/>
                    <a:gd name="T25" fmla="*/ 0 h 102"/>
                    <a:gd name="T26" fmla="*/ 205 w 205"/>
                    <a:gd name="T27" fmla="*/ 102 h 10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5" h="102">
                      <a:moveTo>
                        <a:pt x="204" y="0"/>
                      </a:moveTo>
                      <a:lnTo>
                        <a:pt x="199" y="34"/>
                      </a:lnTo>
                      <a:lnTo>
                        <a:pt x="199" y="61"/>
                      </a:lnTo>
                      <a:lnTo>
                        <a:pt x="191" y="82"/>
                      </a:lnTo>
                      <a:lnTo>
                        <a:pt x="154" y="101"/>
                      </a:lnTo>
                      <a:lnTo>
                        <a:pt x="0" y="64"/>
                      </a:lnTo>
                      <a:lnTo>
                        <a:pt x="147" y="44"/>
                      </a:lnTo>
                      <a:lnTo>
                        <a:pt x="204" y="0"/>
                      </a:lnTo>
                    </a:path>
                  </a:pathLst>
                </a:custGeom>
                <a:solidFill>
                  <a:srgbClr val="804000"/>
                </a:solidFill>
                <a:ln w="12600">
                  <a:solidFill>
                    <a:srgbClr val="402000"/>
                  </a:solidFill>
                  <a:round/>
                  <a:headEnd/>
                  <a:tailEnd/>
                </a:ln>
              </p:spPr>
              <p:txBody>
                <a:bodyPr wrap="none" anchor="ctr"/>
                <a:lstStyle/>
                <a:p>
                  <a:endParaRPr lang="tr-TR"/>
                </a:p>
              </p:txBody>
            </p:sp>
            <p:sp>
              <p:nvSpPr>
                <p:cNvPr id="104495" name="AutoShape 41"/>
                <p:cNvSpPr>
                  <a:spLocks noChangeArrowheads="1"/>
                </p:cNvSpPr>
                <p:nvPr/>
              </p:nvSpPr>
              <p:spPr bwMode="auto">
                <a:xfrm>
                  <a:off x="4477" y="1899"/>
                  <a:ext cx="26" cy="17"/>
                </a:xfrm>
                <a:custGeom>
                  <a:avLst/>
                  <a:gdLst>
                    <a:gd name="T0" fmla="*/ 0 w 26"/>
                    <a:gd name="T1" fmla="*/ 0 h 17"/>
                    <a:gd name="T2" fmla="*/ 9 w 26"/>
                    <a:gd name="T3" fmla="*/ 0 h 17"/>
                    <a:gd name="T4" fmla="*/ 19 w 26"/>
                    <a:gd name="T5" fmla="*/ 0 h 17"/>
                    <a:gd name="T6" fmla="*/ 25 w 26"/>
                    <a:gd name="T7" fmla="*/ 16 h 17"/>
                    <a:gd name="T8" fmla="*/ 15 w 26"/>
                    <a:gd name="T9" fmla="*/ 16 h 17"/>
                    <a:gd name="T10" fmla="*/ 0 w 26"/>
                    <a:gd name="T11" fmla="*/ 0 h 17"/>
                    <a:gd name="T12" fmla="*/ 0 60000 65536"/>
                    <a:gd name="T13" fmla="*/ 0 60000 65536"/>
                    <a:gd name="T14" fmla="*/ 0 60000 65536"/>
                    <a:gd name="T15" fmla="*/ 0 60000 65536"/>
                    <a:gd name="T16" fmla="*/ 0 60000 65536"/>
                    <a:gd name="T17" fmla="*/ 0 60000 65536"/>
                    <a:gd name="T18" fmla="*/ 0 w 26"/>
                    <a:gd name="T19" fmla="*/ 0 h 17"/>
                    <a:gd name="T20" fmla="*/ 26 w 26"/>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26" h="17">
                      <a:moveTo>
                        <a:pt x="0" y="0"/>
                      </a:moveTo>
                      <a:lnTo>
                        <a:pt x="9" y="0"/>
                      </a:lnTo>
                      <a:lnTo>
                        <a:pt x="19" y="0"/>
                      </a:lnTo>
                      <a:lnTo>
                        <a:pt x="25" y="16"/>
                      </a:lnTo>
                      <a:lnTo>
                        <a:pt x="15" y="16"/>
                      </a:lnTo>
                      <a:lnTo>
                        <a:pt x="0" y="0"/>
                      </a:lnTo>
                    </a:path>
                  </a:pathLst>
                </a:custGeom>
                <a:solidFill>
                  <a:srgbClr val="A05000"/>
                </a:solidFill>
                <a:ln w="9525">
                  <a:noFill/>
                  <a:round/>
                  <a:headEnd/>
                  <a:tailEnd/>
                </a:ln>
              </p:spPr>
              <p:txBody>
                <a:bodyPr wrap="none" anchor="ctr"/>
                <a:lstStyle/>
                <a:p>
                  <a:endParaRPr lang="tr-TR"/>
                </a:p>
              </p:txBody>
            </p:sp>
            <p:sp>
              <p:nvSpPr>
                <p:cNvPr id="104496" name="AutoShape 42"/>
                <p:cNvSpPr>
                  <a:spLocks noChangeArrowheads="1"/>
                </p:cNvSpPr>
                <p:nvPr/>
              </p:nvSpPr>
              <p:spPr bwMode="auto">
                <a:xfrm>
                  <a:off x="4324" y="1658"/>
                  <a:ext cx="581" cy="92"/>
                </a:xfrm>
                <a:custGeom>
                  <a:avLst/>
                  <a:gdLst>
                    <a:gd name="T0" fmla="*/ 28 w 581"/>
                    <a:gd name="T1" fmla="*/ 51 h 92"/>
                    <a:gd name="T2" fmla="*/ 5 w 581"/>
                    <a:gd name="T3" fmla="*/ 38 h 92"/>
                    <a:gd name="T4" fmla="*/ 0 w 581"/>
                    <a:gd name="T5" fmla="*/ 21 h 92"/>
                    <a:gd name="T6" fmla="*/ 4 w 581"/>
                    <a:gd name="T7" fmla="*/ 11 h 92"/>
                    <a:gd name="T8" fmla="*/ 11 w 581"/>
                    <a:gd name="T9" fmla="*/ 5 h 92"/>
                    <a:gd name="T10" fmla="*/ 42 w 581"/>
                    <a:gd name="T11" fmla="*/ 0 h 92"/>
                    <a:gd name="T12" fmla="*/ 95 w 581"/>
                    <a:gd name="T13" fmla="*/ 0 h 92"/>
                    <a:gd name="T14" fmla="*/ 254 w 581"/>
                    <a:gd name="T15" fmla="*/ 0 h 92"/>
                    <a:gd name="T16" fmla="*/ 421 w 581"/>
                    <a:gd name="T17" fmla="*/ 2 h 92"/>
                    <a:gd name="T18" fmla="*/ 473 w 581"/>
                    <a:gd name="T19" fmla="*/ 9 h 92"/>
                    <a:gd name="T20" fmla="*/ 525 w 581"/>
                    <a:gd name="T21" fmla="*/ 22 h 92"/>
                    <a:gd name="T22" fmla="*/ 556 w 581"/>
                    <a:gd name="T23" fmla="*/ 40 h 92"/>
                    <a:gd name="T24" fmla="*/ 574 w 581"/>
                    <a:gd name="T25" fmla="*/ 53 h 92"/>
                    <a:gd name="T26" fmla="*/ 580 w 581"/>
                    <a:gd name="T27" fmla="*/ 61 h 92"/>
                    <a:gd name="T28" fmla="*/ 579 w 581"/>
                    <a:gd name="T29" fmla="*/ 67 h 92"/>
                    <a:gd name="T30" fmla="*/ 569 w 581"/>
                    <a:gd name="T31" fmla="*/ 76 h 92"/>
                    <a:gd name="T32" fmla="*/ 537 w 581"/>
                    <a:gd name="T33" fmla="*/ 91 h 92"/>
                    <a:gd name="T34" fmla="*/ 537 w 581"/>
                    <a:gd name="T35" fmla="*/ 75 h 92"/>
                    <a:gd name="T36" fmla="*/ 532 w 581"/>
                    <a:gd name="T37" fmla="*/ 56 h 92"/>
                    <a:gd name="T38" fmla="*/ 523 w 581"/>
                    <a:gd name="T39" fmla="*/ 44 h 92"/>
                    <a:gd name="T40" fmla="*/ 503 w 581"/>
                    <a:gd name="T41" fmla="*/ 36 h 92"/>
                    <a:gd name="T42" fmla="*/ 478 w 581"/>
                    <a:gd name="T43" fmla="*/ 24 h 92"/>
                    <a:gd name="T44" fmla="*/ 451 w 581"/>
                    <a:gd name="T45" fmla="*/ 18 h 92"/>
                    <a:gd name="T46" fmla="*/ 425 w 581"/>
                    <a:gd name="T47" fmla="*/ 15 h 92"/>
                    <a:gd name="T48" fmla="*/ 316 w 581"/>
                    <a:gd name="T49" fmla="*/ 11 h 92"/>
                    <a:gd name="T50" fmla="*/ 72 w 581"/>
                    <a:gd name="T51" fmla="*/ 11 h 92"/>
                    <a:gd name="T52" fmla="*/ 31 w 581"/>
                    <a:gd name="T53" fmla="*/ 11 h 92"/>
                    <a:gd name="T54" fmla="*/ 15 w 581"/>
                    <a:gd name="T55" fmla="*/ 13 h 92"/>
                    <a:gd name="T56" fmla="*/ 8 w 581"/>
                    <a:gd name="T57" fmla="*/ 18 h 92"/>
                    <a:gd name="T58" fmla="*/ 11 w 581"/>
                    <a:gd name="T59" fmla="*/ 27 h 92"/>
                    <a:gd name="T60" fmla="*/ 28 w 581"/>
                    <a:gd name="T61" fmla="*/ 51 h 9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81"/>
                    <a:gd name="T94" fmla="*/ 0 h 92"/>
                    <a:gd name="T95" fmla="*/ 581 w 581"/>
                    <a:gd name="T96" fmla="*/ 92 h 9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81" h="92">
                      <a:moveTo>
                        <a:pt x="28" y="51"/>
                      </a:moveTo>
                      <a:lnTo>
                        <a:pt x="5" y="38"/>
                      </a:lnTo>
                      <a:lnTo>
                        <a:pt x="0" y="21"/>
                      </a:lnTo>
                      <a:lnTo>
                        <a:pt x="4" y="11"/>
                      </a:lnTo>
                      <a:lnTo>
                        <a:pt x="11" y="5"/>
                      </a:lnTo>
                      <a:lnTo>
                        <a:pt x="42" y="0"/>
                      </a:lnTo>
                      <a:lnTo>
                        <a:pt x="95" y="0"/>
                      </a:lnTo>
                      <a:lnTo>
                        <a:pt x="254" y="0"/>
                      </a:lnTo>
                      <a:lnTo>
                        <a:pt x="421" y="2"/>
                      </a:lnTo>
                      <a:lnTo>
                        <a:pt x="473" y="9"/>
                      </a:lnTo>
                      <a:lnTo>
                        <a:pt x="525" y="22"/>
                      </a:lnTo>
                      <a:lnTo>
                        <a:pt x="556" y="40"/>
                      </a:lnTo>
                      <a:lnTo>
                        <a:pt x="574" y="53"/>
                      </a:lnTo>
                      <a:lnTo>
                        <a:pt x="580" y="61"/>
                      </a:lnTo>
                      <a:lnTo>
                        <a:pt x="579" y="67"/>
                      </a:lnTo>
                      <a:lnTo>
                        <a:pt x="569" y="76"/>
                      </a:lnTo>
                      <a:lnTo>
                        <a:pt x="537" y="91"/>
                      </a:lnTo>
                      <a:lnTo>
                        <a:pt x="537" y="75"/>
                      </a:lnTo>
                      <a:lnTo>
                        <a:pt x="532" y="56"/>
                      </a:lnTo>
                      <a:lnTo>
                        <a:pt x="523" y="44"/>
                      </a:lnTo>
                      <a:lnTo>
                        <a:pt x="503" y="36"/>
                      </a:lnTo>
                      <a:lnTo>
                        <a:pt x="478" y="24"/>
                      </a:lnTo>
                      <a:lnTo>
                        <a:pt x="451" y="18"/>
                      </a:lnTo>
                      <a:lnTo>
                        <a:pt x="425" y="15"/>
                      </a:lnTo>
                      <a:lnTo>
                        <a:pt x="316" y="11"/>
                      </a:lnTo>
                      <a:lnTo>
                        <a:pt x="72" y="11"/>
                      </a:lnTo>
                      <a:lnTo>
                        <a:pt x="31" y="11"/>
                      </a:lnTo>
                      <a:lnTo>
                        <a:pt x="15" y="13"/>
                      </a:lnTo>
                      <a:lnTo>
                        <a:pt x="8" y="18"/>
                      </a:lnTo>
                      <a:lnTo>
                        <a:pt x="11" y="27"/>
                      </a:lnTo>
                      <a:lnTo>
                        <a:pt x="28" y="51"/>
                      </a:lnTo>
                    </a:path>
                  </a:pathLst>
                </a:custGeom>
                <a:solidFill>
                  <a:srgbClr val="000080"/>
                </a:solidFill>
                <a:ln w="9525">
                  <a:noFill/>
                  <a:round/>
                  <a:headEnd/>
                  <a:tailEnd/>
                </a:ln>
              </p:spPr>
              <p:txBody>
                <a:bodyPr wrap="none" anchor="ctr"/>
                <a:lstStyle/>
                <a:p>
                  <a:endParaRPr lang="tr-TR"/>
                </a:p>
              </p:txBody>
            </p:sp>
            <p:sp>
              <p:nvSpPr>
                <p:cNvPr id="104497" name="AutoShape 43"/>
                <p:cNvSpPr>
                  <a:spLocks noChangeArrowheads="1"/>
                </p:cNvSpPr>
                <p:nvPr/>
              </p:nvSpPr>
              <p:spPr bwMode="auto">
                <a:xfrm>
                  <a:off x="4338" y="1641"/>
                  <a:ext cx="55" cy="17"/>
                </a:xfrm>
                <a:custGeom>
                  <a:avLst/>
                  <a:gdLst>
                    <a:gd name="T0" fmla="*/ 0 w 55"/>
                    <a:gd name="T1" fmla="*/ 9 h 17"/>
                    <a:gd name="T2" fmla="*/ 21 w 55"/>
                    <a:gd name="T3" fmla="*/ 9 h 17"/>
                    <a:gd name="T4" fmla="*/ 38 w 55"/>
                    <a:gd name="T5" fmla="*/ 2 h 17"/>
                    <a:gd name="T6" fmla="*/ 54 w 55"/>
                    <a:gd name="T7" fmla="*/ 0 h 17"/>
                    <a:gd name="T8" fmla="*/ 27 w 55"/>
                    <a:gd name="T9" fmla="*/ 16 h 17"/>
                    <a:gd name="T10" fmla="*/ 0 w 55"/>
                    <a:gd name="T11" fmla="*/ 9 h 17"/>
                    <a:gd name="T12" fmla="*/ 0 60000 65536"/>
                    <a:gd name="T13" fmla="*/ 0 60000 65536"/>
                    <a:gd name="T14" fmla="*/ 0 60000 65536"/>
                    <a:gd name="T15" fmla="*/ 0 60000 65536"/>
                    <a:gd name="T16" fmla="*/ 0 60000 65536"/>
                    <a:gd name="T17" fmla="*/ 0 60000 65536"/>
                    <a:gd name="T18" fmla="*/ 0 w 55"/>
                    <a:gd name="T19" fmla="*/ 0 h 17"/>
                    <a:gd name="T20" fmla="*/ 55 w 55"/>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55" h="17">
                      <a:moveTo>
                        <a:pt x="0" y="9"/>
                      </a:moveTo>
                      <a:lnTo>
                        <a:pt x="21" y="9"/>
                      </a:lnTo>
                      <a:lnTo>
                        <a:pt x="38" y="2"/>
                      </a:lnTo>
                      <a:lnTo>
                        <a:pt x="54" y="0"/>
                      </a:lnTo>
                      <a:lnTo>
                        <a:pt x="27" y="16"/>
                      </a:lnTo>
                      <a:lnTo>
                        <a:pt x="0" y="9"/>
                      </a:lnTo>
                    </a:path>
                  </a:pathLst>
                </a:custGeom>
                <a:solidFill>
                  <a:srgbClr val="4040FF"/>
                </a:solidFill>
                <a:ln w="9525">
                  <a:noFill/>
                  <a:round/>
                  <a:headEnd/>
                  <a:tailEnd/>
                </a:ln>
              </p:spPr>
              <p:txBody>
                <a:bodyPr wrap="none" anchor="ctr"/>
                <a:lstStyle/>
                <a:p>
                  <a:endParaRPr lang="tr-TR"/>
                </a:p>
              </p:txBody>
            </p:sp>
            <p:sp>
              <p:nvSpPr>
                <p:cNvPr id="104498" name="AutoShape 44"/>
                <p:cNvSpPr>
                  <a:spLocks noChangeArrowheads="1"/>
                </p:cNvSpPr>
                <p:nvPr/>
              </p:nvSpPr>
              <p:spPr bwMode="auto">
                <a:xfrm>
                  <a:off x="4376" y="1657"/>
                  <a:ext cx="106" cy="17"/>
                </a:xfrm>
                <a:custGeom>
                  <a:avLst/>
                  <a:gdLst>
                    <a:gd name="T0" fmla="*/ 12 w 106"/>
                    <a:gd name="T1" fmla="*/ 0 h 17"/>
                    <a:gd name="T2" fmla="*/ 0 w 106"/>
                    <a:gd name="T3" fmla="*/ 16 h 17"/>
                    <a:gd name="T4" fmla="*/ 100 w 106"/>
                    <a:gd name="T5" fmla="*/ 16 h 17"/>
                    <a:gd name="T6" fmla="*/ 105 w 106"/>
                    <a:gd name="T7" fmla="*/ 0 h 17"/>
                    <a:gd name="T8" fmla="*/ 12 w 106"/>
                    <a:gd name="T9" fmla="*/ 0 h 17"/>
                    <a:gd name="T10" fmla="*/ 0 60000 65536"/>
                    <a:gd name="T11" fmla="*/ 0 60000 65536"/>
                    <a:gd name="T12" fmla="*/ 0 60000 65536"/>
                    <a:gd name="T13" fmla="*/ 0 60000 65536"/>
                    <a:gd name="T14" fmla="*/ 0 60000 65536"/>
                    <a:gd name="T15" fmla="*/ 0 w 106"/>
                    <a:gd name="T16" fmla="*/ 0 h 17"/>
                    <a:gd name="T17" fmla="*/ 106 w 106"/>
                    <a:gd name="T18" fmla="*/ 17 h 17"/>
                  </a:gdLst>
                  <a:ahLst/>
                  <a:cxnLst>
                    <a:cxn ang="T10">
                      <a:pos x="T0" y="T1"/>
                    </a:cxn>
                    <a:cxn ang="T11">
                      <a:pos x="T2" y="T3"/>
                    </a:cxn>
                    <a:cxn ang="T12">
                      <a:pos x="T4" y="T5"/>
                    </a:cxn>
                    <a:cxn ang="T13">
                      <a:pos x="T6" y="T7"/>
                    </a:cxn>
                    <a:cxn ang="T14">
                      <a:pos x="T8" y="T9"/>
                    </a:cxn>
                  </a:cxnLst>
                  <a:rect l="T15" t="T16" r="T17" b="T18"/>
                  <a:pathLst>
                    <a:path w="106" h="17">
                      <a:moveTo>
                        <a:pt x="12" y="0"/>
                      </a:moveTo>
                      <a:lnTo>
                        <a:pt x="0" y="16"/>
                      </a:lnTo>
                      <a:lnTo>
                        <a:pt x="100" y="16"/>
                      </a:lnTo>
                      <a:lnTo>
                        <a:pt x="105" y="0"/>
                      </a:lnTo>
                      <a:lnTo>
                        <a:pt x="12" y="0"/>
                      </a:lnTo>
                    </a:path>
                  </a:pathLst>
                </a:custGeom>
                <a:solidFill>
                  <a:srgbClr val="4040FF"/>
                </a:solidFill>
                <a:ln w="9525">
                  <a:noFill/>
                  <a:round/>
                  <a:headEnd/>
                  <a:tailEnd/>
                </a:ln>
              </p:spPr>
              <p:txBody>
                <a:bodyPr wrap="none" anchor="ctr"/>
                <a:lstStyle/>
                <a:p>
                  <a:endParaRPr lang="tr-TR"/>
                </a:p>
              </p:txBody>
            </p:sp>
            <p:sp>
              <p:nvSpPr>
                <p:cNvPr id="104499" name="AutoShape 45"/>
                <p:cNvSpPr>
                  <a:spLocks noChangeArrowheads="1"/>
                </p:cNvSpPr>
                <p:nvPr/>
              </p:nvSpPr>
              <p:spPr bwMode="auto">
                <a:xfrm>
                  <a:off x="4514" y="1925"/>
                  <a:ext cx="17" cy="17"/>
                </a:xfrm>
                <a:custGeom>
                  <a:avLst/>
                  <a:gdLst>
                    <a:gd name="T0" fmla="*/ 0 w 17"/>
                    <a:gd name="T1" fmla="*/ 0 h 17"/>
                    <a:gd name="T2" fmla="*/ 16 w 17"/>
                    <a:gd name="T3" fmla="*/ 6 h 17"/>
                    <a:gd name="T4" fmla="*/ 5 w 17"/>
                    <a:gd name="T5" fmla="*/ 16 h 17"/>
                    <a:gd name="T6" fmla="*/ 0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0"/>
                      </a:moveTo>
                      <a:lnTo>
                        <a:pt x="16" y="6"/>
                      </a:lnTo>
                      <a:lnTo>
                        <a:pt x="5" y="16"/>
                      </a:lnTo>
                      <a:lnTo>
                        <a:pt x="0" y="0"/>
                      </a:lnTo>
                    </a:path>
                  </a:pathLst>
                </a:custGeom>
                <a:solidFill>
                  <a:srgbClr val="A05000"/>
                </a:solidFill>
                <a:ln w="9525">
                  <a:noFill/>
                  <a:round/>
                  <a:headEnd/>
                  <a:tailEnd/>
                </a:ln>
              </p:spPr>
              <p:txBody>
                <a:bodyPr wrap="none" anchor="ctr"/>
                <a:lstStyle/>
                <a:p>
                  <a:endParaRPr lang="tr-TR"/>
                </a:p>
              </p:txBody>
            </p:sp>
          </p:grpSp>
          <p:grpSp>
            <p:nvGrpSpPr>
              <p:cNvPr id="6" name="Group 46"/>
              <p:cNvGrpSpPr>
                <a:grpSpLocks/>
              </p:cNvGrpSpPr>
              <p:nvPr/>
            </p:nvGrpSpPr>
            <p:grpSpPr bwMode="auto">
              <a:xfrm>
                <a:off x="3884" y="1858"/>
                <a:ext cx="1213" cy="615"/>
                <a:chOff x="3884" y="1858"/>
                <a:chExt cx="1213" cy="615"/>
              </a:xfrm>
            </p:grpSpPr>
            <p:sp>
              <p:nvSpPr>
                <p:cNvPr id="104469" name="AutoShape 47"/>
                <p:cNvSpPr>
                  <a:spLocks noChangeArrowheads="1"/>
                </p:cNvSpPr>
                <p:nvPr/>
              </p:nvSpPr>
              <p:spPr bwMode="auto">
                <a:xfrm>
                  <a:off x="3884" y="1858"/>
                  <a:ext cx="1213" cy="615"/>
                </a:xfrm>
                <a:custGeom>
                  <a:avLst/>
                  <a:gdLst>
                    <a:gd name="T0" fmla="*/ 30 w 1213"/>
                    <a:gd name="T1" fmla="*/ 42 h 615"/>
                    <a:gd name="T2" fmla="*/ 2 w 1213"/>
                    <a:gd name="T3" fmla="*/ 19 h 615"/>
                    <a:gd name="T4" fmla="*/ 11 w 1213"/>
                    <a:gd name="T5" fmla="*/ 2 h 615"/>
                    <a:gd name="T6" fmla="*/ 113 w 1213"/>
                    <a:gd name="T7" fmla="*/ 0 h 615"/>
                    <a:gd name="T8" fmla="*/ 171 w 1213"/>
                    <a:gd name="T9" fmla="*/ 17 h 615"/>
                    <a:gd name="T10" fmla="*/ 246 w 1213"/>
                    <a:gd name="T11" fmla="*/ 32 h 615"/>
                    <a:gd name="T12" fmla="*/ 267 w 1213"/>
                    <a:gd name="T13" fmla="*/ 42 h 615"/>
                    <a:gd name="T14" fmla="*/ 307 w 1213"/>
                    <a:gd name="T15" fmla="*/ 50 h 615"/>
                    <a:gd name="T16" fmla="*/ 351 w 1213"/>
                    <a:gd name="T17" fmla="*/ 91 h 615"/>
                    <a:gd name="T18" fmla="*/ 437 w 1213"/>
                    <a:gd name="T19" fmla="*/ 140 h 615"/>
                    <a:gd name="T20" fmla="*/ 533 w 1213"/>
                    <a:gd name="T21" fmla="*/ 170 h 615"/>
                    <a:gd name="T22" fmla="*/ 609 w 1213"/>
                    <a:gd name="T23" fmla="*/ 190 h 615"/>
                    <a:gd name="T24" fmla="*/ 720 w 1213"/>
                    <a:gd name="T25" fmla="*/ 211 h 615"/>
                    <a:gd name="T26" fmla="*/ 905 w 1213"/>
                    <a:gd name="T27" fmla="*/ 250 h 615"/>
                    <a:gd name="T28" fmla="*/ 1087 w 1213"/>
                    <a:gd name="T29" fmla="*/ 332 h 615"/>
                    <a:gd name="T30" fmla="*/ 1181 w 1213"/>
                    <a:gd name="T31" fmla="*/ 455 h 615"/>
                    <a:gd name="T32" fmla="*/ 1212 w 1213"/>
                    <a:gd name="T33" fmla="*/ 574 h 615"/>
                    <a:gd name="T34" fmla="*/ 1102 w 1213"/>
                    <a:gd name="T35" fmla="*/ 579 h 615"/>
                    <a:gd name="T36" fmla="*/ 777 w 1213"/>
                    <a:gd name="T37" fmla="*/ 475 h 615"/>
                    <a:gd name="T38" fmla="*/ 489 w 1213"/>
                    <a:gd name="T39" fmla="*/ 292 h 615"/>
                    <a:gd name="T40" fmla="*/ 343 w 1213"/>
                    <a:gd name="T41" fmla="*/ 262 h 615"/>
                    <a:gd name="T42" fmla="*/ 238 w 1213"/>
                    <a:gd name="T43" fmla="*/ 259 h 615"/>
                    <a:gd name="T44" fmla="*/ 214 w 1213"/>
                    <a:gd name="T45" fmla="*/ 305 h 615"/>
                    <a:gd name="T46" fmla="*/ 190 w 1213"/>
                    <a:gd name="T47" fmla="*/ 257 h 615"/>
                    <a:gd name="T48" fmla="*/ 182 w 1213"/>
                    <a:gd name="T49" fmla="*/ 248 h 615"/>
                    <a:gd name="T50" fmla="*/ 167 w 1213"/>
                    <a:gd name="T51" fmla="*/ 238 h 615"/>
                    <a:gd name="T52" fmla="*/ 170 w 1213"/>
                    <a:gd name="T53" fmla="*/ 195 h 615"/>
                    <a:gd name="T54" fmla="*/ 124 w 1213"/>
                    <a:gd name="T55" fmla="*/ 195 h 615"/>
                    <a:gd name="T56" fmla="*/ 109 w 1213"/>
                    <a:gd name="T57" fmla="*/ 170 h 615"/>
                    <a:gd name="T58" fmla="*/ 145 w 1213"/>
                    <a:gd name="T59" fmla="*/ 135 h 615"/>
                    <a:gd name="T60" fmla="*/ 192 w 1213"/>
                    <a:gd name="T61" fmla="*/ 101 h 615"/>
                    <a:gd name="T62" fmla="*/ 127 w 1213"/>
                    <a:gd name="T63" fmla="*/ 86 h 615"/>
                    <a:gd name="T64" fmla="*/ 49 w 1213"/>
                    <a:gd name="T65" fmla="*/ 92 h 615"/>
                    <a:gd name="T66" fmla="*/ 0 w 1213"/>
                    <a:gd name="T67" fmla="*/ 84 h 615"/>
                    <a:gd name="T68" fmla="*/ 11 w 1213"/>
                    <a:gd name="T69" fmla="*/ 52 h 615"/>
                    <a:gd name="T70" fmla="*/ 66 w 1213"/>
                    <a:gd name="T71" fmla="*/ 48 h 61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213"/>
                    <a:gd name="T109" fmla="*/ 0 h 615"/>
                    <a:gd name="T110" fmla="*/ 1213 w 1213"/>
                    <a:gd name="T111" fmla="*/ 615 h 61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213" h="615">
                      <a:moveTo>
                        <a:pt x="66" y="48"/>
                      </a:moveTo>
                      <a:lnTo>
                        <a:pt x="30" y="42"/>
                      </a:lnTo>
                      <a:lnTo>
                        <a:pt x="5" y="32"/>
                      </a:lnTo>
                      <a:lnTo>
                        <a:pt x="2" y="19"/>
                      </a:lnTo>
                      <a:lnTo>
                        <a:pt x="4" y="8"/>
                      </a:lnTo>
                      <a:lnTo>
                        <a:pt x="11" y="2"/>
                      </a:lnTo>
                      <a:lnTo>
                        <a:pt x="55" y="0"/>
                      </a:lnTo>
                      <a:lnTo>
                        <a:pt x="113" y="0"/>
                      </a:lnTo>
                      <a:lnTo>
                        <a:pt x="138" y="8"/>
                      </a:lnTo>
                      <a:lnTo>
                        <a:pt x="171" y="17"/>
                      </a:lnTo>
                      <a:lnTo>
                        <a:pt x="204" y="25"/>
                      </a:lnTo>
                      <a:lnTo>
                        <a:pt x="246" y="32"/>
                      </a:lnTo>
                      <a:lnTo>
                        <a:pt x="254" y="39"/>
                      </a:lnTo>
                      <a:lnTo>
                        <a:pt x="267" y="42"/>
                      </a:lnTo>
                      <a:lnTo>
                        <a:pt x="286" y="43"/>
                      </a:lnTo>
                      <a:lnTo>
                        <a:pt x="307" y="50"/>
                      </a:lnTo>
                      <a:lnTo>
                        <a:pt x="315" y="59"/>
                      </a:lnTo>
                      <a:lnTo>
                        <a:pt x="351" y="91"/>
                      </a:lnTo>
                      <a:lnTo>
                        <a:pt x="378" y="111"/>
                      </a:lnTo>
                      <a:lnTo>
                        <a:pt x="437" y="140"/>
                      </a:lnTo>
                      <a:lnTo>
                        <a:pt x="500" y="166"/>
                      </a:lnTo>
                      <a:lnTo>
                        <a:pt x="533" y="170"/>
                      </a:lnTo>
                      <a:lnTo>
                        <a:pt x="571" y="173"/>
                      </a:lnTo>
                      <a:lnTo>
                        <a:pt x="609" y="190"/>
                      </a:lnTo>
                      <a:lnTo>
                        <a:pt x="657" y="207"/>
                      </a:lnTo>
                      <a:lnTo>
                        <a:pt x="720" y="211"/>
                      </a:lnTo>
                      <a:lnTo>
                        <a:pt x="820" y="230"/>
                      </a:lnTo>
                      <a:lnTo>
                        <a:pt x="905" y="250"/>
                      </a:lnTo>
                      <a:lnTo>
                        <a:pt x="999" y="280"/>
                      </a:lnTo>
                      <a:lnTo>
                        <a:pt x="1087" y="332"/>
                      </a:lnTo>
                      <a:lnTo>
                        <a:pt x="1156" y="391"/>
                      </a:lnTo>
                      <a:lnTo>
                        <a:pt x="1181" y="455"/>
                      </a:lnTo>
                      <a:lnTo>
                        <a:pt x="1209" y="527"/>
                      </a:lnTo>
                      <a:lnTo>
                        <a:pt x="1212" y="574"/>
                      </a:lnTo>
                      <a:lnTo>
                        <a:pt x="1196" y="614"/>
                      </a:lnTo>
                      <a:lnTo>
                        <a:pt x="1102" y="579"/>
                      </a:lnTo>
                      <a:lnTo>
                        <a:pt x="930" y="524"/>
                      </a:lnTo>
                      <a:lnTo>
                        <a:pt x="777" y="475"/>
                      </a:lnTo>
                      <a:lnTo>
                        <a:pt x="606" y="346"/>
                      </a:lnTo>
                      <a:lnTo>
                        <a:pt x="489" y="292"/>
                      </a:lnTo>
                      <a:lnTo>
                        <a:pt x="406" y="260"/>
                      </a:lnTo>
                      <a:lnTo>
                        <a:pt x="343" y="262"/>
                      </a:lnTo>
                      <a:lnTo>
                        <a:pt x="276" y="244"/>
                      </a:lnTo>
                      <a:lnTo>
                        <a:pt x="238" y="259"/>
                      </a:lnTo>
                      <a:lnTo>
                        <a:pt x="242" y="287"/>
                      </a:lnTo>
                      <a:lnTo>
                        <a:pt x="214" y="305"/>
                      </a:lnTo>
                      <a:lnTo>
                        <a:pt x="196" y="296"/>
                      </a:lnTo>
                      <a:lnTo>
                        <a:pt x="190" y="257"/>
                      </a:lnTo>
                      <a:lnTo>
                        <a:pt x="202" y="235"/>
                      </a:lnTo>
                      <a:lnTo>
                        <a:pt x="182" y="248"/>
                      </a:lnTo>
                      <a:lnTo>
                        <a:pt x="170" y="245"/>
                      </a:lnTo>
                      <a:lnTo>
                        <a:pt x="167" y="238"/>
                      </a:lnTo>
                      <a:lnTo>
                        <a:pt x="167" y="224"/>
                      </a:lnTo>
                      <a:lnTo>
                        <a:pt x="170" y="195"/>
                      </a:lnTo>
                      <a:lnTo>
                        <a:pt x="141" y="200"/>
                      </a:lnTo>
                      <a:lnTo>
                        <a:pt x="124" y="195"/>
                      </a:lnTo>
                      <a:lnTo>
                        <a:pt x="111" y="180"/>
                      </a:lnTo>
                      <a:lnTo>
                        <a:pt x="109" y="170"/>
                      </a:lnTo>
                      <a:lnTo>
                        <a:pt x="120" y="151"/>
                      </a:lnTo>
                      <a:lnTo>
                        <a:pt x="145" y="135"/>
                      </a:lnTo>
                      <a:lnTo>
                        <a:pt x="192" y="114"/>
                      </a:lnTo>
                      <a:lnTo>
                        <a:pt x="192" y="101"/>
                      </a:lnTo>
                      <a:lnTo>
                        <a:pt x="155" y="87"/>
                      </a:lnTo>
                      <a:lnTo>
                        <a:pt x="127" y="86"/>
                      </a:lnTo>
                      <a:lnTo>
                        <a:pt x="89" y="89"/>
                      </a:lnTo>
                      <a:lnTo>
                        <a:pt x="49" y="92"/>
                      </a:lnTo>
                      <a:lnTo>
                        <a:pt x="11" y="89"/>
                      </a:lnTo>
                      <a:lnTo>
                        <a:pt x="0" y="84"/>
                      </a:lnTo>
                      <a:lnTo>
                        <a:pt x="0" y="64"/>
                      </a:lnTo>
                      <a:lnTo>
                        <a:pt x="11" y="52"/>
                      </a:lnTo>
                      <a:lnTo>
                        <a:pt x="23" y="49"/>
                      </a:lnTo>
                      <a:lnTo>
                        <a:pt x="66" y="48"/>
                      </a:lnTo>
                    </a:path>
                  </a:pathLst>
                </a:custGeom>
                <a:solidFill>
                  <a:srgbClr val="A05000"/>
                </a:solidFill>
                <a:ln w="12600">
                  <a:solidFill>
                    <a:srgbClr val="402000"/>
                  </a:solidFill>
                  <a:round/>
                  <a:headEnd/>
                  <a:tailEnd/>
                </a:ln>
              </p:spPr>
              <p:txBody>
                <a:bodyPr wrap="none" anchor="ctr"/>
                <a:lstStyle/>
                <a:p>
                  <a:endParaRPr lang="tr-TR"/>
                </a:p>
              </p:txBody>
            </p:sp>
            <p:sp>
              <p:nvSpPr>
                <p:cNvPr id="104470" name="AutoShape 48"/>
                <p:cNvSpPr>
                  <a:spLocks noChangeArrowheads="1"/>
                </p:cNvSpPr>
                <p:nvPr/>
              </p:nvSpPr>
              <p:spPr bwMode="auto">
                <a:xfrm>
                  <a:off x="3887" y="1885"/>
                  <a:ext cx="278" cy="42"/>
                </a:xfrm>
                <a:custGeom>
                  <a:avLst/>
                  <a:gdLst>
                    <a:gd name="T0" fmla="*/ 4 w 278"/>
                    <a:gd name="T1" fmla="*/ 38 h 42"/>
                    <a:gd name="T2" fmla="*/ 23 w 278"/>
                    <a:gd name="T3" fmla="*/ 41 h 42"/>
                    <a:gd name="T4" fmla="*/ 29 w 278"/>
                    <a:gd name="T5" fmla="*/ 31 h 42"/>
                    <a:gd name="T6" fmla="*/ 53 w 278"/>
                    <a:gd name="T7" fmla="*/ 32 h 42"/>
                    <a:gd name="T8" fmla="*/ 68 w 278"/>
                    <a:gd name="T9" fmla="*/ 24 h 42"/>
                    <a:gd name="T10" fmla="*/ 132 w 278"/>
                    <a:gd name="T11" fmla="*/ 20 h 42"/>
                    <a:gd name="T12" fmla="*/ 169 w 278"/>
                    <a:gd name="T13" fmla="*/ 13 h 42"/>
                    <a:gd name="T14" fmla="*/ 201 w 278"/>
                    <a:gd name="T15" fmla="*/ 13 h 42"/>
                    <a:gd name="T16" fmla="*/ 240 w 278"/>
                    <a:gd name="T17" fmla="*/ 18 h 42"/>
                    <a:gd name="T18" fmla="*/ 260 w 278"/>
                    <a:gd name="T19" fmla="*/ 22 h 42"/>
                    <a:gd name="T20" fmla="*/ 271 w 278"/>
                    <a:gd name="T21" fmla="*/ 30 h 42"/>
                    <a:gd name="T22" fmla="*/ 277 w 278"/>
                    <a:gd name="T23" fmla="*/ 20 h 42"/>
                    <a:gd name="T24" fmla="*/ 246 w 278"/>
                    <a:gd name="T25" fmla="*/ 13 h 42"/>
                    <a:gd name="T26" fmla="*/ 233 w 278"/>
                    <a:gd name="T27" fmla="*/ 7 h 42"/>
                    <a:gd name="T28" fmla="*/ 158 w 278"/>
                    <a:gd name="T29" fmla="*/ 4 h 42"/>
                    <a:gd name="T30" fmla="*/ 150 w 278"/>
                    <a:gd name="T31" fmla="*/ 0 h 42"/>
                    <a:gd name="T32" fmla="*/ 111 w 278"/>
                    <a:gd name="T33" fmla="*/ 6 h 42"/>
                    <a:gd name="T34" fmla="*/ 74 w 278"/>
                    <a:gd name="T35" fmla="*/ 16 h 42"/>
                    <a:gd name="T36" fmla="*/ 60 w 278"/>
                    <a:gd name="T37" fmla="*/ 17 h 42"/>
                    <a:gd name="T38" fmla="*/ 33 w 278"/>
                    <a:gd name="T39" fmla="*/ 18 h 42"/>
                    <a:gd name="T40" fmla="*/ 17 w 278"/>
                    <a:gd name="T41" fmla="*/ 20 h 42"/>
                    <a:gd name="T42" fmla="*/ 0 w 278"/>
                    <a:gd name="T43" fmla="*/ 30 h 42"/>
                    <a:gd name="T44" fmla="*/ 4 w 278"/>
                    <a:gd name="T45" fmla="*/ 38 h 4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78"/>
                    <a:gd name="T70" fmla="*/ 0 h 42"/>
                    <a:gd name="T71" fmla="*/ 278 w 278"/>
                    <a:gd name="T72" fmla="*/ 42 h 4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78" h="42">
                      <a:moveTo>
                        <a:pt x="4" y="38"/>
                      </a:moveTo>
                      <a:lnTo>
                        <a:pt x="23" y="41"/>
                      </a:lnTo>
                      <a:lnTo>
                        <a:pt x="29" y="31"/>
                      </a:lnTo>
                      <a:lnTo>
                        <a:pt x="53" y="32"/>
                      </a:lnTo>
                      <a:lnTo>
                        <a:pt x="68" y="24"/>
                      </a:lnTo>
                      <a:lnTo>
                        <a:pt x="132" y="20"/>
                      </a:lnTo>
                      <a:lnTo>
                        <a:pt x="169" y="13"/>
                      </a:lnTo>
                      <a:lnTo>
                        <a:pt x="201" y="13"/>
                      </a:lnTo>
                      <a:lnTo>
                        <a:pt x="240" y="18"/>
                      </a:lnTo>
                      <a:lnTo>
                        <a:pt x="260" y="22"/>
                      </a:lnTo>
                      <a:lnTo>
                        <a:pt x="271" y="30"/>
                      </a:lnTo>
                      <a:lnTo>
                        <a:pt x="277" y="20"/>
                      </a:lnTo>
                      <a:lnTo>
                        <a:pt x="246" y="13"/>
                      </a:lnTo>
                      <a:lnTo>
                        <a:pt x="233" y="7"/>
                      </a:lnTo>
                      <a:lnTo>
                        <a:pt x="158" y="4"/>
                      </a:lnTo>
                      <a:lnTo>
                        <a:pt x="150" y="0"/>
                      </a:lnTo>
                      <a:lnTo>
                        <a:pt x="111" y="6"/>
                      </a:lnTo>
                      <a:lnTo>
                        <a:pt x="74" y="16"/>
                      </a:lnTo>
                      <a:lnTo>
                        <a:pt x="60" y="17"/>
                      </a:lnTo>
                      <a:lnTo>
                        <a:pt x="33" y="18"/>
                      </a:lnTo>
                      <a:lnTo>
                        <a:pt x="17" y="20"/>
                      </a:lnTo>
                      <a:lnTo>
                        <a:pt x="0" y="30"/>
                      </a:lnTo>
                      <a:lnTo>
                        <a:pt x="4" y="38"/>
                      </a:lnTo>
                    </a:path>
                  </a:pathLst>
                </a:custGeom>
                <a:solidFill>
                  <a:srgbClr val="FFC080"/>
                </a:solidFill>
                <a:ln w="9525">
                  <a:noFill/>
                  <a:round/>
                  <a:headEnd/>
                  <a:tailEnd/>
                </a:ln>
              </p:spPr>
              <p:txBody>
                <a:bodyPr wrap="none" anchor="ctr"/>
                <a:lstStyle/>
                <a:p>
                  <a:endParaRPr lang="tr-TR"/>
                </a:p>
              </p:txBody>
            </p:sp>
            <p:sp>
              <p:nvSpPr>
                <p:cNvPr id="104471" name="AutoShape 49"/>
                <p:cNvSpPr>
                  <a:spLocks noChangeArrowheads="1"/>
                </p:cNvSpPr>
                <p:nvPr/>
              </p:nvSpPr>
              <p:spPr bwMode="auto">
                <a:xfrm>
                  <a:off x="3888" y="1858"/>
                  <a:ext cx="121" cy="21"/>
                </a:xfrm>
                <a:custGeom>
                  <a:avLst/>
                  <a:gdLst>
                    <a:gd name="T0" fmla="*/ 5 w 121"/>
                    <a:gd name="T1" fmla="*/ 20 h 21"/>
                    <a:gd name="T2" fmla="*/ 15 w 121"/>
                    <a:gd name="T3" fmla="*/ 15 h 21"/>
                    <a:gd name="T4" fmla="*/ 22 w 121"/>
                    <a:gd name="T5" fmla="*/ 15 h 21"/>
                    <a:gd name="T6" fmla="*/ 26 w 121"/>
                    <a:gd name="T7" fmla="*/ 6 h 21"/>
                    <a:gd name="T8" fmla="*/ 35 w 121"/>
                    <a:gd name="T9" fmla="*/ 6 h 21"/>
                    <a:gd name="T10" fmla="*/ 50 w 121"/>
                    <a:gd name="T11" fmla="*/ 14 h 21"/>
                    <a:gd name="T12" fmla="*/ 55 w 121"/>
                    <a:gd name="T13" fmla="*/ 5 h 21"/>
                    <a:gd name="T14" fmla="*/ 79 w 121"/>
                    <a:gd name="T15" fmla="*/ 11 h 21"/>
                    <a:gd name="T16" fmla="*/ 120 w 121"/>
                    <a:gd name="T17" fmla="*/ 11 h 21"/>
                    <a:gd name="T18" fmla="*/ 107 w 121"/>
                    <a:gd name="T19" fmla="*/ 1 h 21"/>
                    <a:gd name="T20" fmla="*/ 56 w 121"/>
                    <a:gd name="T21" fmla="*/ 0 h 21"/>
                    <a:gd name="T22" fmla="*/ 23 w 121"/>
                    <a:gd name="T23" fmla="*/ 1 h 21"/>
                    <a:gd name="T24" fmla="*/ 3 w 121"/>
                    <a:gd name="T25" fmla="*/ 4 h 21"/>
                    <a:gd name="T26" fmla="*/ 0 w 121"/>
                    <a:gd name="T27" fmla="*/ 11 h 21"/>
                    <a:gd name="T28" fmla="*/ 5 w 121"/>
                    <a:gd name="T29" fmla="*/ 20 h 2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1"/>
                    <a:gd name="T46" fmla="*/ 0 h 21"/>
                    <a:gd name="T47" fmla="*/ 121 w 121"/>
                    <a:gd name="T48" fmla="*/ 21 h 2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1" h="21">
                      <a:moveTo>
                        <a:pt x="5" y="20"/>
                      </a:moveTo>
                      <a:lnTo>
                        <a:pt x="15" y="15"/>
                      </a:lnTo>
                      <a:lnTo>
                        <a:pt x="22" y="15"/>
                      </a:lnTo>
                      <a:lnTo>
                        <a:pt x="26" y="6"/>
                      </a:lnTo>
                      <a:lnTo>
                        <a:pt x="35" y="6"/>
                      </a:lnTo>
                      <a:lnTo>
                        <a:pt x="50" y="14"/>
                      </a:lnTo>
                      <a:lnTo>
                        <a:pt x="55" y="5"/>
                      </a:lnTo>
                      <a:lnTo>
                        <a:pt x="79" y="11"/>
                      </a:lnTo>
                      <a:lnTo>
                        <a:pt x="120" y="11"/>
                      </a:lnTo>
                      <a:lnTo>
                        <a:pt x="107" y="1"/>
                      </a:lnTo>
                      <a:lnTo>
                        <a:pt x="56" y="0"/>
                      </a:lnTo>
                      <a:lnTo>
                        <a:pt x="23" y="1"/>
                      </a:lnTo>
                      <a:lnTo>
                        <a:pt x="3" y="4"/>
                      </a:lnTo>
                      <a:lnTo>
                        <a:pt x="0" y="11"/>
                      </a:lnTo>
                      <a:lnTo>
                        <a:pt x="5" y="20"/>
                      </a:lnTo>
                    </a:path>
                  </a:pathLst>
                </a:custGeom>
                <a:solidFill>
                  <a:srgbClr val="FFC080"/>
                </a:solidFill>
                <a:ln w="9525">
                  <a:noFill/>
                  <a:round/>
                  <a:headEnd/>
                  <a:tailEnd/>
                </a:ln>
              </p:spPr>
              <p:txBody>
                <a:bodyPr wrap="none" anchor="ctr"/>
                <a:lstStyle/>
                <a:p>
                  <a:endParaRPr lang="tr-TR"/>
                </a:p>
              </p:txBody>
            </p:sp>
            <p:sp>
              <p:nvSpPr>
                <p:cNvPr id="104472" name="AutoShape 50"/>
                <p:cNvSpPr>
                  <a:spLocks noChangeArrowheads="1"/>
                </p:cNvSpPr>
                <p:nvPr/>
              </p:nvSpPr>
              <p:spPr bwMode="auto">
                <a:xfrm>
                  <a:off x="3995" y="1990"/>
                  <a:ext cx="50" cy="43"/>
                </a:xfrm>
                <a:custGeom>
                  <a:avLst/>
                  <a:gdLst>
                    <a:gd name="T0" fmla="*/ 47 w 50"/>
                    <a:gd name="T1" fmla="*/ 0 h 43"/>
                    <a:gd name="T2" fmla="*/ 49 w 50"/>
                    <a:gd name="T3" fmla="*/ 13 h 43"/>
                    <a:gd name="T4" fmla="*/ 31 w 50"/>
                    <a:gd name="T5" fmla="*/ 13 h 43"/>
                    <a:gd name="T6" fmla="*/ 42 w 50"/>
                    <a:gd name="T7" fmla="*/ 24 h 43"/>
                    <a:gd name="T8" fmla="*/ 36 w 50"/>
                    <a:gd name="T9" fmla="*/ 36 h 43"/>
                    <a:gd name="T10" fmla="*/ 22 w 50"/>
                    <a:gd name="T11" fmla="*/ 40 h 43"/>
                    <a:gd name="T12" fmla="*/ 9 w 50"/>
                    <a:gd name="T13" fmla="*/ 42 h 43"/>
                    <a:gd name="T14" fmla="*/ 0 w 50"/>
                    <a:gd name="T15" fmla="*/ 31 h 43"/>
                    <a:gd name="T16" fmla="*/ 10 w 50"/>
                    <a:gd name="T17" fmla="*/ 17 h 43"/>
                    <a:gd name="T18" fmla="*/ 26 w 50"/>
                    <a:gd name="T19" fmla="*/ 7 h 43"/>
                    <a:gd name="T20" fmla="*/ 47 w 50"/>
                    <a:gd name="T21" fmla="*/ 0 h 4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0"/>
                    <a:gd name="T34" fmla="*/ 0 h 43"/>
                    <a:gd name="T35" fmla="*/ 50 w 50"/>
                    <a:gd name="T36" fmla="*/ 43 h 4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0" h="43">
                      <a:moveTo>
                        <a:pt x="47" y="0"/>
                      </a:moveTo>
                      <a:lnTo>
                        <a:pt x="49" y="13"/>
                      </a:lnTo>
                      <a:lnTo>
                        <a:pt x="31" y="13"/>
                      </a:lnTo>
                      <a:lnTo>
                        <a:pt x="42" y="24"/>
                      </a:lnTo>
                      <a:lnTo>
                        <a:pt x="36" y="36"/>
                      </a:lnTo>
                      <a:lnTo>
                        <a:pt x="22" y="40"/>
                      </a:lnTo>
                      <a:lnTo>
                        <a:pt x="9" y="42"/>
                      </a:lnTo>
                      <a:lnTo>
                        <a:pt x="0" y="31"/>
                      </a:lnTo>
                      <a:lnTo>
                        <a:pt x="10" y="17"/>
                      </a:lnTo>
                      <a:lnTo>
                        <a:pt x="26" y="7"/>
                      </a:lnTo>
                      <a:lnTo>
                        <a:pt x="47" y="0"/>
                      </a:lnTo>
                    </a:path>
                  </a:pathLst>
                </a:custGeom>
                <a:solidFill>
                  <a:srgbClr val="FFC080"/>
                </a:solidFill>
                <a:ln w="9525">
                  <a:noFill/>
                  <a:round/>
                  <a:headEnd/>
                  <a:tailEnd/>
                </a:ln>
              </p:spPr>
              <p:txBody>
                <a:bodyPr wrap="none" anchor="ctr"/>
                <a:lstStyle/>
                <a:p>
                  <a:endParaRPr lang="tr-TR"/>
                </a:p>
              </p:txBody>
            </p:sp>
            <p:sp>
              <p:nvSpPr>
                <p:cNvPr id="104473" name="AutoShape 51"/>
                <p:cNvSpPr>
                  <a:spLocks noChangeArrowheads="1"/>
                </p:cNvSpPr>
                <p:nvPr/>
              </p:nvSpPr>
              <p:spPr bwMode="auto">
                <a:xfrm>
                  <a:off x="4055" y="1987"/>
                  <a:ext cx="41" cy="107"/>
                </a:xfrm>
                <a:custGeom>
                  <a:avLst/>
                  <a:gdLst>
                    <a:gd name="T0" fmla="*/ 18 w 41"/>
                    <a:gd name="T1" fmla="*/ 0 h 107"/>
                    <a:gd name="T2" fmla="*/ 27 w 41"/>
                    <a:gd name="T3" fmla="*/ 19 h 107"/>
                    <a:gd name="T4" fmla="*/ 40 w 41"/>
                    <a:gd name="T5" fmla="*/ 28 h 107"/>
                    <a:gd name="T6" fmla="*/ 26 w 41"/>
                    <a:gd name="T7" fmla="*/ 47 h 107"/>
                    <a:gd name="T8" fmla="*/ 26 w 41"/>
                    <a:gd name="T9" fmla="*/ 66 h 107"/>
                    <a:gd name="T10" fmla="*/ 9 w 41"/>
                    <a:gd name="T11" fmla="*/ 82 h 107"/>
                    <a:gd name="T12" fmla="*/ 7 w 41"/>
                    <a:gd name="T13" fmla="*/ 106 h 107"/>
                    <a:gd name="T14" fmla="*/ 0 w 41"/>
                    <a:gd name="T15" fmla="*/ 101 h 107"/>
                    <a:gd name="T16" fmla="*/ 0 w 41"/>
                    <a:gd name="T17" fmla="*/ 71 h 107"/>
                    <a:gd name="T18" fmla="*/ 3 w 41"/>
                    <a:gd name="T19" fmla="*/ 46 h 107"/>
                    <a:gd name="T20" fmla="*/ 7 w 41"/>
                    <a:gd name="T21" fmla="*/ 20 h 107"/>
                    <a:gd name="T22" fmla="*/ 18 w 41"/>
                    <a:gd name="T23" fmla="*/ 0 h 10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1"/>
                    <a:gd name="T37" fmla="*/ 0 h 107"/>
                    <a:gd name="T38" fmla="*/ 41 w 41"/>
                    <a:gd name="T39" fmla="*/ 107 h 10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1" h="107">
                      <a:moveTo>
                        <a:pt x="18" y="0"/>
                      </a:moveTo>
                      <a:lnTo>
                        <a:pt x="27" y="19"/>
                      </a:lnTo>
                      <a:lnTo>
                        <a:pt x="40" y="28"/>
                      </a:lnTo>
                      <a:lnTo>
                        <a:pt x="26" y="47"/>
                      </a:lnTo>
                      <a:lnTo>
                        <a:pt x="26" y="66"/>
                      </a:lnTo>
                      <a:lnTo>
                        <a:pt x="9" y="82"/>
                      </a:lnTo>
                      <a:lnTo>
                        <a:pt x="7" y="106"/>
                      </a:lnTo>
                      <a:lnTo>
                        <a:pt x="0" y="101"/>
                      </a:lnTo>
                      <a:lnTo>
                        <a:pt x="0" y="71"/>
                      </a:lnTo>
                      <a:lnTo>
                        <a:pt x="3" y="46"/>
                      </a:lnTo>
                      <a:lnTo>
                        <a:pt x="7" y="20"/>
                      </a:lnTo>
                      <a:lnTo>
                        <a:pt x="18" y="0"/>
                      </a:lnTo>
                    </a:path>
                  </a:pathLst>
                </a:custGeom>
                <a:solidFill>
                  <a:srgbClr val="FFC080"/>
                </a:solidFill>
                <a:ln w="9525">
                  <a:noFill/>
                  <a:round/>
                  <a:headEnd/>
                  <a:tailEnd/>
                </a:ln>
              </p:spPr>
              <p:txBody>
                <a:bodyPr wrap="none" anchor="ctr"/>
                <a:lstStyle/>
                <a:p>
                  <a:endParaRPr lang="tr-TR"/>
                </a:p>
              </p:txBody>
            </p:sp>
            <p:sp>
              <p:nvSpPr>
                <p:cNvPr id="104474" name="AutoShape 52"/>
                <p:cNvSpPr>
                  <a:spLocks noChangeArrowheads="1"/>
                </p:cNvSpPr>
                <p:nvPr/>
              </p:nvSpPr>
              <p:spPr bwMode="auto">
                <a:xfrm>
                  <a:off x="4080" y="2041"/>
                  <a:ext cx="54" cy="110"/>
                </a:xfrm>
                <a:custGeom>
                  <a:avLst/>
                  <a:gdLst>
                    <a:gd name="T0" fmla="*/ 52 w 54"/>
                    <a:gd name="T1" fmla="*/ 0 h 110"/>
                    <a:gd name="T2" fmla="*/ 47 w 54"/>
                    <a:gd name="T3" fmla="*/ 8 h 110"/>
                    <a:gd name="T4" fmla="*/ 53 w 54"/>
                    <a:gd name="T5" fmla="*/ 27 h 110"/>
                    <a:gd name="T6" fmla="*/ 29 w 54"/>
                    <a:gd name="T7" fmla="*/ 43 h 110"/>
                    <a:gd name="T8" fmla="*/ 21 w 54"/>
                    <a:gd name="T9" fmla="*/ 55 h 110"/>
                    <a:gd name="T10" fmla="*/ 15 w 54"/>
                    <a:gd name="T11" fmla="*/ 85 h 110"/>
                    <a:gd name="T12" fmla="*/ 15 w 54"/>
                    <a:gd name="T13" fmla="*/ 109 h 110"/>
                    <a:gd name="T14" fmla="*/ 2 w 54"/>
                    <a:gd name="T15" fmla="*/ 102 h 110"/>
                    <a:gd name="T16" fmla="*/ 0 w 54"/>
                    <a:gd name="T17" fmla="*/ 88 h 110"/>
                    <a:gd name="T18" fmla="*/ 0 w 54"/>
                    <a:gd name="T19" fmla="*/ 61 h 110"/>
                    <a:gd name="T20" fmla="*/ 5 w 54"/>
                    <a:gd name="T21" fmla="*/ 53 h 110"/>
                    <a:gd name="T22" fmla="*/ 13 w 54"/>
                    <a:gd name="T23" fmla="*/ 37 h 110"/>
                    <a:gd name="T24" fmla="*/ 26 w 54"/>
                    <a:gd name="T25" fmla="*/ 16 h 110"/>
                    <a:gd name="T26" fmla="*/ 52 w 54"/>
                    <a:gd name="T27" fmla="*/ 0 h 11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
                    <a:gd name="T43" fmla="*/ 0 h 110"/>
                    <a:gd name="T44" fmla="*/ 54 w 54"/>
                    <a:gd name="T45" fmla="*/ 110 h 11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 h="110">
                      <a:moveTo>
                        <a:pt x="52" y="0"/>
                      </a:moveTo>
                      <a:lnTo>
                        <a:pt x="47" y="8"/>
                      </a:lnTo>
                      <a:lnTo>
                        <a:pt x="53" y="27"/>
                      </a:lnTo>
                      <a:lnTo>
                        <a:pt x="29" y="43"/>
                      </a:lnTo>
                      <a:lnTo>
                        <a:pt x="21" y="55"/>
                      </a:lnTo>
                      <a:lnTo>
                        <a:pt x="15" y="85"/>
                      </a:lnTo>
                      <a:lnTo>
                        <a:pt x="15" y="109"/>
                      </a:lnTo>
                      <a:lnTo>
                        <a:pt x="2" y="102"/>
                      </a:lnTo>
                      <a:lnTo>
                        <a:pt x="0" y="88"/>
                      </a:lnTo>
                      <a:lnTo>
                        <a:pt x="0" y="61"/>
                      </a:lnTo>
                      <a:lnTo>
                        <a:pt x="5" y="53"/>
                      </a:lnTo>
                      <a:lnTo>
                        <a:pt x="13" y="37"/>
                      </a:lnTo>
                      <a:lnTo>
                        <a:pt x="26" y="16"/>
                      </a:lnTo>
                      <a:lnTo>
                        <a:pt x="52" y="0"/>
                      </a:lnTo>
                    </a:path>
                  </a:pathLst>
                </a:custGeom>
                <a:solidFill>
                  <a:srgbClr val="FFC080"/>
                </a:solidFill>
                <a:ln w="9525">
                  <a:noFill/>
                  <a:round/>
                  <a:headEnd/>
                  <a:tailEnd/>
                </a:ln>
              </p:spPr>
              <p:txBody>
                <a:bodyPr wrap="none" anchor="ctr"/>
                <a:lstStyle/>
                <a:p>
                  <a:endParaRPr lang="tr-TR"/>
                </a:p>
              </p:txBody>
            </p:sp>
            <p:sp>
              <p:nvSpPr>
                <p:cNvPr id="104475" name="AutoShape 53"/>
                <p:cNvSpPr>
                  <a:spLocks noChangeArrowheads="1"/>
                </p:cNvSpPr>
                <p:nvPr/>
              </p:nvSpPr>
              <p:spPr bwMode="auto">
                <a:xfrm>
                  <a:off x="4362" y="2031"/>
                  <a:ext cx="27" cy="34"/>
                </a:xfrm>
                <a:custGeom>
                  <a:avLst/>
                  <a:gdLst>
                    <a:gd name="T0" fmla="*/ 0 w 27"/>
                    <a:gd name="T1" fmla="*/ 0 h 34"/>
                    <a:gd name="T2" fmla="*/ 2 w 27"/>
                    <a:gd name="T3" fmla="*/ 18 h 34"/>
                    <a:gd name="T4" fmla="*/ 2 w 27"/>
                    <a:gd name="T5" fmla="*/ 33 h 34"/>
                    <a:gd name="T6" fmla="*/ 26 w 27"/>
                    <a:gd name="T7" fmla="*/ 18 h 34"/>
                    <a:gd name="T8" fmla="*/ 26 w 27"/>
                    <a:gd name="T9" fmla="*/ 8 h 34"/>
                    <a:gd name="T10" fmla="*/ 0 w 27"/>
                    <a:gd name="T11" fmla="*/ 0 h 34"/>
                    <a:gd name="T12" fmla="*/ 0 60000 65536"/>
                    <a:gd name="T13" fmla="*/ 0 60000 65536"/>
                    <a:gd name="T14" fmla="*/ 0 60000 65536"/>
                    <a:gd name="T15" fmla="*/ 0 60000 65536"/>
                    <a:gd name="T16" fmla="*/ 0 60000 65536"/>
                    <a:gd name="T17" fmla="*/ 0 60000 65536"/>
                    <a:gd name="T18" fmla="*/ 0 w 27"/>
                    <a:gd name="T19" fmla="*/ 0 h 34"/>
                    <a:gd name="T20" fmla="*/ 27 w 27"/>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27" h="34">
                      <a:moveTo>
                        <a:pt x="0" y="0"/>
                      </a:moveTo>
                      <a:lnTo>
                        <a:pt x="2" y="18"/>
                      </a:lnTo>
                      <a:lnTo>
                        <a:pt x="2" y="33"/>
                      </a:lnTo>
                      <a:lnTo>
                        <a:pt x="26" y="18"/>
                      </a:lnTo>
                      <a:lnTo>
                        <a:pt x="26" y="8"/>
                      </a:lnTo>
                      <a:lnTo>
                        <a:pt x="0" y="0"/>
                      </a:lnTo>
                    </a:path>
                  </a:pathLst>
                </a:custGeom>
                <a:solidFill>
                  <a:srgbClr val="FFA040"/>
                </a:solidFill>
                <a:ln w="9525">
                  <a:noFill/>
                  <a:round/>
                  <a:headEnd/>
                  <a:tailEnd/>
                </a:ln>
              </p:spPr>
              <p:txBody>
                <a:bodyPr wrap="none" anchor="ctr"/>
                <a:lstStyle/>
                <a:p>
                  <a:endParaRPr lang="tr-TR"/>
                </a:p>
              </p:txBody>
            </p:sp>
            <p:sp>
              <p:nvSpPr>
                <p:cNvPr id="104476" name="AutoShape 54"/>
                <p:cNvSpPr>
                  <a:spLocks noChangeArrowheads="1"/>
                </p:cNvSpPr>
                <p:nvPr/>
              </p:nvSpPr>
              <p:spPr bwMode="auto">
                <a:xfrm>
                  <a:off x="4592" y="2076"/>
                  <a:ext cx="310" cy="85"/>
                </a:xfrm>
                <a:custGeom>
                  <a:avLst/>
                  <a:gdLst>
                    <a:gd name="T0" fmla="*/ 0 w 310"/>
                    <a:gd name="T1" fmla="*/ 0 h 85"/>
                    <a:gd name="T2" fmla="*/ 72 w 310"/>
                    <a:gd name="T3" fmla="*/ 33 h 85"/>
                    <a:gd name="T4" fmla="*/ 151 w 310"/>
                    <a:gd name="T5" fmla="*/ 37 h 85"/>
                    <a:gd name="T6" fmla="*/ 251 w 310"/>
                    <a:gd name="T7" fmla="*/ 62 h 85"/>
                    <a:gd name="T8" fmla="*/ 309 w 310"/>
                    <a:gd name="T9" fmla="*/ 84 h 85"/>
                    <a:gd name="T10" fmla="*/ 239 w 310"/>
                    <a:gd name="T11" fmla="*/ 49 h 85"/>
                    <a:gd name="T12" fmla="*/ 175 w 310"/>
                    <a:gd name="T13" fmla="*/ 26 h 85"/>
                    <a:gd name="T14" fmla="*/ 102 w 310"/>
                    <a:gd name="T15" fmla="*/ 14 h 85"/>
                    <a:gd name="T16" fmla="*/ 60 w 310"/>
                    <a:gd name="T17" fmla="*/ 9 h 85"/>
                    <a:gd name="T18" fmla="*/ 0 w 310"/>
                    <a:gd name="T19" fmla="*/ 0 h 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0"/>
                    <a:gd name="T31" fmla="*/ 0 h 85"/>
                    <a:gd name="T32" fmla="*/ 310 w 310"/>
                    <a:gd name="T33" fmla="*/ 85 h 8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0" h="85">
                      <a:moveTo>
                        <a:pt x="0" y="0"/>
                      </a:moveTo>
                      <a:lnTo>
                        <a:pt x="72" y="33"/>
                      </a:lnTo>
                      <a:lnTo>
                        <a:pt x="151" y="37"/>
                      </a:lnTo>
                      <a:lnTo>
                        <a:pt x="251" y="62"/>
                      </a:lnTo>
                      <a:lnTo>
                        <a:pt x="309" y="84"/>
                      </a:lnTo>
                      <a:lnTo>
                        <a:pt x="239" y="49"/>
                      </a:lnTo>
                      <a:lnTo>
                        <a:pt x="175" y="26"/>
                      </a:lnTo>
                      <a:lnTo>
                        <a:pt x="102" y="14"/>
                      </a:lnTo>
                      <a:lnTo>
                        <a:pt x="60" y="9"/>
                      </a:lnTo>
                      <a:lnTo>
                        <a:pt x="0" y="0"/>
                      </a:lnTo>
                    </a:path>
                  </a:pathLst>
                </a:custGeom>
                <a:solidFill>
                  <a:srgbClr val="FFA040"/>
                </a:solidFill>
                <a:ln w="9525">
                  <a:noFill/>
                  <a:round/>
                  <a:headEnd/>
                  <a:tailEnd/>
                </a:ln>
              </p:spPr>
              <p:txBody>
                <a:bodyPr wrap="none" anchor="ctr"/>
                <a:lstStyle/>
                <a:p>
                  <a:endParaRPr lang="tr-TR"/>
                </a:p>
              </p:txBody>
            </p:sp>
          </p:grpSp>
          <p:grpSp>
            <p:nvGrpSpPr>
              <p:cNvPr id="7" name="Group 55"/>
              <p:cNvGrpSpPr>
                <a:grpSpLocks/>
              </p:cNvGrpSpPr>
              <p:nvPr/>
            </p:nvGrpSpPr>
            <p:grpSpPr bwMode="auto">
              <a:xfrm>
                <a:off x="3634" y="2363"/>
                <a:ext cx="340" cy="621"/>
                <a:chOff x="3634" y="2363"/>
                <a:chExt cx="340" cy="621"/>
              </a:xfrm>
            </p:grpSpPr>
            <p:sp>
              <p:nvSpPr>
                <p:cNvPr id="104461" name="AutoShape 56"/>
                <p:cNvSpPr>
                  <a:spLocks noChangeArrowheads="1"/>
                </p:cNvSpPr>
                <p:nvPr/>
              </p:nvSpPr>
              <p:spPr bwMode="auto">
                <a:xfrm>
                  <a:off x="3634" y="2616"/>
                  <a:ext cx="315" cy="368"/>
                </a:xfrm>
                <a:custGeom>
                  <a:avLst/>
                  <a:gdLst>
                    <a:gd name="T0" fmla="*/ 90 w 315"/>
                    <a:gd name="T1" fmla="*/ 4 h 368"/>
                    <a:gd name="T2" fmla="*/ 44 w 315"/>
                    <a:gd name="T3" fmla="*/ 86 h 368"/>
                    <a:gd name="T4" fmla="*/ 8 w 315"/>
                    <a:gd name="T5" fmla="*/ 140 h 368"/>
                    <a:gd name="T6" fmla="*/ 0 w 315"/>
                    <a:gd name="T7" fmla="*/ 164 h 368"/>
                    <a:gd name="T8" fmla="*/ 5 w 315"/>
                    <a:gd name="T9" fmla="*/ 194 h 368"/>
                    <a:gd name="T10" fmla="*/ 15 w 315"/>
                    <a:gd name="T11" fmla="*/ 231 h 368"/>
                    <a:gd name="T12" fmla="*/ 19 w 315"/>
                    <a:gd name="T13" fmla="*/ 256 h 368"/>
                    <a:gd name="T14" fmla="*/ 33 w 315"/>
                    <a:gd name="T15" fmla="*/ 289 h 368"/>
                    <a:gd name="T16" fmla="*/ 53 w 315"/>
                    <a:gd name="T17" fmla="*/ 311 h 368"/>
                    <a:gd name="T18" fmla="*/ 73 w 315"/>
                    <a:gd name="T19" fmla="*/ 330 h 368"/>
                    <a:gd name="T20" fmla="*/ 81 w 315"/>
                    <a:gd name="T21" fmla="*/ 338 h 368"/>
                    <a:gd name="T22" fmla="*/ 96 w 315"/>
                    <a:gd name="T23" fmla="*/ 358 h 368"/>
                    <a:gd name="T24" fmla="*/ 116 w 315"/>
                    <a:gd name="T25" fmla="*/ 367 h 368"/>
                    <a:gd name="T26" fmla="*/ 146 w 315"/>
                    <a:gd name="T27" fmla="*/ 362 h 368"/>
                    <a:gd name="T28" fmla="*/ 165 w 315"/>
                    <a:gd name="T29" fmla="*/ 355 h 368"/>
                    <a:gd name="T30" fmla="*/ 182 w 315"/>
                    <a:gd name="T31" fmla="*/ 355 h 368"/>
                    <a:gd name="T32" fmla="*/ 215 w 315"/>
                    <a:gd name="T33" fmla="*/ 336 h 368"/>
                    <a:gd name="T34" fmla="*/ 266 w 315"/>
                    <a:gd name="T35" fmla="*/ 303 h 368"/>
                    <a:gd name="T36" fmla="*/ 294 w 315"/>
                    <a:gd name="T37" fmla="*/ 279 h 368"/>
                    <a:gd name="T38" fmla="*/ 306 w 315"/>
                    <a:gd name="T39" fmla="*/ 259 h 368"/>
                    <a:gd name="T40" fmla="*/ 314 w 315"/>
                    <a:gd name="T41" fmla="*/ 237 h 368"/>
                    <a:gd name="T42" fmla="*/ 306 w 315"/>
                    <a:gd name="T43" fmla="*/ 192 h 368"/>
                    <a:gd name="T44" fmla="*/ 294 w 315"/>
                    <a:gd name="T45" fmla="*/ 162 h 368"/>
                    <a:gd name="T46" fmla="*/ 282 w 315"/>
                    <a:gd name="T47" fmla="*/ 137 h 368"/>
                    <a:gd name="T48" fmla="*/ 271 w 315"/>
                    <a:gd name="T49" fmla="*/ 118 h 368"/>
                    <a:gd name="T50" fmla="*/ 266 w 315"/>
                    <a:gd name="T51" fmla="*/ 96 h 368"/>
                    <a:gd name="T52" fmla="*/ 266 w 315"/>
                    <a:gd name="T53" fmla="*/ 49 h 368"/>
                    <a:gd name="T54" fmla="*/ 262 w 315"/>
                    <a:gd name="T55" fmla="*/ 8 h 368"/>
                    <a:gd name="T56" fmla="*/ 262 w 315"/>
                    <a:gd name="T57" fmla="*/ 0 h 368"/>
                    <a:gd name="T58" fmla="*/ 90 w 315"/>
                    <a:gd name="T59" fmla="*/ 4 h 36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15"/>
                    <a:gd name="T91" fmla="*/ 0 h 368"/>
                    <a:gd name="T92" fmla="*/ 315 w 315"/>
                    <a:gd name="T93" fmla="*/ 368 h 36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15" h="368">
                      <a:moveTo>
                        <a:pt x="90" y="4"/>
                      </a:moveTo>
                      <a:lnTo>
                        <a:pt x="44" y="86"/>
                      </a:lnTo>
                      <a:lnTo>
                        <a:pt x="8" y="140"/>
                      </a:lnTo>
                      <a:lnTo>
                        <a:pt x="0" y="164"/>
                      </a:lnTo>
                      <a:lnTo>
                        <a:pt x="5" y="194"/>
                      </a:lnTo>
                      <a:lnTo>
                        <a:pt x="15" y="231"/>
                      </a:lnTo>
                      <a:lnTo>
                        <a:pt x="19" y="256"/>
                      </a:lnTo>
                      <a:lnTo>
                        <a:pt x="33" y="289"/>
                      </a:lnTo>
                      <a:lnTo>
                        <a:pt x="53" y="311"/>
                      </a:lnTo>
                      <a:lnTo>
                        <a:pt x="73" y="330"/>
                      </a:lnTo>
                      <a:lnTo>
                        <a:pt x="81" y="338"/>
                      </a:lnTo>
                      <a:lnTo>
                        <a:pt x="96" y="358"/>
                      </a:lnTo>
                      <a:lnTo>
                        <a:pt x="116" y="367"/>
                      </a:lnTo>
                      <a:lnTo>
                        <a:pt x="146" y="362"/>
                      </a:lnTo>
                      <a:lnTo>
                        <a:pt x="165" y="355"/>
                      </a:lnTo>
                      <a:lnTo>
                        <a:pt x="182" y="355"/>
                      </a:lnTo>
                      <a:lnTo>
                        <a:pt x="215" y="336"/>
                      </a:lnTo>
                      <a:lnTo>
                        <a:pt x="266" y="303"/>
                      </a:lnTo>
                      <a:lnTo>
                        <a:pt x="294" y="279"/>
                      </a:lnTo>
                      <a:lnTo>
                        <a:pt x="306" y="259"/>
                      </a:lnTo>
                      <a:lnTo>
                        <a:pt x="314" y="237"/>
                      </a:lnTo>
                      <a:lnTo>
                        <a:pt x="306" y="192"/>
                      </a:lnTo>
                      <a:lnTo>
                        <a:pt x="294" y="162"/>
                      </a:lnTo>
                      <a:lnTo>
                        <a:pt x="282" y="137"/>
                      </a:lnTo>
                      <a:lnTo>
                        <a:pt x="271" y="118"/>
                      </a:lnTo>
                      <a:lnTo>
                        <a:pt x="266" y="96"/>
                      </a:lnTo>
                      <a:lnTo>
                        <a:pt x="266" y="49"/>
                      </a:lnTo>
                      <a:lnTo>
                        <a:pt x="262" y="8"/>
                      </a:lnTo>
                      <a:lnTo>
                        <a:pt x="262" y="0"/>
                      </a:lnTo>
                      <a:lnTo>
                        <a:pt x="90" y="4"/>
                      </a:lnTo>
                    </a:path>
                  </a:pathLst>
                </a:custGeom>
                <a:solidFill>
                  <a:srgbClr val="A05000"/>
                </a:solidFill>
                <a:ln w="12600">
                  <a:solidFill>
                    <a:srgbClr val="402000"/>
                  </a:solidFill>
                  <a:round/>
                  <a:headEnd/>
                  <a:tailEnd/>
                </a:ln>
              </p:spPr>
              <p:txBody>
                <a:bodyPr wrap="none" anchor="ctr"/>
                <a:lstStyle/>
                <a:p>
                  <a:endParaRPr lang="tr-TR"/>
                </a:p>
              </p:txBody>
            </p:sp>
            <p:sp>
              <p:nvSpPr>
                <p:cNvPr id="104462" name="AutoShape 57"/>
                <p:cNvSpPr>
                  <a:spLocks noChangeArrowheads="1"/>
                </p:cNvSpPr>
                <p:nvPr/>
              </p:nvSpPr>
              <p:spPr bwMode="auto">
                <a:xfrm>
                  <a:off x="3639" y="2627"/>
                  <a:ext cx="151" cy="277"/>
                </a:xfrm>
                <a:custGeom>
                  <a:avLst/>
                  <a:gdLst>
                    <a:gd name="T0" fmla="*/ 141 w 151"/>
                    <a:gd name="T1" fmla="*/ 16 h 277"/>
                    <a:gd name="T2" fmla="*/ 139 w 151"/>
                    <a:gd name="T3" fmla="*/ 32 h 277"/>
                    <a:gd name="T4" fmla="*/ 145 w 151"/>
                    <a:gd name="T5" fmla="*/ 72 h 277"/>
                    <a:gd name="T6" fmla="*/ 150 w 151"/>
                    <a:gd name="T7" fmla="*/ 127 h 277"/>
                    <a:gd name="T8" fmla="*/ 145 w 151"/>
                    <a:gd name="T9" fmla="*/ 177 h 277"/>
                    <a:gd name="T10" fmla="*/ 130 w 151"/>
                    <a:gd name="T11" fmla="*/ 208 h 277"/>
                    <a:gd name="T12" fmla="*/ 106 w 151"/>
                    <a:gd name="T13" fmla="*/ 230 h 277"/>
                    <a:gd name="T14" fmla="*/ 96 w 151"/>
                    <a:gd name="T15" fmla="*/ 232 h 277"/>
                    <a:gd name="T16" fmla="*/ 84 w 151"/>
                    <a:gd name="T17" fmla="*/ 230 h 277"/>
                    <a:gd name="T18" fmla="*/ 80 w 151"/>
                    <a:gd name="T19" fmla="*/ 214 h 277"/>
                    <a:gd name="T20" fmla="*/ 80 w 151"/>
                    <a:gd name="T21" fmla="*/ 186 h 277"/>
                    <a:gd name="T22" fmla="*/ 87 w 151"/>
                    <a:gd name="T23" fmla="*/ 146 h 277"/>
                    <a:gd name="T24" fmla="*/ 99 w 151"/>
                    <a:gd name="T25" fmla="*/ 116 h 277"/>
                    <a:gd name="T26" fmla="*/ 113 w 151"/>
                    <a:gd name="T27" fmla="*/ 94 h 277"/>
                    <a:gd name="T28" fmla="*/ 123 w 151"/>
                    <a:gd name="T29" fmla="*/ 75 h 277"/>
                    <a:gd name="T30" fmla="*/ 90 w 151"/>
                    <a:gd name="T31" fmla="*/ 115 h 277"/>
                    <a:gd name="T32" fmla="*/ 71 w 151"/>
                    <a:gd name="T33" fmla="*/ 154 h 277"/>
                    <a:gd name="T34" fmla="*/ 47 w 151"/>
                    <a:gd name="T35" fmla="*/ 196 h 277"/>
                    <a:gd name="T36" fmla="*/ 46 w 151"/>
                    <a:gd name="T37" fmla="*/ 232 h 277"/>
                    <a:gd name="T38" fmla="*/ 45 w 151"/>
                    <a:gd name="T39" fmla="*/ 271 h 277"/>
                    <a:gd name="T40" fmla="*/ 38 w 151"/>
                    <a:gd name="T41" fmla="*/ 276 h 277"/>
                    <a:gd name="T42" fmla="*/ 24 w 151"/>
                    <a:gd name="T43" fmla="*/ 245 h 277"/>
                    <a:gd name="T44" fmla="*/ 4 w 151"/>
                    <a:gd name="T45" fmla="*/ 181 h 277"/>
                    <a:gd name="T46" fmla="*/ 0 w 151"/>
                    <a:gd name="T47" fmla="*/ 146 h 277"/>
                    <a:gd name="T48" fmla="*/ 21 w 151"/>
                    <a:gd name="T49" fmla="*/ 106 h 277"/>
                    <a:gd name="T50" fmla="*/ 46 w 151"/>
                    <a:gd name="T51" fmla="*/ 65 h 277"/>
                    <a:gd name="T52" fmla="*/ 62 w 151"/>
                    <a:gd name="T53" fmla="*/ 31 h 277"/>
                    <a:gd name="T54" fmla="*/ 84 w 151"/>
                    <a:gd name="T55" fmla="*/ 0 h 277"/>
                    <a:gd name="T56" fmla="*/ 141 w 151"/>
                    <a:gd name="T57" fmla="*/ 16 h 27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51"/>
                    <a:gd name="T88" fmla="*/ 0 h 277"/>
                    <a:gd name="T89" fmla="*/ 151 w 151"/>
                    <a:gd name="T90" fmla="*/ 277 h 27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51" h="277">
                      <a:moveTo>
                        <a:pt x="141" y="16"/>
                      </a:moveTo>
                      <a:lnTo>
                        <a:pt x="139" y="32"/>
                      </a:lnTo>
                      <a:lnTo>
                        <a:pt x="145" y="72"/>
                      </a:lnTo>
                      <a:lnTo>
                        <a:pt x="150" y="127"/>
                      </a:lnTo>
                      <a:lnTo>
                        <a:pt x="145" y="177"/>
                      </a:lnTo>
                      <a:lnTo>
                        <a:pt x="130" y="208"/>
                      </a:lnTo>
                      <a:lnTo>
                        <a:pt x="106" y="230"/>
                      </a:lnTo>
                      <a:lnTo>
                        <a:pt x="96" y="232"/>
                      </a:lnTo>
                      <a:lnTo>
                        <a:pt x="84" y="230"/>
                      </a:lnTo>
                      <a:lnTo>
                        <a:pt x="80" y="214"/>
                      </a:lnTo>
                      <a:lnTo>
                        <a:pt x="80" y="186"/>
                      </a:lnTo>
                      <a:lnTo>
                        <a:pt x="87" y="146"/>
                      </a:lnTo>
                      <a:lnTo>
                        <a:pt x="99" y="116"/>
                      </a:lnTo>
                      <a:lnTo>
                        <a:pt x="113" y="94"/>
                      </a:lnTo>
                      <a:lnTo>
                        <a:pt x="123" y="75"/>
                      </a:lnTo>
                      <a:lnTo>
                        <a:pt x="90" y="115"/>
                      </a:lnTo>
                      <a:lnTo>
                        <a:pt x="71" y="154"/>
                      </a:lnTo>
                      <a:lnTo>
                        <a:pt x="47" y="196"/>
                      </a:lnTo>
                      <a:lnTo>
                        <a:pt x="46" y="232"/>
                      </a:lnTo>
                      <a:lnTo>
                        <a:pt x="45" y="271"/>
                      </a:lnTo>
                      <a:lnTo>
                        <a:pt x="38" y="276"/>
                      </a:lnTo>
                      <a:lnTo>
                        <a:pt x="24" y="245"/>
                      </a:lnTo>
                      <a:lnTo>
                        <a:pt x="4" y="181"/>
                      </a:lnTo>
                      <a:lnTo>
                        <a:pt x="0" y="146"/>
                      </a:lnTo>
                      <a:lnTo>
                        <a:pt x="21" y="106"/>
                      </a:lnTo>
                      <a:lnTo>
                        <a:pt x="46" y="65"/>
                      </a:lnTo>
                      <a:lnTo>
                        <a:pt x="62" y="31"/>
                      </a:lnTo>
                      <a:lnTo>
                        <a:pt x="84" y="0"/>
                      </a:lnTo>
                      <a:lnTo>
                        <a:pt x="141" y="16"/>
                      </a:lnTo>
                    </a:path>
                  </a:pathLst>
                </a:custGeom>
                <a:solidFill>
                  <a:srgbClr val="FFC080"/>
                </a:solidFill>
                <a:ln w="9525">
                  <a:noFill/>
                  <a:round/>
                  <a:headEnd/>
                  <a:tailEnd/>
                </a:ln>
              </p:spPr>
              <p:txBody>
                <a:bodyPr wrap="none" anchor="ctr"/>
                <a:lstStyle/>
                <a:p>
                  <a:endParaRPr lang="tr-TR"/>
                </a:p>
              </p:txBody>
            </p:sp>
            <p:sp>
              <p:nvSpPr>
                <p:cNvPr id="104463" name="AutoShape 58"/>
                <p:cNvSpPr>
                  <a:spLocks noChangeArrowheads="1"/>
                </p:cNvSpPr>
                <p:nvPr/>
              </p:nvSpPr>
              <p:spPr bwMode="auto">
                <a:xfrm>
                  <a:off x="3694" y="2363"/>
                  <a:ext cx="280" cy="275"/>
                </a:xfrm>
                <a:custGeom>
                  <a:avLst/>
                  <a:gdLst>
                    <a:gd name="T0" fmla="*/ 187 w 280"/>
                    <a:gd name="T1" fmla="*/ 81 h 275"/>
                    <a:gd name="T2" fmla="*/ 186 w 280"/>
                    <a:gd name="T3" fmla="*/ 61 h 275"/>
                    <a:gd name="T4" fmla="*/ 173 w 280"/>
                    <a:gd name="T5" fmla="*/ 49 h 275"/>
                    <a:gd name="T6" fmla="*/ 147 w 280"/>
                    <a:gd name="T7" fmla="*/ 26 h 275"/>
                    <a:gd name="T8" fmla="*/ 113 w 280"/>
                    <a:gd name="T9" fmla="*/ 9 h 275"/>
                    <a:gd name="T10" fmla="*/ 89 w 280"/>
                    <a:gd name="T11" fmla="*/ 0 h 275"/>
                    <a:gd name="T12" fmla="*/ 75 w 280"/>
                    <a:gd name="T13" fmla="*/ 1 h 275"/>
                    <a:gd name="T14" fmla="*/ 52 w 280"/>
                    <a:gd name="T15" fmla="*/ 14 h 275"/>
                    <a:gd name="T16" fmla="*/ 45 w 280"/>
                    <a:gd name="T17" fmla="*/ 23 h 275"/>
                    <a:gd name="T18" fmla="*/ 45 w 280"/>
                    <a:gd name="T19" fmla="*/ 46 h 275"/>
                    <a:gd name="T20" fmla="*/ 55 w 280"/>
                    <a:gd name="T21" fmla="*/ 63 h 275"/>
                    <a:gd name="T22" fmla="*/ 65 w 280"/>
                    <a:gd name="T23" fmla="*/ 76 h 275"/>
                    <a:gd name="T24" fmla="*/ 36 w 280"/>
                    <a:gd name="T25" fmla="*/ 80 h 275"/>
                    <a:gd name="T26" fmla="*/ 15 w 280"/>
                    <a:gd name="T27" fmla="*/ 88 h 275"/>
                    <a:gd name="T28" fmla="*/ 5 w 280"/>
                    <a:gd name="T29" fmla="*/ 109 h 275"/>
                    <a:gd name="T30" fmla="*/ 6 w 280"/>
                    <a:gd name="T31" fmla="*/ 116 h 275"/>
                    <a:gd name="T32" fmla="*/ 17 w 280"/>
                    <a:gd name="T33" fmla="*/ 128 h 275"/>
                    <a:gd name="T34" fmla="*/ 34 w 280"/>
                    <a:gd name="T35" fmla="*/ 135 h 275"/>
                    <a:gd name="T36" fmla="*/ 17 w 280"/>
                    <a:gd name="T37" fmla="*/ 143 h 275"/>
                    <a:gd name="T38" fmla="*/ 5 w 280"/>
                    <a:gd name="T39" fmla="*/ 152 h 275"/>
                    <a:gd name="T40" fmla="*/ 0 w 280"/>
                    <a:gd name="T41" fmla="*/ 162 h 275"/>
                    <a:gd name="T42" fmla="*/ 0 w 280"/>
                    <a:gd name="T43" fmla="*/ 174 h 275"/>
                    <a:gd name="T44" fmla="*/ 3 w 280"/>
                    <a:gd name="T45" fmla="*/ 185 h 275"/>
                    <a:gd name="T46" fmla="*/ 11 w 280"/>
                    <a:gd name="T47" fmla="*/ 194 h 275"/>
                    <a:gd name="T48" fmla="*/ 5 w 280"/>
                    <a:gd name="T49" fmla="*/ 207 h 275"/>
                    <a:gd name="T50" fmla="*/ 3 w 280"/>
                    <a:gd name="T51" fmla="*/ 217 h 275"/>
                    <a:gd name="T52" fmla="*/ 13 w 280"/>
                    <a:gd name="T53" fmla="*/ 231 h 275"/>
                    <a:gd name="T54" fmla="*/ 25 w 280"/>
                    <a:gd name="T55" fmla="*/ 234 h 275"/>
                    <a:gd name="T56" fmla="*/ 25 w 280"/>
                    <a:gd name="T57" fmla="*/ 251 h 275"/>
                    <a:gd name="T58" fmla="*/ 49 w 280"/>
                    <a:gd name="T59" fmla="*/ 269 h 275"/>
                    <a:gd name="T60" fmla="*/ 106 w 280"/>
                    <a:gd name="T61" fmla="*/ 274 h 275"/>
                    <a:gd name="T62" fmla="*/ 144 w 280"/>
                    <a:gd name="T63" fmla="*/ 263 h 275"/>
                    <a:gd name="T64" fmla="*/ 190 w 280"/>
                    <a:gd name="T65" fmla="*/ 257 h 275"/>
                    <a:gd name="T66" fmla="*/ 208 w 280"/>
                    <a:gd name="T67" fmla="*/ 247 h 275"/>
                    <a:gd name="T68" fmla="*/ 241 w 280"/>
                    <a:gd name="T69" fmla="*/ 232 h 275"/>
                    <a:gd name="T70" fmla="*/ 246 w 280"/>
                    <a:gd name="T71" fmla="*/ 220 h 275"/>
                    <a:gd name="T72" fmla="*/ 263 w 280"/>
                    <a:gd name="T73" fmla="*/ 218 h 275"/>
                    <a:gd name="T74" fmla="*/ 275 w 280"/>
                    <a:gd name="T75" fmla="*/ 212 h 275"/>
                    <a:gd name="T76" fmla="*/ 279 w 280"/>
                    <a:gd name="T77" fmla="*/ 200 h 275"/>
                    <a:gd name="T78" fmla="*/ 279 w 280"/>
                    <a:gd name="T79" fmla="*/ 190 h 275"/>
                    <a:gd name="T80" fmla="*/ 269 w 280"/>
                    <a:gd name="T81" fmla="*/ 180 h 275"/>
                    <a:gd name="T82" fmla="*/ 268 w 280"/>
                    <a:gd name="T83" fmla="*/ 172 h 275"/>
                    <a:gd name="T84" fmla="*/ 269 w 280"/>
                    <a:gd name="T85" fmla="*/ 160 h 275"/>
                    <a:gd name="T86" fmla="*/ 269 w 280"/>
                    <a:gd name="T87" fmla="*/ 148 h 275"/>
                    <a:gd name="T88" fmla="*/ 259 w 280"/>
                    <a:gd name="T89" fmla="*/ 136 h 275"/>
                    <a:gd name="T90" fmla="*/ 237 w 280"/>
                    <a:gd name="T91" fmla="*/ 125 h 275"/>
                    <a:gd name="T92" fmla="*/ 225 w 280"/>
                    <a:gd name="T93" fmla="*/ 110 h 275"/>
                    <a:gd name="T94" fmla="*/ 206 w 280"/>
                    <a:gd name="T95" fmla="*/ 99 h 275"/>
                    <a:gd name="T96" fmla="*/ 187 w 280"/>
                    <a:gd name="T97" fmla="*/ 81 h 27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0"/>
                    <a:gd name="T148" fmla="*/ 0 h 275"/>
                    <a:gd name="T149" fmla="*/ 280 w 280"/>
                    <a:gd name="T150" fmla="*/ 275 h 27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0" h="275">
                      <a:moveTo>
                        <a:pt x="187" y="81"/>
                      </a:moveTo>
                      <a:lnTo>
                        <a:pt x="186" y="61"/>
                      </a:lnTo>
                      <a:lnTo>
                        <a:pt x="173" y="49"/>
                      </a:lnTo>
                      <a:lnTo>
                        <a:pt x="147" y="26"/>
                      </a:lnTo>
                      <a:lnTo>
                        <a:pt x="113" y="9"/>
                      </a:lnTo>
                      <a:lnTo>
                        <a:pt x="89" y="0"/>
                      </a:lnTo>
                      <a:lnTo>
                        <a:pt x="75" y="1"/>
                      </a:lnTo>
                      <a:lnTo>
                        <a:pt x="52" y="14"/>
                      </a:lnTo>
                      <a:lnTo>
                        <a:pt x="45" y="23"/>
                      </a:lnTo>
                      <a:lnTo>
                        <a:pt x="45" y="46"/>
                      </a:lnTo>
                      <a:lnTo>
                        <a:pt x="55" y="63"/>
                      </a:lnTo>
                      <a:lnTo>
                        <a:pt x="65" y="76"/>
                      </a:lnTo>
                      <a:lnTo>
                        <a:pt x="36" y="80"/>
                      </a:lnTo>
                      <a:lnTo>
                        <a:pt x="15" y="88"/>
                      </a:lnTo>
                      <a:lnTo>
                        <a:pt x="5" y="109"/>
                      </a:lnTo>
                      <a:lnTo>
                        <a:pt x="6" y="116"/>
                      </a:lnTo>
                      <a:lnTo>
                        <a:pt x="17" y="128"/>
                      </a:lnTo>
                      <a:lnTo>
                        <a:pt x="34" y="135"/>
                      </a:lnTo>
                      <a:lnTo>
                        <a:pt x="17" y="143"/>
                      </a:lnTo>
                      <a:lnTo>
                        <a:pt x="5" y="152"/>
                      </a:lnTo>
                      <a:lnTo>
                        <a:pt x="0" y="162"/>
                      </a:lnTo>
                      <a:lnTo>
                        <a:pt x="0" y="174"/>
                      </a:lnTo>
                      <a:lnTo>
                        <a:pt x="3" y="185"/>
                      </a:lnTo>
                      <a:lnTo>
                        <a:pt x="11" y="194"/>
                      </a:lnTo>
                      <a:lnTo>
                        <a:pt x="5" y="207"/>
                      </a:lnTo>
                      <a:lnTo>
                        <a:pt x="3" y="217"/>
                      </a:lnTo>
                      <a:lnTo>
                        <a:pt x="13" y="231"/>
                      </a:lnTo>
                      <a:lnTo>
                        <a:pt x="25" y="234"/>
                      </a:lnTo>
                      <a:lnTo>
                        <a:pt x="25" y="251"/>
                      </a:lnTo>
                      <a:lnTo>
                        <a:pt x="49" y="269"/>
                      </a:lnTo>
                      <a:lnTo>
                        <a:pt x="106" y="274"/>
                      </a:lnTo>
                      <a:lnTo>
                        <a:pt x="144" y="263"/>
                      </a:lnTo>
                      <a:lnTo>
                        <a:pt x="190" y="257"/>
                      </a:lnTo>
                      <a:lnTo>
                        <a:pt x="208" y="247"/>
                      </a:lnTo>
                      <a:lnTo>
                        <a:pt x="241" y="232"/>
                      </a:lnTo>
                      <a:lnTo>
                        <a:pt x="246" y="220"/>
                      </a:lnTo>
                      <a:lnTo>
                        <a:pt x="263" y="218"/>
                      </a:lnTo>
                      <a:lnTo>
                        <a:pt x="275" y="212"/>
                      </a:lnTo>
                      <a:lnTo>
                        <a:pt x="279" y="200"/>
                      </a:lnTo>
                      <a:lnTo>
                        <a:pt x="279" y="190"/>
                      </a:lnTo>
                      <a:lnTo>
                        <a:pt x="269" y="180"/>
                      </a:lnTo>
                      <a:lnTo>
                        <a:pt x="268" y="172"/>
                      </a:lnTo>
                      <a:lnTo>
                        <a:pt x="269" y="160"/>
                      </a:lnTo>
                      <a:lnTo>
                        <a:pt x="269" y="148"/>
                      </a:lnTo>
                      <a:lnTo>
                        <a:pt x="259" y="136"/>
                      </a:lnTo>
                      <a:lnTo>
                        <a:pt x="237" y="125"/>
                      </a:lnTo>
                      <a:lnTo>
                        <a:pt x="225" y="110"/>
                      </a:lnTo>
                      <a:lnTo>
                        <a:pt x="206" y="99"/>
                      </a:lnTo>
                      <a:lnTo>
                        <a:pt x="187" y="81"/>
                      </a:lnTo>
                    </a:path>
                  </a:pathLst>
                </a:custGeom>
                <a:solidFill>
                  <a:srgbClr val="A05000"/>
                </a:solidFill>
                <a:ln w="12600">
                  <a:solidFill>
                    <a:srgbClr val="402000"/>
                  </a:solidFill>
                  <a:round/>
                  <a:headEnd/>
                  <a:tailEnd/>
                </a:ln>
              </p:spPr>
              <p:txBody>
                <a:bodyPr wrap="none" anchor="ctr"/>
                <a:lstStyle/>
                <a:p>
                  <a:endParaRPr lang="tr-TR"/>
                </a:p>
              </p:txBody>
            </p:sp>
            <p:sp>
              <p:nvSpPr>
                <p:cNvPr id="104464" name="AutoShape 59"/>
                <p:cNvSpPr>
                  <a:spLocks noChangeArrowheads="1"/>
                </p:cNvSpPr>
                <p:nvPr/>
              </p:nvSpPr>
              <p:spPr bwMode="auto">
                <a:xfrm>
                  <a:off x="3746" y="2364"/>
                  <a:ext cx="92" cy="52"/>
                </a:xfrm>
                <a:custGeom>
                  <a:avLst/>
                  <a:gdLst>
                    <a:gd name="T0" fmla="*/ 0 w 92"/>
                    <a:gd name="T1" fmla="*/ 26 h 52"/>
                    <a:gd name="T2" fmla="*/ 19 w 92"/>
                    <a:gd name="T3" fmla="*/ 42 h 52"/>
                    <a:gd name="T4" fmla="*/ 50 w 92"/>
                    <a:gd name="T5" fmla="*/ 51 h 52"/>
                    <a:gd name="T6" fmla="*/ 68 w 92"/>
                    <a:gd name="T7" fmla="*/ 49 h 52"/>
                    <a:gd name="T8" fmla="*/ 86 w 92"/>
                    <a:gd name="T9" fmla="*/ 45 h 52"/>
                    <a:gd name="T10" fmla="*/ 91 w 92"/>
                    <a:gd name="T11" fmla="*/ 30 h 52"/>
                    <a:gd name="T12" fmla="*/ 90 w 92"/>
                    <a:gd name="T13" fmla="*/ 23 h 52"/>
                    <a:gd name="T14" fmla="*/ 63 w 92"/>
                    <a:gd name="T15" fmla="*/ 10 h 52"/>
                    <a:gd name="T16" fmla="*/ 40 w 92"/>
                    <a:gd name="T17" fmla="*/ 0 h 52"/>
                    <a:gd name="T18" fmla="*/ 23 w 92"/>
                    <a:gd name="T19" fmla="*/ 0 h 52"/>
                    <a:gd name="T20" fmla="*/ 3 w 92"/>
                    <a:gd name="T21" fmla="*/ 15 h 52"/>
                    <a:gd name="T22" fmla="*/ 0 w 92"/>
                    <a:gd name="T23" fmla="*/ 26 h 5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2"/>
                    <a:gd name="T37" fmla="*/ 0 h 52"/>
                    <a:gd name="T38" fmla="*/ 92 w 92"/>
                    <a:gd name="T39" fmla="*/ 52 h 5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2" h="52">
                      <a:moveTo>
                        <a:pt x="0" y="26"/>
                      </a:moveTo>
                      <a:lnTo>
                        <a:pt x="19" y="42"/>
                      </a:lnTo>
                      <a:lnTo>
                        <a:pt x="50" y="51"/>
                      </a:lnTo>
                      <a:lnTo>
                        <a:pt x="68" y="49"/>
                      </a:lnTo>
                      <a:lnTo>
                        <a:pt x="86" y="45"/>
                      </a:lnTo>
                      <a:lnTo>
                        <a:pt x="91" y="30"/>
                      </a:lnTo>
                      <a:lnTo>
                        <a:pt x="90" y="23"/>
                      </a:lnTo>
                      <a:lnTo>
                        <a:pt x="63" y="10"/>
                      </a:lnTo>
                      <a:lnTo>
                        <a:pt x="40" y="0"/>
                      </a:lnTo>
                      <a:lnTo>
                        <a:pt x="23" y="0"/>
                      </a:lnTo>
                      <a:lnTo>
                        <a:pt x="3" y="15"/>
                      </a:lnTo>
                      <a:lnTo>
                        <a:pt x="0" y="26"/>
                      </a:lnTo>
                    </a:path>
                  </a:pathLst>
                </a:custGeom>
                <a:solidFill>
                  <a:srgbClr val="FFC080"/>
                </a:solidFill>
                <a:ln w="9525">
                  <a:noFill/>
                  <a:round/>
                  <a:headEnd/>
                  <a:tailEnd/>
                </a:ln>
              </p:spPr>
              <p:txBody>
                <a:bodyPr wrap="none" anchor="ctr"/>
                <a:lstStyle/>
                <a:p>
                  <a:endParaRPr lang="tr-TR"/>
                </a:p>
              </p:txBody>
            </p:sp>
            <p:sp>
              <p:nvSpPr>
                <p:cNvPr id="104465" name="AutoShape 60"/>
                <p:cNvSpPr>
                  <a:spLocks noChangeArrowheads="1"/>
                </p:cNvSpPr>
                <p:nvPr/>
              </p:nvSpPr>
              <p:spPr bwMode="auto">
                <a:xfrm>
                  <a:off x="3700" y="2439"/>
                  <a:ext cx="109" cy="58"/>
                </a:xfrm>
                <a:custGeom>
                  <a:avLst/>
                  <a:gdLst>
                    <a:gd name="T0" fmla="*/ 55 w 109"/>
                    <a:gd name="T1" fmla="*/ 0 h 58"/>
                    <a:gd name="T2" fmla="*/ 108 w 109"/>
                    <a:gd name="T3" fmla="*/ 8 h 58"/>
                    <a:gd name="T4" fmla="*/ 92 w 109"/>
                    <a:gd name="T5" fmla="*/ 29 h 58"/>
                    <a:gd name="T6" fmla="*/ 90 w 109"/>
                    <a:gd name="T7" fmla="*/ 36 h 58"/>
                    <a:gd name="T8" fmla="*/ 92 w 109"/>
                    <a:gd name="T9" fmla="*/ 57 h 58"/>
                    <a:gd name="T10" fmla="*/ 40 w 109"/>
                    <a:gd name="T11" fmla="*/ 53 h 58"/>
                    <a:gd name="T12" fmla="*/ 17 w 109"/>
                    <a:gd name="T13" fmla="*/ 46 h 58"/>
                    <a:gd name="T14" fmla="*/ 7 w 109"/>
                    <a:gd name="T15" fmla="*/ 39 h 58"/>
                    <a:gd name="T16" fmla="*/ 0 w 109"/>
                    <a:gd name="T17" fmla="*/ 33 h 58"/>
                    <a:gd name="T18" fmla="*/ 3 w 109"/>
                    <a:gd name="T19" fmla="*/ 23 h 58"/>
                    <a:gd name="T20" fmla="*/ 11 w 109"/>
                    <a:gd name="T21" fmla="*/ 13 h 58"/>
                    <a:gd name="T22" fmla="*/ 29 w 109"/>
                    <a:gd name="T23" fmla="*/ 8 h 58"/>
                    <a:gd name="T24" fmla="*/ 55 w 109"/>
                    <a:gd name="T25" fmla="*/ 0 h 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9"/>
                    <a:gd name="T40" fmla="*/ 0 h 58"/>
                    <a:gd name="T41" fmla="*/ 109 w 109"/>
                    <a:gd name="T42" fmla="*/ 58 h 5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9" h="58">
                      <a:moveTo>
                        <a:pt x="55" y="0"/>
                      </a:moveTo>
                      <a:lnTo>
                        <a:pt x="108" y="8"/>
                      </a:lnTo>
                      <a:lnTo>
                        <a:pt x="92" y="29"/>
                      </a:lnTo>
                      <a:lnTo>
                        <a:pt x="90" y="36"/>
                      </a:lnTo>
                      <a:lnTo>
                        <a:pt x="92" y="57"/>
                      </a:lnTo>
                      <a:lnTo>
                        <a:pt x="40" y="53"/>
                      </a:lnTo>
                      <a:lnTo>
                        <a:pt x="17" y="46"/>
                      </a:lnTo>
                      <a:lnTo>
                        <a:pt x="7" y="39"/>
                      </a:lnTo>
                      <a:lnTo>
                        <a:pt x="0" y="33"/>
                      </a:lnTo>
                      <a:lnTo>
                        <a:pt x="3" y="23"/>
                      </a:lnTo>
                      <a:lnTo>
                        <a:pt x="11" y="13"/>
                      </a:lnTo>
                      <a:lnTo>
                        <a:pt x="29" y="8"/>
                      </a:lnTo>
                      <a:lnTo>
                        <a:pt x="55" y="0"/>
                      </a:lnTo>
                    </a:path>
                  </a:pathLst>
                </a:custGeom>
                <a:solidFill>
                  <a:srgbClr val="FFC080"/>
                </a:solidFill>
                <a:ln w="9525">
                  <a:noFill/>
                  <a:round/>
                  <a:headEnd/>
                  <a:tailEnd/>
                </a:ln>
              </p:spPr>
              <p:txBody>
                <a:bodyPr wrap="none" anchor="ctr"/>
                <a:lstStyle/>
                <a:p>
                  <a:endParaRPr lang="tr-TR"/>
                </a:p>
              </p:txBody>
            </p:sp>
            <p:sp>
              <p:nvSpPr>
                <p:cNvPr id="104466" name="AutoShape 61"/>
                <p:cNvSpPr>
                  <a:spLocks noChangeArrowheads="1"/>
                </p:cNvSpPr>
                <p:nvPr/>
              </p:nvSpPr>
              <p:spPr bwMode="auto">
                <a:xfrm>
                  <a:off x="3699" y="2501"/>
                  <a:ext cx="120" cy="98"/>
                </a:xfrm>
                <a:custGeom>
                  <a:avLst/>
                  <a:gdLst>
                    <a:gd name="T0" fmla="*/ 33 w 120"/>
                    <a:gd name="T1" fmla="*/ 0 h 98"/>
                    <a:gd name="T2" fmla="*/ 67 w 120"/>
                    <a:gd name="T3" fmla="*/ 6 h 98"/>
                    <a:gd name="T4" fmla="*/ 113 w 120"/>
                    <a:gd name="T5" fmla="*/ 13 h 98"/>
                    <a:gd name="T6" fmla="*/ 104 w 120"/>
                    <a:gd name="T7" fmla="*/ 25 h 98"/>
                    <a:gd name="T8" fmla="*/ 102 w 120"/>
                    <a:gd name="T9" fmla="*/ 38 h 98"/>
                    <a:gd name="T10" fmla="*/ 113 w 120"/>
                    <a:gd name="T11" fmla="*/ 55 h 98"/>
                    <a:gd name="T12" fmla="*/ 119 w 120"/>
                    <a:gd name="T13" fmla="*/ 60 h 98"/>
                    <a:gd name="T14" fmla="*/ 72 w 120"/>
                    <a:gd name="T15" fmla="*/ 52 h 98"/>
                    <a:gd name="T16" fmla="*/ 55 w 120"/>
                    <a:gd name="T17" fmla="*/ 47 h 98"/>
                    <a:gd name="T18" fmla="*/ 22 w 120"/>
                    <a:gd name="T19" fmla="*/ 50 h 98"/>
                    <a:gd name="T20" fmla="*/ 56 w 120"/>
                    <a:gd name="T21" fmla="*/ 60 h 98"/>
                    <a:gd name="T22" fmla="*/ 95 w 120"/>
                    <a:gd name="T23" fmla="*/ 67 h 98"/>
                    <a:gd name="T24" fmla="*/ 119 w 120"/>
                    <a:gd name="T25" fmla="*/ 68 h 98"/>
                    <a:gd name="T26" fmla="*/ 119 w 120"/>
                    <a:gd name="T27" fmla="*/ 85 h 98"/>
                    <a:gd name="T28" fmla="*/ 119 w 120"/>
                    <a:gd name="T29" fmla="*/ 94 h 98"/>
                    <a:gd name="T30" fmla="*/ 90 w 120"/>
                    <a:gd name="T31" fmla="*/ 96 h 98"/>
                    <a:gd name="T32" fmla="*/ 49 w 120"/>
                    <a:gd name="T33" fmla="*/ 97 h 98"/>
                    <a:gd name="T34" fmla="*/ 30 w 120"/>
                    <a:gd name="T35" fmla="*/ 91 h 98"/>
                    <a:gd name="T36" fmla="*/ 19 w 120"/>
                    <a:gd name="T37" fmla="*/ 85 h 98"/>
                    <a:gd name="T38" fmla="*/ 7 w 120"/>
                    <a:gd name="T39" fmla="*/ 81 h 98"/>
                    <a:gd name="T40" fmla="*/ 4 w 120"/>
                    <a:gd name="T41" fmla="*/ 73 h 98"/>
                    <a:gd name="T42" fmla="*/ 6 w 120"/>
                    <a:gd name="T43" fmla="*/ 66 h 98"/>
                    <a:gd name="T44" fmla="*/ 11 w 120"/>
                    <a:gd name="T45" fmla="*/ 50 h 98"/>
                    <a:gd name="T46" fmla="*/ 1 w 120"/>
                    <a:gd name="T47" fmla="*/ 42 h 98"/>
                    <a:gd name="T48" fmla="*/ 0 w 120"/>
                    <a:gd name="T49" fmla="*/ 33 h 98"/>
                    <a:gd name="T50" fmla="*/ 1 w 120"/>
                    <a:gd name="T51" fmla="*/ 23 h 98"/>
                    <a:gd name="T52" fmla="*/ 8 w 120"/>
                    <a:gd name="T53" fmla="*/ 13 h 98"/>
                    <a:gd name="T54" fmla="*/ 33 w 120"/>
                    <a:gd name="T55" fmla="*/ 0 h 9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20"/>
                    <a:gd name="T85" fmla="*/ 0 h 98"/>
                    <a:gd name="T86" fmla="*/ 120 w 120"/>
                    <a:gd name="T87" fmla="*/ 98 h 9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20" h="98">
                      <a:moveTo>
                        <a:pt x="33" y="0"/>
                      </a:moveTo>
                      <a:lnTo>
                        <a:pt x="67" y="6"/>
                      </a:lnTo>
                      <a:lnTo>
                        <a:pt x="113" y="13"/>
                      </a:lnTo>
                      <a:lnTo>
                        <a:pt x="104" y="25"/>
                      </a:lnTo>
                      <a:lnTo>
                        <a:pt x="102" y="38"/>
                      </a:lnTo>
                      <a:lnTo>
                        <a:pt x="113" y="55"/>
                      </a:lnTo>
                      <a:lnTo>
                        <a:pt x="119" y="60"/>
                      </a:lnTo>
                      <a:lnTo>
                        <a:pt x="72" y="52"/>
                      </a:lnTo>
                      <a:lnTo>
                        <a:pt x="55" y="47"/>
                      </a:lnTo>
                      <a:lnTo>
                        <a:pt x="22" y="50"/>
                      </a:lnTo>
                      <a:lnTo>
                        <a:pt x="56" y="60"/>
                      </a:lnTo>
                      <a:lnTo>
                        <a:pt x="95" y="67"/>
                      </a:lnTo>
                      <a:lnTo>
                        <a:pt x="119" y="68"/>
                      </a:lnTo>
                      <a:lnTo>
                        <a:pt x="119" y="85"/>
                      </a:lnTo>
                      <a:lnTo>
                        <a:pt x="119" y="94"/>
                      </a:lnTo>
                      <a:lnTo>
                        <a:pt x="90" y="96"/>
                      </a:lnTo>
                      <a:lnTo>
                        <a:pt x="49" y="97"/>
                      </a:lnTo>
                      <a:lnTo>
                        <a:pt x="30" y="91"/>
                      </a:lnTo>
                      <a:lnTo>
                        <a:pt x="19" y="85"/>
                      </a:lnTo>
                      <a:lnTo>
                        <a:pt x="7" y="81"/>
                      </a:lnTo>
                      <a:lnTo>
                        <a:pt x="4" y="73"/>
                      </a:lnTo>
                      <a:lnTo>
                        <a:pt x="6" y="66"/>
                      </a:lnTo>
                      <a:lnTo>
                        <a:pt x="11" y="50"/>
                      </a:lnTo>
                      <a:lnTo>
                        <a:pt x="1" y="42"/>
                      </a:lnTo>
                      <a:lnTo>
                        <a:pt x="0" y="33"/>
                      </a:lnTo>
                      <a:lnTo>
                        <a:pt x="1" y="23"/>
                      </a:lnTo>
                      <a:lnTo>
                        <a:pt x="8" y="13"/>
                      </a:lnTo>
                      <a:lnTo>
                        <a:pt x="33" y="0"/>
                      </a:lnTo>
                    </a:path>
                  </a:pathLst>
                </a:custGeom>
                <a:solidFill>
                  <a:srgbClr val="FFC080"/>
                </a:solidFill>
                <a:ln w="9525">
                  <a:noFill/>
                  <a:round/>
                  <a:headEnd/>
                  <a:tailEnd/>
                </a:ln>
              </p:spPr>
              <p:txBody>
                <a:bodyPr wrap="none" anchor="ctr"/>
                <a:lstStyle/>
                <a:p>
                  <a:endParaRPr lang="tr-TR"/>
                </a:p>
              </p:txBody>
            </p:sp>
            <p:sp>
              <p:nvSpPr>
                <p:cNvPr id="104467" name="AutoShape 62"/>
                <p:cNvSpPr>
                  <a:spLocks noChangeArrowheads="1"/>
                </p:cNvSpPr>
                <p:nvPr/>
              </p:nvSpPr>
              <p:spPr bwMode="auto">
                <a:xfrm>
                  <a:off x="3804" y="2452"/>
                  <a:ext cx="154" cy="145"/>
                </a:xfrm>
                <a:custGeom>
                  <a:avLst/>
                  <a:gdLst>
                    <a:gd name="T0" fmla="*/ 23 w 154"/>
                    <a:gd name="T1" fmla="*/ 0 h 145"/>
                    <a:gd name="T2" fmla="*/ 80 w 154"/>
                    <a:gd name="T3" fmla="*/ 19 h 145"/>
                    <a:gd name="T4" fmla="*/ 103 w 154"/>
                    <a:gd name="T5" fmla="*/ 32 h 145"/>
                    <a:gd name="T6" fmla="*/ 110 w 154"/>
                    <a:gd name="T7" fmla="*/ 37 h 145"/>
                    <a:gd name="T8" fmla="*/ 117 w 154"/>
                    <a:gd name="T9" fmla="*/ 44 h 145"/>
                    <a:gd name="T10" fmla="*/ 142 w 154"/>
                    <a:gd name="T11" fmla="*/ 54 h 145"/>
                    <a:gd name="T12" fmla="*/ 141 w 154"/>
                    <a:gd name="T13" fmla="*/ 72 h 145"/>
                    <a:gd name="T14" fmla="*/ 135 w 154"/>
                    <a:gd name="T15" fmla="*/ 83 h 145"/>
                    <a:gd name="T16" fmla="*/ 141 w 154"/>
                    <a:gd name="T17" fmla="*/ 87 h 145"/>
                    <a:gd name="T18" fmla="*/ 153 w 154"/>
                    <a:gd name="T19" fmla="*/ 102 h 145"/>
                    <a:gd name="T20" fmla="*/ 153 w 154"/>
                    <a:gd name="T21" fmla="*/ 108 h 145"/>
                    <a:gd name="T22" fmla="*/ 142 w 154"/>
                    <a:gd name="T23" fmla="*/ 115 h 145"/>
                    <a:gd name="T24" fmla="*/ 115 w 154"/>
                    <a:gd name="T25" fmla="*/ 116 h 145"/>
                    <a:gd name="T26" fmla="*/ 111 w 154"/>
                    <a:gd name="T27" fmla="*/ 125 h 145"/>
                    <a:gd name="T28" fmla="*/ 94 w 154"/>
                    <a:gd name="T29" fmla="*/ 137 h 145"/>
                    <a:gd name="T30" fmla="*/ 53 w 154"/>
                    <a:gd name="T31" fmla="*/ 144 h 145"/>
                    <a:gd name="T32" fmla="*/ 33 w 154"/>
                    <a:gd name="T33" fmla="*/ 144 h 145"/>
                    <a:gd name="T34" fmla="*/ 32 w 154"/>
                    <a:gd name="T35" fmla="*/ 117 h 145"/>
                    <a:gd name="T36" fmla="*/ 72 w 154"/>
                    <a:gd name="T37" fmla="*/ 113 h 145"/>
                    <a:gd name="T38" fmla="*/ 46 w 154"/>
                    <a:gd name="T39" fmla="*/ 105 h 145"/>
                    <a:gd name="T40" fmla="*/ 27 w 154"/>
                    <a:gd name="T41" fmla="*/ 103 h 145"/>
                    <a:gd name="T42" fmla="*/ 12 w 154"/>
                    <a:gd name="T43" fmla="*/ 84 h 145"/>
                    <a:gd name="T44" fmla="*/ 17 w 154"/>
                    <a:gd name="T45" fmla="*/ 67 h 145"/>
                    <a:gd name="T46" fmla="*/ 20 w 154"/>
                    <a:gd name="T47" fmla="*/ 63 h 145"/>
                    <a:gd name="T48" fmla="*/ 43 w 154"/>
                    <a:gd name="T49" fmla="*/ 63 h 145"/>
                    <a:gd name="T50" fmla="*/ 87 w 154"/>
                    <a:gd name="T51" fmla="*/ 65 h 145"/>
                    <a:gd name="T52" fmla="*/ 55 w 154"/>
                    <a:gd name="T53" fmla="*/ 58 h 145"/>
                    <a:gd name="T54" fmla="*/ 6 w 154"/>
                    <a:gd name="T55" fmla="*/ 49 h 145"/>
                    <a:gd name="T56" fmla="*/ 0 w 154"/>
                    <a:gd name="T57" fmla="*/ 31 h 145"/>
                    <a:gd name="T58" fmla="*/ 3 w 154"/>
                    <a:gd name="T59" fmla="*/ 17 h 145"/>
                    <a:gd name="T60" fmla="*/ 23 w 154"/>
                    <a:gd name="T61" fmla="*/ 0 h 14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54"/>
                    <a:gd name="T94" fmla="*/ 0 h 145"/>
                    <a:gd name="T95" fmla="*/ 154 w 154"/>
                    <a:gd name="T96" fmla="*/ 145 h 145"/>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54" h="145">
                      <a:moveTo>
                        <a:pt x="23" y="0"/>
                      </a:moveTo>
                      <a:lnTo>
                        <a:pt x="80" y="19"/>
                      </a:lnTo>
                      <a:lnTo>
                        <a:pt x="103" y="32"/>
                      </a:lnTo>
                      <a:lnTo>
                        <a:pt x="110" y="37"/>
                      </a:lnTo>
                      <a:lnTo>
                        <a:pt x="117" y="44"/>
                      </a:lnTo>
                      <a:lnTo>
                        <a:pt x="142" y="54"/>
                      </a:lnTo>
                      <a:lnTo>
                        <a:pt x="141" y="72"/>
                      </a:lnTo>
                      <a:lnTo>
                        <a:pt x="135" y="83"/>
                      </a:lnTo>
                      <a:lnTo>
                        <a:pt x="141" y="87"/>
                      </a:lnTo>
                      <a:lnTo>
                        <a:pt x="153" y="102"/>
                      </a:lnTo>
                      <a:lnTo>
                        <a:pt x="153" y="108"/>
                      </a:lnTo>
                      <a:lnTo>
                        <a:pt x="142" y="115"/>
                      </a:lnTo>
                      <a:lnTo>
                        <a:pt x="115" y="116"/>
                      </a:lnTo>
                      <a:lnTo>
                        <a:pt x="111" y="125"/>
                      </a:lnTo>
                      <a:lnTo>
                        <a:pt x="94" y="137"/>
                      </a:lnTo>
                      <a:lnTo>
                        <a:pt x="53" y="144"/>
                      </a:lnTo>
                      <a:lnTo>
                        <a:pt x="33" y="144"/>
                      </a:lnTo>
                      <a:lnTo>
                        <a:pt x="32" y="117"/>
                      </a:lnTo>
                      <a:lnTo>
                        <a:pt x="72" y="113"/>
                      </a:lnTo>
                      <a:lnTo>
                        <a:pt x="46" y="105"/>
                      </a:lnTo>
                      <a:lnTo>
                        <a:pt x="27" y="103"/>
                      </a:lnTo>
                      <a:lnTo>
                        <a:pt x="12" y="84"/>
                      </a:lnTo>
                      <a:lnTo>
                        <a:pt x="17" y="67"/>
                      </a:lnTo>
                      <a:lnTo>
                        <a:pt x="20" y="63"/>
                      </a:lnTo>
                      <a:lnTo>
                        <a:pt x="43" y="63"/>
                      </a:lnTo>
                      <a:lnTo>
                        <a:pt x="87" y="65"/>
                      </a:lnTo>
                      <a:lnTo>
                        <a:pt x="55" y="58"/>
                      </a:lnTo>
                      <a:lnTo>
                        <a:pt x="6" y="49"/>
                      </a:lnTo>
                      <a:lnTo>
                        <a:pt x="0" y="31"/>
                      </a:lnTo>
                      <a:lnTo>
                        <a:pt x="3" y="17"/>
                      </a:lnTo>
                      <a:lnTo>
                        <a:pt x="23" y="0"/>
                      </a:lnTo>
                    </a:path>
                  </a:pathLst>
                </a:custGeom>
                <a:solidFill>
                  <a:srgbClr val="FF8000"/>
                </a:solidFill>
                <a:ln w="9525">
                  <a:noFill/>
                  <a:round/>
                  <a:headEnd/>
                  <a:tailEnd/>
                </a:ln>
              </p:spPr>
              <p:txBody>
                <a:bodyPr wrap="none" anchor="ctr"/>
                <a:lstStyle/>
                <a:p>
                  <a:endParaRPr lang="tr-TR"/>
                </a:p>
              </p:txBody>
            </p:sp>
            <p:sp>
              <p:nvSpPr>
                <p:cNvPr id="104468" name="AutoShape 63"/>
                <p:cNvSpPr>
                  <a:spLocks noChangeArrowheads="1"/>
                </p:cNvSpPr>
                <p:nvPr/>
              </p:nvSpPr>
              <p:spPr bwMode="auto">
                <a:xfrm>
                  <a:off x="3794" y="2397"/>
                  <a:ext cx="74" cy="47"/>
                </a:xfrm>
                <a:custGeom>
                  <a:avLst/>
                  <a:gdLst>
                    <a:gd name="T0" fmla="*/ 51 w 74"/>
                    <a:gd name="T1" fmla="*/ 0 h 47"/>
                    <a:gd name="T2" fmla="*/ 50 w 74"/>
                    <a:gd name="T3" fmla="*/ 17 h 47"/>
                    <a:gd name="T4" fmla="*/ 37 w 74"/>
                    <a:gd name="T5" fmla="*/ 24 h 47"/>
                    <a:gd name="T6" fmla="*/ 0 w 74"/>
                    <a:gd name="T7" fmla="*/ 24 h 47"/>
                    <a:gd name="T8" fmla="*/ 12 w 74"/>
                    <a:gd name="T9" fmla="*/ 32 h 47"/>
                    <a:gd name="T10" fmla="*/ 33 w 74"/>
                    <a:gd name="T11" fmla="*/ 43 h 47"/>
                    <a:gd name="T12" fmla="*/ 63 w 74"/>
                    <a:gd name="T13" fmla="*/ 46 h 47"/>
                    <a:gd name="T14" fmla="*/ 70 w 74"/>
                    <a:gd name="T15" fmla="*/ 35 h 47"/>
                    <a:gd name="T16" fmla="*/ 73 w 74"/>
                    <a:gd name="T17" fmla="*/ 27 h 47"/>
                    <a:gd name="T18" fmla="*/ 51 w 74"/>
                    <a:gd name="T19" fmla="*/ 0 h 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4"/>
                    <a:gd name="T31" fmla="*/ 0 h 47"/>
                    <a:gd name="T32" fmla="*/ 74 w 74"/>
                    <a:gd name="T33" fmla="*/ 47 h 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4" h="47">
                      <a:moveTo>
                        <a:pt x="51" y="0"/>
                      </a:moveTo>
                      <a:lnTo>
                        <a:pt x="50" y="17"/>
                      </a:lnTo>
                      <a:lnTo>
                        <a:pt x="37" y="24"/>
                      </a:lnTo>
                      <a:lnTo>
                        <a:pt x="0" y="24"/>
                      </a:lnTo>
                      <a:lnTo>
                        <a:pt x="12" y="32"/>
                      </a:lnTo>
                      <a:lnTo>
                        <a:pt x="33" y="43"/>
                      </a:lnTo>
                      <a:lnTo>
                        <a:pt x="63" y="46"/>
                      </a:lnTo>
                      <a:lnTo>
                        <a:pt x="70" y="35"/>
                      </a:lnTo>
                      <a:lnTo>
                        <a:pt x="73" y="27"/>
                      </a:lnTo>
                      <a:lnTo>
                        <a:pt x="51" y="0"/>
                      </a:lnTo>
                    </a:path>
                  </a:pathLst>
                </a:custGeom>
                <a:solidFill>
                  <a:srgbClr val="FF8000"/>
                </a:solidFill>
                <a:ln w="9525">
                  <a:noFill/>
                  <a:round/>
                  <a:headEnd/>
                  <a:tailEnd/>
                </a:ln>
              </p:spPr>
              <p:txBody>
                <a:bodyPr wrap="none" anchor="ctr"/>
                <a:lstStyle/>
                <a:p>
                  <a:endParaRPr lang="tr-TR"/>
                </a:p>
              </p:txBody>
            </p:sp>
          </p:grpSp>
        </p:grpSp>
        <p:sp>
          <p:nvSpPr>
            <p:cNvPr id="104455" name="Rectangle 64"/>
            <p:cNvSpPr>
              <a:spLocks noChangeArrowheads="1"/>
            </p:cNvSpPr>
            <p:nvPr/>
          </p:nvSpPr>
          <p:spPr bwMode="auto">
            <a:xfrm>
              <a:off x="3778" y="3470"/>
              <a:ext cx="1461" cy="577"/>
            </a:xfrm>
            <a:prstGeom prst="rect">
              <a:avLst/>
            </a:prstGeom>
            <a:noFill/>
            <a:ln w="9525">
              <a:noFill/>
              <a:round/>
              <a:headEnd/>
              <a:tailEnd/>
            </a:ln>
          </p:spPr>
          <p:txBody>
            <a:bodyPr wrap="none" lIns="92160" tIns="46080" rIns="92160" bIns="4608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AU" sz="5400" b="1" dirty="0">
                  <a:solidFill>
                    <a:srgbClr val="C60900"/>
                  </a:solidFill>
                  <a:latin typeface="Times New Roman" pitchFamily="18" charset="0"/>
                </a:rPr>
                <a:t>İNSAN</a:t>
              </a:r>
            </a:p>
          </p:txBody>
        </p:sp>
      </p:grpSp>
      <p:sp>
        <p:nvSpPr>
          <p:cNvPr id="104453" name="62 Slayt Numarası Yer Tutucusu"/>
          <p:cNvSpPr>
            <a:spLocks noGrp="1"/>
          </p:cNvSpPr>
          <p:nvPr>
            <p:ph type="sldNum" sz="quarter" idx="12"/>
          </p:nvPr>
        </p:nvSpPr>
        <p:spPr bwMode="auto">
          <a:noFill/>
          <a:ln>
            <a:miter lim="800000"/>
            <a:headEnd/>
            <a:tailEnd/>
          </a:ln>
        </p:spPr>
        <p:txBody>
          <a:bodyPr vert="horz" wrap="square" lIns="91440" tIns="45720" rIns="91440" bIns="45720" numCol="1" rtlCol="0" anchor="t" anchorCtr="0" compatLnSpc="1">
            <a:prstTxWarp prst="textNoShape">
              <a:avLst/>
            </a:prstTxWarp>
          </a:bodyPr>
          <a:lstStyle/>
          <a:p>
            <a:fld id="{F9B3A3BC-7125-49BC-B191-2168EA27CC9C}" type="slidenum">
              <a:rPr lang="tr-TR" smtClean="0"/>
              <a:pPr/>
              <a:t>84</a:t>
            </a:fld>
            <a:endParaRPr lang="tr-TR" smtClean="0"/>
          </a:p>
        </p:txBody>
      </p:sp>
    </p:spTree>
    <p:extLst>
      <p:ext uri="{BB962C8B-B14F-4D97-AF65-F5344CB8AC3E}">
        <p14:creationId xmlns:p14="http://schemas.microsoft.com/office/powerpoint/2010/main" val="16223264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fill="hold" nodeType="clickEffect">
                                  <p:stCondLst>
                                    <p:cond delay="0"/>
                                  </p:stCondLst>
                                  <p:childTnLst>
                                    <p:set>
                                      <p:cBhvr additive="repl">
                                        <p:cTn id="6" dur="1" fill="hold">
                                          <p:stCondLst>
                                            <p:cond delay="0"/>
                                          </p:stCondLst>
                                        </p:cTn>
                                        <p:tgtEl>
                                          <p:spTgt spid="2"/>
                                        </p:tgtEl>
                                        <p:attrNameLst>
                                          <p:attrName>style.visibility</p:attrName>
                                        </p:attrNameLst>
                                      </p:cBhvr>
                                      <p:to>
                                        <p:strVal val="visible"/>
                                      </p:to>
                                    </p:set>
                                    <p:animEffect transition="in" filter="dissolve">
                                      <p:cBhvr additive="repl">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ext Box 2"/>
          <p:cNvSpPr txBox="1">
            <a:spLocks noChangeArrowheads="1"/>
          </p:cNvSpPr>
          <p:nvPr/>
        </p:nvSpPr>
        <p:spPr bwMode="auto">
          <a:xfrm>
            <a:off x="1847528" y="1054100"/>
            <a:ext cx="7929562" cy="5803900"/>
          </a:xfrm>
          <a:prstGeom prst="rect">
            <a:avLst/>
          </a:prstGeom>
          <a:noFill/>
          <a:ln w="9525">
            <a:noFill/>
            <a:round/>
            <a:headEnd/>
            <a:tailEnd/>
          </a:ln>
        </p:spPr>
        <p:txBody>
          <a:bodyPr/>
          <a:lstStyle/>
          <a:p>
            <a:pPr>
              <a:spcBef>
                <a:spcPts val="600"/>
              </a:spcBef>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tr-TR" sz="2400" dirty="0"/>
          </a:p>
          <a:p>
            <a:pPr>
              <a:lnSpc>
                <a:spcPct val="90000"/>
              </a:lnSpc>
              <a:spcBef>
                <a:spcPts val="6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tr-TR" sz="3600" b="1" dirty="0">
                <a:solidFill>
                  <a:srgbClr val="FF0000"/>
                </a:solidFill>
                <a:latin typeface="Calibri" pitchFamily="34" charset="0"/>
              </a:rPr>
              <a:t>Çalışanların Katılımı;</a:t>
            </a:r>
          </a:p>
          <a:p>
            <a:pPr>
              <a:lnSpc>
                <a:spcPct val="90000"/>
              </a:lnSpc>
              <a:spcBef>
                <a:spcPts val="6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tr-TR" sz="3600" b="1" dirty="0">
                <a:latin typeface="Calibri" pitchFamily="34" charset="0"/>
              </a:rPr>
              <a:t>Bunun için: </a:t>
            </a:r>
          </a:p>
          <a:p>
            <a:pPr>
              <a:spcBef>
                <a:spcPts val="1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tr-TR" sz="3600" b="1" dirty="0">
                <a:latin typeface="Calibri" pitchFamily="34" charset="0"/>
              </a:rPr>
              <a:t>Kuruluştaki her çalışan için yaygın ve sürekli eğitim ile geliştirme programları uygulanmalıdır. </a:t>
            </a:r>
          </a:p>
          <a:p>
            <a:pPr>
              <a:lnSpc>
                <a:spcPct val="90000"/>
              </a:lnSpc>
              <a:spcBef>
                <a:spcPts val="600"/>
              </a:spcBef>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tr-TR" sz="2400" dirty="0">
              <a:solidFill>
                <a:srgbClr val="FFFFFF"/>
              </a:solidFill>
            </a:endParaRPr>
          </a:p>
          <a:p>
            <a:pPr>
              <a:lnSpc>
                <a:spcPct val="90000"/>
              </a:lnSpc>
              <a:spcBef>
                <a:spcPts val="6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tr-TR" sz="2400" dirty="0">
                <a:solidFill>
                  <a:srgbClr val="FFFFFF"/>
                </a:solidFill>
              </a:rPr>
              <a:t>     </a:t>
            </a:r>
          </a:p>
          <a:p>
            <a:pPr>
              <a:lnSpc>
                <a:spcPct val="90000"/>
              </a:lnSpc>
              <a:spcBef>
                <a:spcPts val="600"/>
              </a:spcBef>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tr-TR" sz="2400" dirty="0">
              <a:solidFill>
                <a:srgbClr val="FFFFFF"/>
              </a:solidFill>
            </a:endParaRPr>
          </a:p>
          <a:p>
            <a:pPr>
              <a:lnSpc>
                <a:spcPct val="90000"/>
              </a:lnSpc>
              <a:spcBef>
                <a:spcPts val="600"/>
              </a:spcBef>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tr-TR" sz="2400" dirty="0">
              <a:solidFill>
                <a:srgbClr val="FFFFFF"/>
              </a:solidFill>
            </a:endParaRPr>
          </a:p>
          <a:p>
            <a:pPr>
              <a:lnSpc>
                <a:spcPct val="90000"/>
              </a:lnSpc>
              <a:spcBef>
                <a:spcPts val="600"/>
              </a:spcBef>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US" sz="2400" dirty="0">
              <a:solidFill>
                <a:srgbClr val="FFFFFF"/>
              </a:solidFill>
            </a:endParaRPr>
          </a:p>
          <a:p>
            <a:pPr>
              <a:lnSpc>
                <a:spcPct val="90000"/>
              </a:lnSpc>
              <a:spcBef>
                <a:spcPts val="600"/>
              </a:spcBef>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tr-TR" sz="2400" dirty="0">
              <a:solidFill>
                <a:srgbClr val="FFFFFF"/>
              </a:solidFill>
            </a:endParaRPr>
          </a:p>
          <a:p>
            <a:pPr>
              <a:lnSpc>
                <a:spcPct val="90000"/>
              </a:lnSpc>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tr-TR" sz="2000" dirty="0">
              <a:solidFill>
                <a:srgbClr val="FFFFFF"/>
              </a:solidFill>
              <a:cs typeface="Times New Roman" pitchFamily="18" charset="0"/>
            </a:endParaRPr>
          </a:p>
          <a:p>
            <a:pPr>
              <a:lnSpc>
                <a:spcPct val="90000"/>
              </a:lnSpc>
              <a:spcBef>
                <a:spcPts val="600"/>
              </a:spcBef>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tr-TR" sz="2400" dirty="0">
              <a:solidFill>
                <a:srgbClr val="FFFFFF"/>
              </a:solidFill>
            </a:endParaRPr>
          </a:p>
          <a:p>
            <a:pPr>
              <a:spcBef>
                <a:spcPts val="600"/>
              </a:spcBef>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tr-TR" sz="2400" dirty="0">
              <a:solidFill>
                <a:srgbClr val="FFFFFF"/>
              </a:solidFill>
            </a:endParaRPr>
          </a:p>
        </p:txBody>
      </p:sp>
      <p:pic>
        <p:nvPicPr>
          <p:cNvPr id="3" name="Picture 6"/>
          <p:cNvPicPr>
            <a:picLocks noChangeAspect="1" noChangeArrowheads="1"/>
          </p:cNvPicPr>
          <p:nvPr/>
        </p:nvPicPr>
        <p:blipFill>
          <a:blip r:embed="rId2" cstate="print"/>
          <a:srcRect/>
          <a:stretch>
            <a:fillRect/>
          </a:stretch>
        </p:blipFill>
        <p:spPr bwMode="auto">
          <a:xfrm>
            <a:off x="6529660" y="3861049"/>
            <a:ext cx="2806700" cy="2162175"/>
          </a:xfrm>
          <a:prstGeom prst="rect">
            <a:avLst/>
          </a:prstGeom>
          <a:noFill/>
          <a:ln w="9525">
            <a:noFill/>
            <a:round/>
            <a:headEnd/>
            <a:tailEnd/>
          </a:ln>
        </p:spPr>
      </p:pic>
      <p:sp>
        <p:nvSpPr>
          <p:cNvPr id="105476" name="4 Slayt Numarası Yer Tutucusu"/>
          <p:cNvSpPr>
            <a:spLocks noGrp="1"/>
          </p:cNvSpPr>
          <p:nvPr>
            <p:ph type="sldNum" sz="quarter" idx="12"/>
          </p:nvPr>
        </p:nvSpPr>
        <p:spPr bwMode="auto">
          <a:noFill/>
          <a:ln>
            <a:miter lim="800000"/>
            <a:headEnd/>
            <a:tailEnd/>
          </a:ln>
        </p:spPr>
        <p:txBody>
          <a:bodyPr vert="horz" wrap="square" lIns="91440" tIns="45720" rIns="91440" bIns="45720" numCol="1" rtlCol="0" anchor="t" anchorCtr="0" compatLnSpc="1">
            <a:prstTxWarp prst="textNoShape">
              <a:avLst/>
            </a:prstTxWarp>
          </a:bodyPr>
          <a:lstStyle/>
          <a:p>
            <a:fld id="{151424B2-29D0-41B5-8269-35756D01116C}" type="slidenum">
              <a:rPr lang="tr-TR" smtClean="0"/>
              <a:pPr/>
              <a:t>85</a:t>
            </a:fld>
            <a:endParaRPr lang="tr-TR" smtClean="0"/>
          </a:p>
        </p:txBody>
      </p:sp>
    </p:spTree>
    <p:extLst>
      <p:ext uri="{BB962C8B-B14F-4D97-AF65-F5344CB8AC3E}">
        <p14:creationId xmlns:p14="http://schemas.microsoft.com/office/powerpoint/2010/main" val="15321128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additive="repl">
                                        <p:cTn id="6" dur="1" fill="hold">
                                          <p:stCondLst>
                                            <p:cond delay="0"/>
                                          </p:stCondLst>
                                        </p:cTn>
                                        <p:tgtEl>
                                          <p:spTgt spid="3"/>
                                        </p:tgtEl>
                                        <p:attrNameLst>
                                          <p:attrName>style.visibility</p:attrName>
                                        </p:attrNameLst>
                                      </p:cBhvr>
                                      <p:to>
                                        <p:strVal val="visible"/>
                                      </p:to>
                                    </p:set>
                                    <p:animEffect transition="in" filter="wipe(left)">
                                      <p:cBhvr additive="repl">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Text Box 2"/>
          <p:cNvSpPr txBox="1">
            <a:spLocks noChangeArrowheads="1"/>
          </p:cNvSpPr>
          <p:nvPr/>
        </p:nvSpPr>
        <p:spPr bwMode="auto">
          <a:xfrm>
            <a:off x="1991544" y="1602036"/>
            <a:ext cx="6572250" cy="4857750"/>
          </a:xfrm>
          <a:prstGeom prst="rect">
            <a:avLst/>
          </a:prstGeom>
          <a:noFill/>
          <a:ln w="9525">
            <a:noFill/>
            <a:round/>
            <a:headEnd/>
            <a:tailEnd/>
          </a:ln>
        </p:spPr>
        <p:txBody>
          <a:bodyPr/>
          <a:lstStyle/>
          <a:p>
            <a:pPr>
              <a:lnSpc>
                <a:spcPct val="90000"/>
              </a:lnSpc>
              <a:spcBef>
                <a:spcPts val="600"/>
              </a:spcBef>
              <a:tabLst>
                <a:tab pos="985838" algn="l"/>
                <a:tab pos="1900238" algn="l"/>
                <a:tab pos="2814638" algn="l"/>
                <a:tab pos="3729038" algn="l"/>
                <a:tab pos="4643438" algn="l"/>
                <a:tab pos="5557838" algn="l"/>
                <a:tab pos="6472238" algn="l"/>
                <a:tab pos="7386638" algn="l"/>
                <a:tab pos="8301038" algn="l"/>
                <a:tab pos="9215438" algn="l"/>
                <a:tab pos="10129838" algn="l"/>
              </a:tabLst>
            </a:pPr>
            <a:r>
              <a:rPr lang="tr-TR" sz="3600" b="1" dirty="0">
                <a:solidFill>
                  <a:srgbClr val="FF0000"/>
                </a:solidFill>
                <a:latin typeface="Calibri" pitchFamily="34" charset="0"/>
              </a:rPr>
              <a:t>Çalışanların Katılımı;</a:t>
            </a:r>
          </a:p>
          <a:p>
            <a:pPr>
              <a:lnSpc>
                <a:spcPct val="90000"/>
              </a:lnSpc>
              <a:spcBef>
                <a:spcPts val="600"/>
              </a:spcBef>
              <a:tabLst>
                <a:tab pos="985838" algn="l"/>
                <a:tab pos="1900238" algn="l"/>
                <a:tab pos="2814638" algn="l"/>
                <a:tab pos="3729038" algn="l"/>
                <a:tab pos="4643438" algn="l"/>
                <a:tab pos="5557838" algn="l"/>
                <a:tab pos="6472238" algn="l"/>
                <a:tab pos="7386638" algn="l"/>
                <a:tab pos="8301038" algn="l"/>
                <a:tab pos="9215438" algn="l"/>
                <a:tab pos="10129838" algn="l"/>
              </a:tabLst>
            </a:pPr>
            <a:endParaRPr lang="tr-TR" sz="3600" b="1" dirty="0">
              <a:latin typeface="Calibri" pitchFamily="34" charset="0"/>
            </a:endParaRPr>
          </a:p>
          <a:p>
            <a:pPr>
              <a:spcBef>
                <a:spcPts val="1500"/>
              </a:spcBef>
              <a:tabLst>
                <a:tab pos="985838" algn="l"/>
                <a:tab pos="1900238" algn="l"/>
                <a:tab pos="2814638" algn="l"/>
                <a:tab pos="3729038" algn="l"/>
                <a:tab pos="4643438" algn="l"/>
                <a:tab pos="5557838" algn="l"/>
                <a:tab pos="6472238" algn="l"/>
                <a:tab pos="7386638" algn="l"/>
                <a:tab pos="8301038" algn="l"/>
                <a:tab pos="9215438" algn="l"/>
                <a:tab pos="10129838" algn="l"/>
              </a:tabLst>
            </a:pPr>
            <a:r>
              <a:rPr lang="tr-TR" sz="3600" b="1" dirty="0">
                <a:latin typeface="Calibri" pitchFamily="34" charset="0"/>
              </a:rPr>
              <a:t>Beyinlerini, yüreklerini ve çıkarlarını kuruluşun gelişmesi için bir araya getiren çalışanların iş başarma düzeylerini performansa göre ödüllendiren sistem işletilmelidir.  </a:t>
            </a:r>
          </a:p>
          <a:p>
            <a:pPr>
              <a:lnSpc>
                <a:spcPct val="90000"/>
              </a:lnSpc>
              <a:spcBef>
                <a:spcPts val="750"/>
              </a:spcBef>
              <a:tabLst>
                <a:tab pos="985838" algn="l"/>
                <a:tab pos="1900238" algn="l"/>
                <a:tab pos="2814638" algn="l"/>
                <a:tab pos="3729038" algn="l"/>
                <a:tab pos="4643438" algn="l"/>
                <a:tab pos="5557838" algn="l"/>
                <a:tab pos="6472238" algn="l"/>
                <a:tab pos="7386638" algn="l"/>
                <a:tab pos="8301038" algn="l"/>
                <a:tab pos="9215438" algn="l"/>
                <a:tab pos="10129838" algn="l"/>
              </a:tabLst>
            </a:pPr>
            <a:endParaRPr lang="tr-TR" sz="3000" dirty="0">
              <a:solidFill>
                <a:srgbClr val="FFFFFF"/>
              </a:solidFill>
            </a:endParaRPr>
          </a:p>
          <a:p>
            <a:pPr>
              <a:lnSpc>
                <a:spcPct val="90000"/>
              </a:lnSpc>
              <a:spcBef>
                <a:spcPts val="600"/>
              </a:spcBef>
              <a:tabLst>
                <a:tab pos="985838" algn="l"/>
                <a:tab pos="1900238" algn="l"/>
                <a:tab pos="2814638" algn="l"/>
                <a:tab pos="3729038" algn="l"/>
                <a:tab pos="4643438" algn="l"/>
                <a:tab pos="5557838" algn="l"/>
                <a:tab pos="6472238" algn="l"/>
                <a:tab pos="7386638" algn="l"/>
                <a:tab pos="8301038" algn="l"/>
                <a:tab pos="9215438" algn="l"/>
                <a:tab pos="10129838" algn="l"/>
              </a:tabLst>
            </a:pPr>
            <a:r>
              <a:rPr lang="tr-TR" sz="2400" dirty="0">
                <a:solidFill>
                  <a:srgbClr val="FFFFFF"/>
                </a:solidFill>
              </a:rPr>
              <a:t>     </a:t>
            </a:r>
          </a:p>
          <a:p>
            <a:pPr>
              <a:lnSpc>
                <a:spcPct val="90000"/>
              </a:lnSpc>
              <a:spcBef>
                <a:spcPts val="600"/>
              </a:spcBef>
              <a:tabLst>
                <a:tab pos="985838" algn="l"/>
                <a:tab pos="1900238" algn="l"/>
                <a:tab pos="2814638" algn="l"/>
                <a:tab pos="3729038" algn="l"/>
                <a:tab pos="4643438" algn="l"/>
                <a:tab pos="5557838" algn="l"/>
                <a:tab pos="6472238" algn="l"/>
                <a:tab pos="7386638" algn="l"/>
                <a:tab pos="8301038" algn="l"/>
                <a:tab pos="9215438" algn="l"/>
                <a:tab pos="10129838" algn="l"/>
              </a:tabLst>
            </a:pPr>
            <a:endParaRPr lang="tr-TR" sz="2400" dirty="0">
              <a:solidFill>
                <a:srgbClr val="FFFFFF"/>
              </a:solidFill>
            </a:endParaRPr>
          </a:p>
          <a:p>
            <a:pPr>
              <a:lnSpc>
                <a:spcPct val="90000"/>
              </a:lnSpc>
              <a:spcBef>
                <a:spcPts val="600"/>
              </a:spcBef>
              <a:tabLst>
                <a:tab pos="985838" algn="l"/>
                <a:tab pos="1900238" algn="l"/>
                <a:tab pos="2814638" algn="l"/>
                <a:tab pos="3729038" algn="l"/>
                <a:tab pos="4643438" algn="l"/>
                <a:tab pos="5557838" algn="l"/>
                <a:tab pos="6472238" algn="l"/>
                <a:tab pos="7386638" algn="l"/>
                <a:tab pos="8301038" algn="l"/>
                <a:tab pos="9215438" algn="l"/>
                <a:tab pos="10129838" algn="l"/>
              </a:tabLst>
            </a:pPr>
            <a:endParaRPr lang="tr-TR" sz="2400" dirty="0">
              <a:solidFill>
                <a:srgbClr val="FFFFFF"/>
              </a:solidFill>
            </a:endParaRPr>
          </a:p>
          <a:p>
            <a:pPr>
              <a:lnSpc>
                <a:spcPct val="90000"/>
              </a:lnSpc>
              <a:spcBef>
                <a:spcPts val="600"/>
              </a:spcBef>
              <a:tabLst>
                <a:tab pos="985838" algn="l"/>
                <a:tab pos="1900238" algn="l"/>
                <a:tab pos="2814638" algn="l"/>
                <a:tab pos="3729038" algn="l"/>
                <a:tab pos="4643438" algn="l"/>
                <a:tab pos="5557838" algn="l"/>
                <a:tab pos="6472238" algn="l"/>
                <a:tab pos="7386638" algn="l"/>
                <a:tab pos="8301038" algn="l"/>
                <a:tab pos="9215438" algn="l"/>
                <a:tab pos="10129838" algn="l"/>
              </a:tabLst>
            </a:pPr>
            <a:endParaRPr lang="en-US" sz="2400" dirty="0">
              <a:solidFill>
                <a:srgbClr val="FFFFFF"/>
              </a:solidFill>
            </a:endParaRPr>
          </a:p>
          <a:p>
            <a:pPr>
              <a:lnSpc>
                <a:spcPct val="90000"/>
              </a:lnSpc>
              <a:spcBef>
                <a:spcPts val="600"/>
              </a:spcBef>
              <a:tabLst>
                <a:tab pos="985838" algn="l"/>
                <a:tab pos="1900238" algn="l"/>
                <a:tab pos="2814638" algn="l"/>
                <a:tab pos="3729038" algn="l"/>
                <a:tab pos="4643438" algn="l"/>
                <a:tab pos="5557838" algn="l"/>
                <a:tab pos="6472238" algn="l"/>
                <a:tab pos="7386638" algn="l"/>
                <a:tab pos="8301038" algn="l"/>
                <a:tab pos="9215438" algn="l"/>
                <a:tab pos="10129838" algn="l"/>
              </a:tabLst>
            </a:pPr>
            <a:endParaRPr lang="tr-TR" sz="2400" dirty="0">
              <a:solidFill>
                <a:srgbClr val="FFFFFF"/>
              </a:solidFill>
            </a:endParaRPr>
          </a:p>
          <a:p>
            <a:pPr>
              <a:lnSpc>
                <a:spcPct val="90000"/>
              </a:lnSpc>
              <a:spcBef>
                <a:spcPts val="500"/>
              </a:spcBef>
              <a:tabLst>
                <a:tab pos="985838" algn="l"/>
                <a:tab pos="1900238" algn="l"/>
                <a:tab pos="2814638" algn="l"/>
                <a:tab pos="3729038" algn="l"/>
                <a:tab pos="4643438" algn="l"/>
                <a:tab pos="5557838" algn="l"/>
                <a:tab pos="6472238" algn="l"/>
                <a:tab pos="7386638" algn="l"/>
                <a:tab pos="8301038" algn="l"/>
                <a:tab pos="9215438" algn="l"/>
                <a:tab pos="10129838" algn="l"/>
              </a:tabLst>
            </a:pPr>
            <a:endParaRPr lang="tr-TR" sz="2000" dirty="0">
              <a:solidFill>
                <a:srgbClr val="FFFFFF"/>
              </a:solidFill>
              <a:cs typeface="Times New Roman" pitchFamily="18" charset="0"/>
            </a:endParaRPr>
          </a:p>
          <a:p>
            <a:pPr>
              <a:lnSpc>
                <a:spcPct val="90000"/>
              </a:lnSpc>
              <a:spcBef>
                <a:spcPts val="600"/>
              </a:spcBef>
              <a:tabLst>
                <a:tab pos="985838" algn="l"/>
                <a:tab pos="1900238" algn="l"/>
                <a:tab pos="2814638" algn="l"/>
                <a:tab pos="3729038" algn="l"/>
                <a:tab pos="4643438" algn="l"/>
                <a:tab pos="5557838" algn="l"/>
                <a:tab pos="6472238" algn="l"/>
                <a:tab pos="7386638" algn="l"/>
                <a:tab pos="8301038" algn="l"/>
                <a:tab pos="9215438" algn="l"/>
                <a:tab pos="10129838" algn="l"/>
              </a:tabLst>
            </a:pPr>
            <a:endParaRPr lang="tr-TR" sz="2400" dirty="0">
              <a:solidFill>
                <a:srgbClr val="FFFFFF"/>
              </a:solidFill>
            </a:endParaRPr>
          </a:p>
          <a:p>
            <a:pPr>
              <a:spcBef>
                <a:spcPts val="600"/>
              </a:spcBef>
              <a:tabLst>
                <a:tab pos="985838" algn="l"/>
                <a:tab pos="1900238" algn="l"/>
                <a:tab pos="2814638" algn="l"/>
                <a:tab pos="3729038" algn="l"/>
                <a:tab pos="4643438" algn="l"/>
                <a:tab pos="5557838" algn="l"/>
                <a:tab pos="6472238" algn="l"/>
                <a:tab pos="7386638" algn="l"/>
                <a:tab pos="8301038" algn="l"/>
                <a:tab pos="9215438" algn="l"/>
                <a:tab pos="10129838" algn="l"/>
              </a:tabLst>
            </a:pPr>
            <a:endParaRPr lang="tr-TR" sz="2400" dirty="0">
              <a:solidFill>
                <a:srgbClr val="FFFFFF"/>
              </a:solidFill>
            </a:endParaRPr>
          </a:p>
        </p:txBody>
      </p:sp>
      <p:graphicFrame>
        <p:nvGraphicFramePr>
          <p:cNvPr id="214018" name="Object 2"/>
          <p:cNvGraphicFramePr>
            <a:graphicFrameLocks noChangeAspect="1"/>
          </p:cNvGraphicFramePr>
          <p:nvPr/>
        </p:nvGraphicFramePr>
        <p:xfrm>
          <a:off x="8256241" y="620689"/>
          <a:ext cx="1952625" cy="1609725"/>
        </p:xfrm>
        <a:graphic>
          <a:graphicData uri="http://schemas.openxmlformats.org/presentationml/2006/ole">
            <mc:AlternateContent xmlns:mc="http://schemas.openxmlformats.org/markup-compatibility/2006">
              <mc:Choice xmlns:v="urn:schemas-microsoft-com:vml" Requires="v">
                <p:oleObj spid="_x0000_s21511" r:id="rId3" imgW="1953000" imgH="1915200" progId="">
                  <p:embed/>
                </p:oleObj>
              </mc:Choice>
              <mc:Fallback>
                <p:oleObj r:id="rId3" imgW="1953000" imgH="191520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56241" y="620689"/>
                        <a:ext cx="1952625" cy="1609725"/>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23557" name="5 Slayt Numarası Yer Tutucusu"/>
          <p:cNvSpPr>
            <a:spLocks noGrp="1"/>
          </p:cNvSpPr>
          <p:nvPr>
            <p:ph type="sldNum" sz="quarter" idx="12"/>
          </p:nvPr>
        </p:nvSpPr>
        <p:spPr bwMode="auto">
          <a:noFill/>
          <a:ln>
            <a:miter lim="800000"/>
            <a:headEnd/>
            <a:tailEnd/>
          </a:ln>
        </p:spPr>
        <p:txBody>
          <a:bodyPr vert="horz" wrap="square" lIns="91440" tIns="45720" rIns="91440" bIns="45720" numCol="1" rtlCol="0" anchor="t" anchorCtr="0" compatLnSpc="1">
            <a:prstTxWarp prst="textNoShape">
              <a:avLst/>
            </a:prstTxWarp>
          </a:bodyPr>
          <a:lstStyle/>
          <a:p>
            <a:fld id="{C742C70A-0BFF-42B8-AD7F-C278234F251A}" type="slidenum">
              <a:rPr lang="tr-TR" smtClean="0"/>
              <a:pPr/>
              <a:t>86</a:t>
            </a:fld>
            <a:endParaRPr lang="tr-TR" smtClean="0"/>
          </a:p>
        </p:txBody>
      </p:sp>
    </p:spTree>
    <p:extLst>
      <p:ext uri="{BB962C8B-B14F-4D97-AF65-F5344CB8AC3E}">
        <p14:creationId xmlns:p14="http://schemas.microsoft.com/office/powerpoint/2010/main" val="13883444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additive="repl">
                                        <p:cTn id="6" dur="1" fill="hold">
                                          <p:stCondLst>
                                            <p:cond delay="0"/>
                                          </p:stCondLst>
                                        </p:cTn>
                                        <p:tgtEl>
                                          <p:spTgt spid="214018"/>
                                        </p:tgtEl>
                                        <p:attrNameLst>
                                          <p:attrName>style.visibility</p:attrName>
                                        </p:attrNameLst>
                                      </p:cBhvr>
                                      <p:to>
                                        <p:strVal val="visible"/>
                                      </p:to>
                                    </p:set>
                                    <p:anim calcmode="lin" valueType="num">
                                      <p:cBhvr>
                                        <p:cTn id="7" dur="500" fill="hold"/>
                                        <p:tgtEl>
                                          <p:spTgt spid="214018"/>
                                        </p:tgtEl>
                                        <p:attrNameLst>
                                          <p:attrName>ppt_x</p:attrName>
                                        </p:attrNameLst>
                                      </p:cBhvr>
                                      <p:tavLst>
                                        <p:tav tm="100000">
                                          <p:val>
                                            <p:strVal val="0-#ppt_w/2"/>
                                          </p:val>
                                        </p:tav>
                                        <p:tav>
                                          <p:val>
                                            <p:strVal val="#ppt_x"/>
                                          </p:val>
                                        </p:tav>
                                      </p:tavLst>
                                    </p:anim>
                                    <p:anim calcmode="lin" valueType="num">
                                      <p:cBhvr>
                                        <p:cTn id="8" dur="500" fill="hold"/>
                                        <p:tgtEl>
                                          <p:spTgt spid="214018"/>
                                        </p:tgtEl>
                                        <p:attrNameLst>
                                          <p:attrName>ppt_y</p:attrName>
                                        </p:attrNameLst>
                                      </p:cBhvr>
                                      <p:tavLst>
                                        <p:tav tm="100000">
                                          <p:val>
                                            <p:strVal val="#ppt_y"/>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5"/>
          <p:cNvSpPr>
            <a:spLocks noChangeArrowheads="1"/>
          </p:cNvSpPr>
          <p:nvPr/>
        </p:nvSpPr>
        <p:spPr bwMode="auto">
          <a:xfrm>
            <a:off x="1847529" y="1193046"/>
            <a:ext cx="8415337" cy="1570037"/>
          </a:xfrm>
          <a:prstGeom prst="rect">
            <a:avLst/>
          </a:prstGeom>
          <a:noFill/>
          <a:ln w="9525">
            <a:noFill/>
            <a:miter lim="800000"/>
            <a:headEnd/>
            <a:tailEnd/>
          </a:ln>
        </p:spPr>
        <p:txBody>
          <a:bodyPr anchor="ctr">
            <a:spAutoFit/>
          </a:bodyPr>
          <a:lstStyle/>
          <a:p>
            <a:r>
              <a:rPr lang="tr-TR" sz="3200" b="1" u="sng" dirty="0">
                <a:solidFill>
                  <a:srgbClr val="FF0000"/>
                </a:solidFill>
                <a:latin typeface="Calibri" pitchFamily="34" charset="0"/>
              </a:rPr>
              <a:t>5- İlişki Yönetimi</a:t>
            </a:r>
          </a:p>
          <a:p>
            <a:r>
              <a:rPr lang="tr-TR" sz="3200" b="1" dirty="0">
                <a:latin typeface="Calibri" pitchFamily="34" charset="0"/>
              </a:rPr>
              <a:t>Kuruluş ve tedarikçi, değer yaratmak ve gücünü artırmak için karşılıklı çıkarları korumalıdır.. </a:t>
            </a:r>
          </a:p>
        </p:txBody>
      </p:sp>
      <p:sp>
        <p:nvSpPr>
          <p:cNvPr id="106499" name="Text Box 2"/>
          <p:cNvSpPr txBox="1">
            <a:spLocks noChangeArrowheads="1"/>
          </p:cNvSpPr>
          <p:nvPr/>
        </p:nvSpPr>
        <p:spPr bwMode="auto">
          <a:xfrm>
            <a:off x="2011279" y="2844916"/>
            <a:ext cx="7858125" cy="3538538"/>
          </a:xfrm>
          <a:prstGeom prst="rect">
            <a:avLst/>
          </a:prstGeom>
          <a:noFill/>
          <a:ln w="9525">
            <a:noFill/>
            <a:round/>
            <a:headEnd/>
            <a:tailEnd/>
          </a:ln>
        </p:spPr>
        <p:txBody>
          <a:bodyPr/>
          <a:lstStyle/>
          <a:p>
            <a:pPr>
              <a:lnSpc>
                <a:spcPct val="85000"/>
              </a:lnSpc>
              <a:tabLst>
                <a:tab pos="765175" algn="l"/>
                <a:tab pos="1679575" algn="l"/>
                <a:tab pos="2593975" algn="l"/>
                <a:tab pos="3508375" algn="l"/>
                <a:tab pos="4422775" algn="l"/>
                <a:tab pos="5337175" algn="l"/>
                <a:tab pos="6251575" algn="l"/>
                <a:tab pos="7165975" algn="l"/>
                <a:tab pos="8080375" algn="l"/>
                <a:tab pos="8994775" algn="l"/>
                <a:tab pos="9909175" algn="l"/>
              </a:tabLst>
            </a:pPr>
            <a:r>
              <a:rPr lang="tr-TR" sz="3200" b="1" dirty="0">
                <a:latin typeface="Calibri" pitchFamily="34" charset="0"/>
              </a:rPr>
              <a:t>Tedarikçi:</a:t>
            </a:r>
          </a:p>
          <a:p>
            <a:pPr algn="r">
              <a:lnSpc>
                <a:spcPct val="85000"/>
              </a:lnSpc>
              <a:tabLst>
                <a:tab pos="765175" algn="l"/>
                <a:tab pos="1679575" algn="l"/>
                <a:tab pos="2593975" algn="l"/>
                <a:tab pos="3508375" algn="l"/>
                <a:tab pos="4422775" algn="l"/>
                <a:tab pos="5337175" algn="l"/>
                <a:tab pos="6251575" algn="l"/>
                <a:tab pos="7165975" algn="l"/>
                <a:tab pos="8080375" algn="l"/>
                <a:tab pos="8994775" algn="l"/>
                <a:tab pos="9909175" algn="l"/>
              </a:tabLst>
            </a:pPr>
            <a:endParaRPr lang="tr-TR" sz="3200" b="1" dirty="0">
              <a:latin typeface="Calibri" pitchFamily="34" charset="0"/>
            </a:endParaRPr>
          </a:p>
          <a:p>
            <a:pPr>
              <a:lnSpc>
                <a:spcPct val="85000"/>
              </a:lnSpc>
              <a:tabLst>
                <a:tab pos="765175" algn="l"/>
                <a:tab pos="1679575" algn="l"/>
                <a:tab pos="2593975" algn="l"/>
                <a:tab pos="3508375" algn="l"/>
                <a:tab pos="4422775" algn="l"/>
                <a:tab pos="5337175" algn="l"/>
                <a:tab pos="6251575" algn="l"/>
                <a:tab pos="7165975" algn="l"/>
                <a:tab pos="8080375" algn="l"/>
                <a:tab pos="8994775" algn="l"/>
                <a:tab pos="9909175" algn="l"/>
              </a:tabLst>
            </a:pPr>
            <a:r>
              <a:rPr lang="tr-TR" sz="3200" b="1" dirty="0">
                <a:latin typeface="Calibri" pitchFamily="34" charset="0"/>
              </a:rPr>
              <a:t>Mal ve hizmet sunan herhangi bir kişi,bölüm veya kurumdur.</a:t>
            </a:r>
          </a:p>
          <a:p>
            <a:pPr>
              <a:spcBef>
                <a:spcPts val="600"/>
              </a:spcBef>
              <a:tabLst>
                <a:tab pos="765175" algn="l"/>
                <a:tab pos="1679575" algn="l"/>
                <a:tab pos="2593975" algn="l"/>
                <a:tab pos="3508375" algn="l"/>
                <a:tab pos="4422775" algn="l"/>
                <a:tab pos="5337175" algn="l"/>
                <a:tab pos="6251575" algn="l"/>
                <a:tab pos="7165975" algn="l"/>
                <a:tab pos="8080375" algn="l"/>
                <a:tab pos="8994775" algn="l"/>
                <a:tab pos="9909175" algn="l"/>
              </a:tabLst>
            </a:pPr>
            <a:endParaRPr lang="tr-TR" sz="2400" dirty="0">
              <a:solidFill>
                <a:srgbClr val="FFFFFF"/>
              </a:solidFill>
            </a:endParaRPr>
          </a:p>
          <a:p>
            <a:pPr>
              <a:spcBef>
                <a:spcPts val="600"/>
              </a:spcBef>
              <a:tabLst>
                <a:tab pos="765175" algn="l"/>
                <a:tab pos="1679575" algn="l"/>
                <a:tab pos="2593975" algn="l"/>
                <a:tab pos="3508375" algn="l"/>
                <a:tab pos="4422775" algn="l"/>
                <a:tab pos="5337175" algn="l"/>
                <a:tab pos="6251575" algn="l"/>
                <a:tab pos="7165975" algn="l"/>
                <a:tab pos="8080375" algn="l"/>
                <a:tab pos="8994775" algn="l"/>
                <a:tab pos="9909175" algn="l"/>
              </a:tabLst>
            </a:pPr>
            <a:endParaRPr lang="tr-TR" sz="2400" dirty="0">
              <a:solidFill>
                <a:srgbClr val="FFFFFF"/>
              </a:solidFill>
            </a:endParaRPr>
          </a:p>
          <a:p>
            <a:pPr>
              <a:lnSpc>
                <a:spcPct val="90000"/>
              </a:lnSpc>
              <a:spcBef>
                <a:spcPts val="600"/>
              </a:spcBef>
              <a:tabLst>
                <a:tab pos="765175" algn="l"/>
                <a:tab pos="1679575" algn="l"/>
                <a:tab pos="2593975" algn="l"/>
                <a:tab pos="3508375" algn="l"/>
                <a:tab pos="4422775" algn="l"/>
                <a:tab pos="5337175" algn="l"/>
                <a:tab pos="6251575" algn="l"/>
                <a:tab pos="7165975" algn="l"/>
                <a:tab pos="8080375" algn="l"/>
                <a:tab pos="8994775" algn="l"/>
                <a:tab pos="9909175" algn="l"/>
              </a:tabLst>
            </a:pPr>
            <a:endParaRPr lang="tr-TR" sz="2400" dirty="0">
              <a:solidFill>
                <a:srgbClr val="FFFFFF"/>
              </a:solidFill>
            </a:endParaRPr>
          </a:p>
          <a:p>
            <a:pPr>
              <a:spcBef>
                <a:spcPts val="600"/>
              </a:spcBef>
              <a:tabLst>
                <a:tab pos="765175" algn="l"/>
                <a:tab pos="1679575" algn="l"/>
                <a:tab pos="2593975" algn="l"/>
                <a:tab pos="3508375" algn="l"/>
                <a:tab pos="4422775" algn="l"/>
                <a:tab pos="5337175" algn="l"/>
                <a:tab pos="6251575" algn="l"/>
                <a:tab pos="7165975" algn="l"/>
                <a:tab pos="8080375" algn="l"/>
                <a:tab pos="8994775" algn="l"/>
                <a:tab pos="9909175" algn="l"/>
              </a:tabLst>
            </a:pPr>
            <a:endParaRPr lang="tr-TR" sz="2400" dirty="0">
              <a:solidFill>
                <a:srgbClr val="FFFFFF"/>
              </a:solidFill>
            </a:endParaRPr>
          </a:p>
        </p:txBody>
      </p:sp>
      <p:sp>
        <p:nvSpPr>
          <p:cNvPr id="5" name="AutoShape 6"/>
          <p:cNvSpPr>
            <a:spLocks noChangeArrowheads="1"/>
          </p:cNvSpPr>
          <p:nvPr/>
        </p:nvSpPr>
        <p:spPr bwMode="auto">
          <a:xfrm>
            <a:off x="2567608" y="4614185"/>
            <a:ext cx="2286000" cy="1219200"/>
          </a:xfrm>
          <a:prstGeom prst="wedgeRoundRectCallout">
            <a:avLst>
              <a:gd name="adj1" fmla="val 57708"/>
              <a:gd name="adj2" fmla="val 83463"/>
              <a:gd name="adj3" fmla="val 16667"/>
            </a:avLst>
          </a:prstGeom>
          <a:solidFill>
            <a:srgbClr val="6EA0B0"/>
          </a:solidFill>
          <a:ln w="9525">
            <a:miter lim="800000"/>
            <a:headEnd/>
            <a:tailEnd/>
          </a:ln>
          <a:scene3d>
            <a:camera prst="legacyPerspectiveFront">
              <a:rot lat="20099986" lon="20099986" rev="0"/>
            </a:camera>
            <a:lightRig rig="legacyFlat2" dir="t"/>
          </a:scene3d>
          <a:sp3d extrusionH="430200" prstMaterial="legacyMatte">
            <a:bevelT w="13500" h="13500" prst="angle"/>
            <a:bevelB w="13500" h="13500" prst="angle"/>
            <a:extrusionClr>
              <a:srgbClr val="21C1CD"/>
            </a:extrusionClr>
          </a:sp3d>
        </p:spPr>
        <p:txBody>
          <a:bodyPr lIns="18000" tIns="44280" rIns="18000" bIns="44280" anchor="ctr">
            <a:flatTx/>
          </a:bodyPr>
          <a:lstStyle/>
          <a:p>
            <a:pPr>
              <a:lnSpc>
                <a:spcPct val="85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tr-TR" dirty="0">
                <a:solidFill>
                  <a:srgbClr val="FFFFFF"/>
                </a:solidFill>
              </a:rPr>
              <a:t>Tedarikçi</a:t>
            </a:r>
          </a:p>
          <a:p>
            <a:pPr>
              <a:lnSpc>
                <a:spcPct val="85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tr-TR" dirty="0">
                <a:solidFill>
                  <a:srgbClr val="FFFFFF"/>
                </a:solidFill>
              </a:rPr>
              <a:t>İlişkileri</a:t>
            </a:r>
          </a:p>
        </p:txBody>
      </p:sp>
      <p:sp>
        <p:nvSpPr>
          <p:cNvPr id="106501" name="5 Slayt Numarası Yer Tutucusu"/>
          <p:cNvSpPr>
            <a:spLocks noGrp="1"/>
          </p:cNvSpPr>
          <p:nvPr>
            <p:ph type="sldNum" sz="quarter" idx="12"/>
          </p:nvPr>
        </p:nvSpPr>
        <p:spPr bwMode="auto">
          <a:noFill/>
          <a:ln>
            <a:miter lim="800000"/>
            <a:headEnd/>
            <a:tailEnd/>
          </a:ln>
        </p:spPr>
        <p:txBody>
          <a:bodyPr vert="horz" wrap="square" lIns="91440" tIns="45720" rIns="91440" bIns="45720" numCol="1" rtlCol="0" anchor="t" anchorCtr="0" compatLnSpc="1">
            <a:prstTxWarp prst="textNoShape">
              <a:avLst/>
            </a:prstTxWarp>
          </a:bodyPr>
          <a:lstStyle/>
          <a:p>
            <a:fld id="{97773920-EDC7-48DB-802C-80FF72C3CFCA}" type="slidenum">
              <a:rPr lang="tr-TR" smtClean="0"/>
              <a:pPr/>
              <a:t>87</a:t>
            </a:fld>
            <a:endParaRPr lang="tr-TR" smtClean="0"/>
          </a:p>
        </p:txBody>
      </p:sp>
    </p:spTree>
    <p:extLst>
      <p:ext uri="{BB962C8B-B14F-4D97-AF65-F5344CB8AC3E}">
        <p14:creationId xmlns:p14="http://schemas.microsoft.com/office/powerpoint/2010/main" val="37755621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additive="repl">
                                        <p:cTn id="6" dur="1" fill="hold">
                                          <p:stCondLst>
                                            <p:cond delay="0"/>
                                          </p:stCondLst>
                                        </p:cTn>
                                        <p:tgtEl>
                                          <p:spTgt spid="5"/>
                                        </p:tgtEl>
                                        <p:attrNameLst>
                                          <p:attrName>style.visibility</p:attrName>
                                        </p:attrNameLst>
                                      </p:cBhvr>
                                      <p:to>
                                        <p:strVal val="visible"/>
                                      </p:to>
                                    </p:set>
                                    <p:animEffect transition="in" filter="strips(downLeft)">
                                      <p:cBhvr additive="repl">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ext Box 2"/>
          <p:cNvSpPr txBox="1">
            <a:spLocks noChangeArrowheads="1"/>
          </p:cNvSpPr>
          <p:nvPr/>
        </p:nvSpPr>
        <p:spPr bwMode="auto">
          <a:xfrm>
            <a:off x="2279577" y="2042429"/>
            <a:ext cx="7858125" cy="4572000"/>
          </a:xfrm>
          <a:prstGeom prst="rect">
            <a:avLst/>
          </a:prstGeom>
          <a:noFill/>
          <a:ln w="9525">
            <a:noFill/>
            <a:round/>
            <a:headEnd/>
            <a:tailEnd/>
          </a:ln>
        </p:spPr>
        <p:txBody>
          <a:bodyPr/>
          <a:lstStyle/>
          <a:p>
            <a:pPr>
              <a:lnSpc>
                <a:spcPct val="85000"/>
              </a:lnSpc>
              <a:tabLst>
                <a:tab pos="765175" algn="l"/>
                <a:tab pos="1679575" algn="l"/>
                <a:tab pos="2593975" algn="l"/>
                <a:tab pos="3508375" algn="l"/>
                <a:tab pos="4422775" algn="l"/>
                <a:tab pos="5337175" algn="l"/>
                <a:tab pos="6251575" algn="l"/>
                <a:tab pos="7165975" algn="l"/>
                <a:tab pos="8080375" algn="l"/>
                <a:tab pos="8994775" algn="l"/>
                <a:tab pos="9909175" algn="l"/>
              </a:tabLst>
            </a:pPr>
            <a:r>
              <a:rPr lang="tr-TR" sz="3600" b="1" dirty="0">
                <a:solidFill>
                  <a:srgbClr val="FF0000"/>
                </a:solidFill>
                <a:latin typeface="Calibri" pitchFamily="34" charset="0"/>
              </a:rPr>
              <a:t>Karşılıklı faydaya dayalı tedarikçi ilişkileri;</a:t>
            </a:r>
          </a:p>
          <a:p>
            <a:pPr>
              <a:lnSpc>
                <a:spcPct val="85000"/>
              </a:lnSpc>
              <a:tabLst>
                <a:tab pos="765175" algn="l"/>
                <a:tab pos="1679575" algn="l"/>
                <a:tab pos="2593975" algn="l"/>
                <a:tab pos="3508375" algn="l"/>
                <a:tab pos="4422775" algn="l"/>
                <a:tab pos="5337175" algn="l"/>
                <a:tab pos="6251575" algn="l"/>
                <a:tab pos="7165975" algn="l"/>
                <a:tab pos="8080375" algn="l"/>
                <a:tab pos="8994775" algn="l"/>
                <a:tab pos="9909175" algn="l"/>
              </a:tabLst>
            </a:pPr>
            <a:endParaRPr lang="tr-TR" sz="3600" b="1" dirty="0">
              <a:latin typeface="Calibri" pitchFamily="34" charset="0"/>
            </a:endParaRPr>
          </a:p>
          <a:p>
            <a:pPr>
              <a:spcBef>
                <a:spcPts val="600"/>
              </a:spcBef>
              <a:tabLst>
                <a:tab pos="765175" algn="l"/>
                <a:tab pos="1679575" algn="l"/>
                <a:tab pos="2593975" algn="l"/>
                <a:tab pos="3508375" algn="l"/>
                <a:tab pos="4422775" algn="l"/>
                <a:tab pos="5337175" algn="l"/>
                <a:tab pos="6251575" algn="l"/>
                <a:tab pos="7165975" algn="l"/>
                <a:tab pos="8080375" algn="l"/>
                <a:tab pos="8994775" algn="l"/>
                <a:tab pos="9909175" algn="l"/>
              </a:tabLst>
            </a:pPr>
            <a:r>
              <a:rPr lang="tr-TR" sz="3600" b="1" dirty="0">
                <a:latin typeface="Calibri" pitchFamily="34" charset="0"/>
              </a:rPr>
              <a:t>Tedarikçilerle güvene dayalı bir işbirliği içinde, rekabet gücünü artıracak girdileri en kaliteli en ekonomik ve en hızlı şekilde temin etmek amaç olmalıdır. </a:t>
            </a:r>
          </a:p>
          <a:p>
            <a:pPr>
              <a:spcBef>
                <a:spcPts val="600"/>
              </a:spcBef>
              <a:tabLst>
                <a:tab pos="765175" algn="l"/>
                <a:tab pos="1679575" algn="l"/>
                <a:tab pos="2593975" algn="l"/>
                <a:tab pos="3508375" algn="l"/>
                <a:tab pos="4422775" algn="l"/>
                <a:tab pos="5337175" algn="l"/>
                <a:tab pos="6251575" algn="l"/>
                <a:tab pos="7165975" algn="l"/>
                <a:tab pos="8080375" algn="l"/>
                <a:tab pos="8994775" algn="l"/>
                <a:tab pos="9909175" algn="l"/>
              </a:tabLst>
            </a:pPr>
            <a:endParaRPr lang="tr-TR" sz="2400" dirty="0">
              <a:solidFill>
                <a:srgbClr val="FFFFFF"/>
              </a:solidFill>
            </a:endParaRPr>
          </a:p>
          <a:p>
            <a:pPr>
              <a:spcBef>
                <a:spcPts val="600"/>
              </a:spcBef>
              <a:tabLst>
                <a:tab pos="765175" algn="l"/>
                <a:tab pos="1679575" algn="l"/>
                <a:tab pos="2593975" algn="l"/>
                <a:tab pos="3508375" algn="l"/>
                <a:tab pos="4422775" algn="l"/>
                <a:tab pos="5337175" algn="l"/>
                <a:tab pos="6251575" algn="l"/>
                <a:tab pos="7165975" algn="l"/>
                <a:tab pos="8080375" algn="l"/>
                <a:tab pos="8994775" algn="l"/>
                <a:tab pos="9909175" algn="l"/>
              </a:tabLst>
            </a:pPr>
            <a:endParaRPr lang="tr-TR" sz="2400" dirty="0">
              <a:solidFill>
                <a:srgbClr val="FFFFFF"/>
              </a:solidFill>
            </a:endParaRPr>
          </a:p>
          <a:p>
            <a:pPr>
              <a:lnSpc>
                <a:spcPct val="90000"/>
              </a:lnSpc>
              <a:spcBef>
                <a:spcPts val="600"/>
              </a:spcBef>
              <a:tabLst>
                <a:tab pos="765175" algn="l"/>
                <a:tab pos="1679575" algn="l"/>
                <a:tab pos="2593975" algn="l"/>
                <a:tab pos="3508375" algn="l"/>
                <a:tab pos="4422775" algn="l"/>
                <a:tab pos="5337175" algn="l"/>
                <a:tab pos="6251575" algn="l"/>
                <a:tab pos="7165975" algn="l"/>
                <a:tab pos="8080375" algn="l"/>
                <a:tab pos="8994775" algn="l"/>
                <a:tab pos="9909175" algn="l"/>
              </a:tabLst>
            </a:pPr>
            <a:endParaRPr lang="tr-TR" sz="2400" dirty="0">
              <a:solidFill>
                <a:srgbClr val="FFFFFF"/>
              </a:solidFill>
            </a:endParaRPr>
          </a:p>
          <a:p>
            <a:pPr>
              <a:spcBef>
                <a:spcPts val="600"/>
              </a:spcBef>
              <a:tabLst>
                <a:tab pos="765175" algn="l"/>
                <a:tab pos="1679575" algn="l"/>
                <a:tab pos="2593975" algn="l"/>
                <a:tab pos="3508375" algn="l"/>
                <a:tab pos="4422775" algn="l"/>
                <a:tab pos="5337175" algn="l"/>
                <a:tab pos="6251575" algn="l"/>
                <a:tab pos="7165975" algn="l"/>
                <a:tab pos="8080375" algn="l"/>
                <a:tab pos="8994775" algn="l"/>
                <a:tab pos="9909175" algn="l"/>
              </a:tabLst>
            </a:pPr>
            <a:endParaRPr lang="tr-TR" sz="2400" dirty="0">
              <a:solidFill>
                <a:srgbClr val="FFFFFF"/>
              </a:solidFill>
            </a:endParaRPr>
          </a:p>
        </p:txBody>
      </p:sp>
      <p:sp>
        <p:nvSpPr>
          <p:cNvPr id="107523" name="3 Slayt Numarası Yer Tutucusu"/>
          <p:cNvSpPr>
            <a:spLocks noGrp="1"/>
          </p:cNvSpPr>
          <p:nvPr>
            <p:ph type="sldNum" sz="quarter" idx="12"/>
          </p:nvPr>
        </p:nvSpPr>
        <p:spPr bwMode="auto">
          <a:noFill/>
          <a:ln>
            <a:miter lim="800000"/>
            <a:headEnd/>
            <a:tailEnd/>
          </a:ln>
        </p:spPr>
        <p:txBody>
          <a:bodyPr vert="horz" wrap="square" lIns="91440" tIns="45720" rIns="91440" bIns="45720" numCol="1" rtlCol="0" anchor="t" anchorCtr="0" compatLnSpc="1">
            <a:prstTxWarp prst="textNoShape">
              <a:avLst/>
            </a:prstTxWarp>
          </a:bodyPr>
          <a:lstStyle/>
          <a:p>
            <a:fld id="{5F00A69C-996E-4A4B-B56D-9811AE96CD79}" type="slidenum">
              <a:rPr lang="tr-TR" smtClean="0"/>
              <a:pPr/>
              <a:t>88</a:t>
            </a:fld>
            <a:endParaRPr lang="tr-TR" smtClean="0"/>
          </a:p>
        </p:txBody>
      </p:sp>
    </p:spTree>
    <p:extLst>
      <p:ext uri="{BB962C8B-B14F-4D97-AF65-F5344CB8AC3E}">
        <p14:creationId xmlns:p14="http://schemas.microsoft.com/office/powerpoint/2010/main" val="33817687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6"/>
          <p:cNvSpPr>
            <a:spLocks noChangeArrowheads="1"/>
          </p:cNvSpPr>
          <p:nvPr/>
        </p:nvSpPr>
        <p:spPr bwMode="auto">
          <a:xfrm>
            <a:off x="2063552" y="2276872"/>
            <a:ext cx="8153400" cy="1570038"/>
          </a:xfrm>
          <a:prstGeom prst="rect">
            <a:avLst/>
          </a:prstGeom>
          <a:noFill/>
          <a:ln w="9525">
            <a:noFill/>
            <a:miter lim="800000"/>
            <a:headEnd/>
            <a:tailEnd/>
          </a:ln>
        </p:spPr>
        <p:txBody>
          <a:bodyPr anchor="ctr">
            <a:spAutoFit/>
          </a:bodyPr>
          <a:lstStyle/>
          <a:p>
            <a:r>
              <a:rPr lang="tr-TR" sz="3200" b="1" u="sng" dirty="0">
                <a:solidFill>
                  <a:srgbClr val="FF0000"/>
                </a:solidFill>
                <a:latin typeface="Calibri" pitchFamily="34" charset="0"/>
              </a:rPr>
              <a:t>6- Karar Almada Gerçekçi Yaklaşım</a:t>
            </a:r>
          </a:p>
          <a:p>
            <a:r>
              <a:rPr lang="tr-TR" sz="3200" b="1" dirty="0">
                <a:latin typeface="Calibri" pitchFamily="34" charset="0"/>
              </a:rPr>
              <a:t>Etkili kararlar, bilgi birikiminin, verilerin ve mantıklı yaklaşımın analizi sonucudur.</a:t>
            </a:r>
          </a:p>
        </p:txBody>
      </p:sp>
      <p:sp>
        <p:nvSpPr>
          <p:cNvPr id="108547" name="3 Slayt Numarası Yer Tutucusu"/>
          <p:cNvSpPr>
            <a:spLocks noGrp="1"/>
          </p:cNvSpPr>
          <p:nvPr>
            <p:ph type="sldNum" sz="quarter" idx="12"/>
          </p:nvPr>
        </p:nvSpPr>
        <p:spPr bwMode="auto">
          <a:noFill/>
          <a:ln>
            <a:miter lim="800000"/>
            <a:headEnd/>
            <a:tailEnd/>
          </a:ln>
        </p:spPr>
        <p:txBody>
          <a:bodyPr vert="horz" wrap="square" lIns="91440" tIns="45720" rIns="91440" bIns="45720" numCol="1" rtlCol="0" anchor="t" anchorCtr="0" compatLnSpc="1">
            <a:prstTxWarp prst="textNoShape">
              <a:avLst/>
            </a:prstTxWarp>
          </a:bodyPr>
          <a:lstStyle/>
          <a:p>
            <a:fld id="{352F683C-22BF-46D6-A23D-FEC9B0EA93A5}" type="slidenum">
              <a:rPr lang="tr-TR" smtClean="0"/>
              <a:pPr/>
              <a:t>89</a:t>
            </a:fld>
            <a:endParaRPr lang="tr-TR" smtClean="0"/>
          </a:p>
        </p:txBody>
      </p:sp>
    </p:spTree>
    <p:extLst>
      <p:ext uri="{BB962C8B-B14F-4D97-AF65-F5344CB8AC3E}">
        <p14:creationId xmlns:p14="http://schemas.microsoft.com/office/powerpoint/2010/main" val="18384564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1798732" y="1337345"/>
            <a:ext cx="7162800" cy="793750"/>
          </a:xfrm>
          <a:prstGeom prst="rect">
            <a:avLst/>
          </a:prstGeom>
          <a:noFill/>
          <a:ln w="12700">
            <a:noFill/>
            <a:miter lim="800000"/>
            <a:headEnd type="none" w="sm" len="sm"/>
            <a:tailEnd type="none" w="sm" len="sm"/>
          </a:ln>
        </p:spPr>
        <p:txBody>
          <a:bodyPr>
            <a:spAutoFit/>
          </a:bodyPr>
          <a:lstStyle/>
          <a:p>
            <a:r>
              <a:rPr lang="tr-TR" sz="4600" b="1" dirty="0">
                <a:solidFill>
                  <a:srgbClr val="CC3300"/>
                </a:solidFill>
                <a:latin typeface="Calibri" pitchFamily="34" charset="0"/>
              </a:rPr>
              <a:t>İLK YAZILI STANDART</a:t>
            </a:r>
          </a:p>
        </p:txBody>
      </p:sp>
      <p:sp>
        <p:nvSpPr>
          <p:cNvPr id="3" name="Text Box 5"/>
          <p:cNvSpPr txBox="1">
            <a:spLocks noChangeArrowheads="1"/>
          </p:cNvSpPr>
          <p:nvPr/>
        </p:nvSpPr>
        <p:spPr bwMode="auto">
          <a:xfrm>
            <a:off x="1775520" y="2103910"/>
            <a:ext cx="5211762" cy="4524375"/>
          </a:xfrm>
          <a:prstGeom prst="rect">
            <a:avLst/>
          </a:prstGeom>
          <a:noFill/>
          <a:ln w="12700">
            <a:noFill/>
            <a:miter lim="800000"/>
            <a:headEnd type="none" w="sm" len="sm"/>
            <a:tailEnd type="none" w="sm" len="sm"/>
          </a:ln>
        </p:spPr>
        <p:txBody>
          <a:bodyPr>
            <a:spAutoFit/>
          </a:bodyPr>
          <a:lstStyle/>
          <a:p>
            <a:pPr algn="l"/>
            <a:r>
              <a:rPr lang="tr-TR" sz="3600" b="1" dirty="0">
                <a:latin typeface="Calibri" pitchFamily="34" charset="0"/>
              </a:rPr>
              <a:t>Dünyada bugünkü manada belli standartları yazılı olarak belirleyen ilk belge, 1502 yılında Sultan 2. Beyazıt tarafından kaleme alınan Kanunname-i </a:t>
            </a:r>
            <a:r>
              <a:rPr lang="tr-TR" sz="3600" b="1" dirty="0" err="1">
                <a:latin typeface="Calibri" pitchFamily="34" charset="0"/>
              </a:rPr>
              <a:t>İhtisab</a:t>
            </a:r>
            <a:r>
              <a:rPr lang="tr-TR" sz="3600" b="1" dirty="0">
                <a:latin typeface="Calibri" pitchFamily="34" charset="0"/>
              </a:rPr>
              <a:t>-ı Bursa'ydı.</a:t>
            </a:r>
          </a:p>
        </p:txBody>
      </p:sp>
      <p:graphicFrame>
        <p:nvGraphicFramePr>
          <p:cNvPr id="3074" name="Object 5"/>
          <p:cNvGraphicFramePr>
            <a:graphicFrameLocks noChangeAspect="1"/>
          </p:cNvGraphicFramePr>
          <p:nvPr/>
        </p:nvGraphicFramePr>
        <p:xfrm>
          <a:off x="7467600" y="3124201"/>
          <a:ext cx="2857500" cy="2143125"/>
        </p:xfrm>
        <a:graphic>
          <a:graphicData uri="http://schemas.openxmlformats.org/presentationml/2006/ole">
            <mc:AlternateContent xmlns:mc="http://schemas.openxmlformats.org/markup-compatibility/2006">
              <mc:Choice xmlns:v="urn:schemas-microsoft-com:vml" Requires="v">
                <p:oleObj spid="_x0000_s1031" name="Bit Eşlem Resmi" r:id="rId3" imgW="2857899" imgH="2142857" progId="PBrush">
                  <p:embed/>
                </p:oleObj>
              </mc:Choice>
              <mc:Fallback>
                <p:oleObj name="Bit Eşlem Resmi" r:id="rId3" imgW="2857899" imgH="2142857" progId="PBrush">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7600" y="3124201"/>
                        <a:ext cx="2857500" cy="2143125"/>
                      </a:xfrm>
                      <a:prstGeom prst="rect">
                        <a:avLst/>
                      </a:prstGeom>
                      <a:noFill/>
                      <a:ln>
                        <a:noFill/>
                      </a:ln>
                      <a:effectLst/>
                      <a:extLst>
                        <a:ext uri="{909E8E84-426E-40DD-AFC4-6F175D3DCCD1}">
                          <a14:hiddenFill xmlns:a14="http://schemas.microsoft.com/office/drawing/2010/main">
                            <a:gradFill rotWithShape="0">
                              <a:gsLst>
                                <a:gs pos="0">
                                  <a:schemeClr val="bg1"/>
                                </a:gs>
                                <a:gs pos="100000">
                                  <a:srgbClr val="FFAC57"/>
                                </a:gs>
                              </a:gsLst>
                              <a:lin ang="5400000" scaled="1"/>
                            </a:gra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77" name="5 Slayt Numarası Yer Tutucusu"/>
          <p:cNvSpPr>
            <a:spLocks noGrp="1"/>
          </p:cNvSpPr>
          <p:nvPr>
            <p:ph type="sldNum" sz="quarter" idx="12"/>
          </p:nvPr>
        </p:nvSpPr>
        <p:spPr bwMode="auto">
          <a:noFill/>
          <a:ln>
            <a:miter lim="800000"/>
            <a:headEnd/>
            <a:tailEnd/>
          </a:ln>
        </p:spPr>
        <p:txBody>
          <a:bodyPr vert="horz" wrap="square" lIns="91440" tIns="45720" rIns="91440" bIns="45720" numCol="1" rtlCol="0" anchor="t" anchorCtr="0" compatLnSpc="1">
            <a:prstTxWarp prst="textNoShape">
              <a:avLst/>
            </a:prstTxWarp>
          </a:bodyPr>
          <a:lstStyle/>
          <a:p>
            <a:fld id="{66872D8E-7F5A-457A-B540-ABF18DA48F05}" type="slidenum">
              <a:rPr lang="tr-TR" smtClean="0"/>
              <a:pPr/>
              <a:t>9</a:t>
            </a:fld>
            <a:endParaRPr lang="tr-TR" smtClean="0"/>
          </a:p>
        </p:txBody>
      </p:sp>
    </p:spTree>
    <p:extLst>
      <p:ext uri="{BB962C8B-B14F-4D97-AF65-F5344CB8AC3E}">
        <p14:creationId xmlns:p14="http://schemas.microsoft.com/office/powerpoint/2010/main" val="42184810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ext Box 2"/>
          <p:cNvSpPr txBox="1">
            <a:spLocks noChangeArrowheads="1"/>
          </p:cNvSpPr>
          <p:nvPr/>
        </p:nvSpPr>
        <p:spPr bwMode="auto">
          <a:xfrm>
            <a:off x="2075239" y="1268761"/>
            <a:ext cx="7858125" cy="5000625"/>
          </a:xfrm>
          <a:prstGeom prst="rect">
            <a:avLst/>
          </a:prstGeom>
          <a:noFill/>
          <a:ln w="9525">
            <a:noFill/>
            <a:round/>
            <a:headEnd/>
            <a:tailEnd/>
          </a:ln>
        </p:spPr>
        <p:txBody>
          <a:bodyPr/>
          <a:lstStyle/>
          <a:p>
            <a:pPr>
              <a:spcBef>
                <a:spcPts val="6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tr-TR" sz="3600" b="1" dirty="0">
                <a:solidFill>
                  <a:srgbClr val="FF0000"/>
                </a:solidFill>
                <a:latin typeface="Calibri" pitchFamily="34" charset="0"/>
              </a:rPr>
              <a:t>Karar Vermede Gerçekçi Yaklaşım;</a:t>
            </a:r>
          </a:p>
          <a:p>
            <a:pPr>
              <a:spcBef>
                <a:spcPts val="600"/>
              </a:spcBef>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tr-TR" sz="3600" b="1" dirty="0">
              <a:latin typeface="Calibri" pitchFamily="34" charset="0"/>
            </a:endParaRPr>
          </a:p>
          <a:p>
            <a:pPr algn="just">
              <a:lnSpc>
                <a:spcPct val="90000"/>
              </a:lnSpc>
              <a:spcBef>
                <a:spcPts val="6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tr-TR" sz="3600" b="1" dirty="0">
                <a:latin typeface="Calibri" pitchFamily="34" charset="0"/>
              </a:rPr>
              <a:t>Doğru kararlar almanın, doğru ve etkin işler yapmanın birinci şartı gerçek bilgiye sahip olmaktır. Gerçek bilginin sistematik olarak kullanılması çalışmaların etkinliğini arttırır.</a:t>
            </a:r>
          </a:p>
          <a:p>
            <a:pPr algn="just">
              <a:lnSpc>
                <a:spcPct val="90000"/>
              </a:lnSpc>
              <a:spcBef>
                <a:spcPts val="6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tr-TR" sz="3600" b="1" dirty="0">
                <a:latin typeface="Calibri" pitchFamily="34" charset="0"/>
              </a:rPr>
              <a:t>Etkin kararlar veri ve bilgilerin yapılan analizlerine dayanırlar.</a:t>
            </a:r>
          </a:p>
          <a:p>
            <a:pPr>
              <a:spcBef>
                <a:spcPts val="600"/>
              </a:spcBef>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tr-TR" sz="2400" dirty="0">
              <a:solidFill>
                <a:srgbClr val="FFFFFF"/>
              </a:solidFill>
            </a:endParaRPr>
          </a:p>
          <a:p>
            <a:pPr>
              <a:lnSpc>
                <a:spcPct val="90000"/>
              </a:lnSpc>
              <a:spcBef>
                <a:spcPts val="600"/>
              </a:spcBef>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tr-TR" sz="2400" dirty="0">
              <a:solidFill>
                <a:srgbClr val="FFFFFF"/>
              </a:solidFill>
            </a:endParaRPr>
          </a:p>
          <a:p>
            <a:pPr>
              <a:spcBef>
                <a:spcPts val="600"/>
              </a:spcBef>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tr-TR" sz="2400" dirty="0">
              <a:solidFill>
                <a:srgbClr val="FFFFFF"/>
              </a:solidFill>
            </a:endParaRPr>
          </a:p>
        </p:txBody>
      </p:sp>
      <p:sp>
        <p:nvSpPr>
          <p:cNvPr id="109571" name="3 Slayt Numarası Yer Tutucusu"/>
          <p:cNvSpPr>
            <a:spLocks noGrp="1"/>
          </p:cNvSpPr>
          <p:nvPr>
            <p:ph type="sldNum" sz="quarter" idx="12"/>
          </p:nvPr>
        </p:nvSpPr>
        <p:spPr bwMode="auto">
          <a:noFill/>
          <a:ln>
            <a:miter lim="800000"/>
            <a:headEnd/>
            <a:tailEnd/>
          </a:ln>
        </p:spPr>
        <p:txBody>
          <a:bodyPr vert="horz" wrap="square" lIns="91440" tIns="45720" rIns="91440" bIns="45720" numCol="1" rtlCol="0" anchor="t" anchorCtr="0" compatLnSpc="1">
            <a:prstTxWarp prst="textNoShape">
              <a:avLst/>
            </a:prstTxWarp>
          </a:bodyPr>
          <a:lstStyle/>
          <a:p>
            <a:fld id="{9914916F-E302-457D-BEC9-23E3F0E36869}" type="slidenum">
              <a:rPr lang="tr-TR" smtClean="0"/>
              <a:pPr/>
              <a:t>90</a:t>
            </a:fld>
            <a:endParaRPr lang="tr-TR" smtClean="0"/>
          </a:p>
        </p:txBody>
      </p:sp>
    </p:spTree>
    <p:extLst>
      <p:ext uri="{BB962C8B-B14F-4D97-AF65-F5344CB8AC3E}">
        <p14:creationId xmlns:p14="http://schemas.microsoft.com/office/powerpoint/2010/main" val="3644026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2095501" y="500063"/>
            <a:ext cx="7858125" cy="6000750"/>
          </a:xfrm>
          <a:prstGeom prst="rect">
            <a:avLst/>
          </a:prstGeom>
          <a:noFill/>
          <a:ln w="9525">
            <a:noFill/>
            <a:round/>
            <a:headEnd/>
            <a:tailEnd/>
          </a:ln>
          <a:effectLst/>
        </p:spPr>
        <p:txBody>
          <a:bodyPr/>
          <a:lstStyle/>
          <a:p>
            <a:pPr marL="417513" indent="-382588">
              <a:spcBef>
                <a:spcPts val="600"/>
              </a:spcBef>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tr-TR" sz="3600" b="1" dirty="0">
                <a:solidFill>
                  <a:srgbClr val="FF0000"/>
                </a:solidFill>
                <a:latin typeface="Calibri" pitchFamily="34" charset="0"/>
              </a:rPr>
              <a:t>Karar Vermede Gerçekçi Yaklaşım;</a:t>
            </a:r>
          </a:p>
          <a:p>
            <a:pPr marL="417513" indent="-382588">
              <a:spcBef>
                <a:spcPts val="600"/>
              </a:spcBef>
              <a:tabLst>
                <a:tab pos="912813" algn="l"/>
                <a:tab pos="1827213" algn="l"/>
                <a:tab pos="2741613" algn="l"/>
                <a:tab pos="3656013" algn="l"/>
                <a:tab pos="4570413" algn="l"/>
                <a:tab pos="5484813" algn="l"/>
                <a:tab pos="6399213" algn="l"/>
                <a:tab pos="7313613" algn="l"/>
                <a:tab pos="8228013" algn="l"/>
                <a:tab pos="9142413" algn="l"/>
                <a:tab pos="10056813" algn="l"/>
              </a:tabLst>
              <a:defRPr/>
            </a:pPr>
            <a:endParaRPr lang="tr-TR" sz="1000" b="1" dirty="0">
              <a:latin typeface="Calibri" pitchFamily="34" charset="0"/>
            </a:endParaRPr>
          </a:p>
          <a:p>
            <a:pPr marL="417513" indent="-382588">
              <a:spcBef>
                <a:spcPts val="600"/>
              </a:spcBef>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AU" sz="3200" b="1" dirty="0">
                <a:effectLst>
                  <a:outerShdw blurRad="38100" dist="38100" dir="2700000" algn="tl">
                    <a:srgbClr val="C0C0C0"/>
                  </a:outerShdw>
                </a:effectLst>
                <a:latin typeface="Calibri" pitchFamily="34" charset="0"/>
              </a:rPr>
              <a:t>NELER ÖLÇÜLÜR?</a:t>
            </a:r>
          </a:p>
          <a:p>
            <a:pPr marL="417513" indent="-382588">
              <a:lnSpc>
                <a:spcPct val="140000"/>
              </a:lnSpc>
              <a:buClr>
                <a:srgbClr val="CCAF0A"/>
              </a:buClr>
              <a:buSzPct val="120000"/>
              <a:buFont typeface="Arial"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tr-TR" sz="3200" b="1" dirty="0">
                <a:effectLst>
                  <a:outerShdw blurRad="38100" dist="38100" dir="2700000" algn="tl">
                    <a:srgbClr val="C0C0C0"/>
                  </a:outerShdw>
                </a:effectLst>
                <a:latin typeface="Calibri" pitchFamily="34" charset="0"/>
              </a:rPr>
              <a:t>Müşteri memnuniyeti</a:t>
            </a:r>
          </a:p>
          <a:p>
            <a:pPr marL="417513" indent="-382588">
              <a:lnSpc>
                <a:spcPct val="140000"/>
              </a:lnSpc>
              <a:buClr>
                <a:srgbClr val="CCAF0A"/>
              </a:buClr>
              <a:buSzPct val="120000"/>
              <a:buFont typeface="Arial"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tr-TR" sz="3200" b="1" dirty="0">
                <a:effectLst>
                  <a:outerShdw blurRad="38100" dist="38100" dir="2700000" algn="tl">
                    <a:srgbClr val="C0C0C0"/>
                  </a:outerShdw>
                </a:effectLst>
                <a:latin typeface="Calibri" pitchFamily="34" charset="0"/>
              </a:rPr>
              <a:t>Çalışanların memnuniyeti</a:t>
            </a:r>
          </a:p>
          <a:p>
            <a:pPr marL="417513" indent="-382588">
              <a:lnSpc>
                <a:spcPct val="140000"/>
              </a:lnSpc>
              <a:buClr>
                <a:srgbClr val="CCAF0A"/>
              </a:buClr>
              <a:buSzPct val="120000"/>
              <a:buFont typeface="Arial"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tr-TR" sz="3200" b="1" dirty="0">
                <a:effectLst>
                  <a:outerShdw blurRad="38100" dist="38100" dir="2700000" algn="tl">
                    <a:srgbClr val="C0C0C0"/>
                  </a:outerShdw>
                </a:effectLst>
                <a:latin typeface="Calibri" pitchFamily="34" charset="0"/>
              </a:rPr>
              <a:t> Toplum üzerindeki etki</a:t>
            </a:r>
          </a:p>
          <a:p>
            <a:pPr marL="417513" indent="-382588">
              <a:lnSpc>
                <a:spcPct val="140000"/>
              </a:lnSpc>
              <a:buClr>
                <a:srgbClr val="CCAF0A"/>
              </a:buClr>
              <a:buSzPct val="120000"/>
              <a:buFont typeface="Arial"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tr-TR" sz="3200" b="1" dirty="0">
                <a:effectLst>
                  <a:outerShdw blurRad="38100" dist="38100" dir="2700000" algn="tl">
                    <a:srgbClr val="C0C0C0"/>
                  </a:outerShdw>
                </a:effectLst>
                <a:latin typeface="Calibri" pitchFamily="34" charset="0"/>
              </a:rPr>
              <a:t> İletişimin etkinliği</a:t>
            </a:r>
          </a:p>
          <a:p>
            <a:pPr marL="417513" indent="-382588">
              <a:lnSpc>
                <a:spcPct val="140000"/>
              </a:lnSpc>
              <a:buClr>
                <a:srgbClr val="CCAF0A"/>
              </a:buClr>
              <a:buSzPct val="120000"/>
              <a:buFont typeface="Arial"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tr-TR" sz="3200" b="1" dirty="0">
                <a:effectLst>
                  <a:outerShdw blurRad="38100" dist="38100" dir="2700000" algn="tl">
                    <a:srgbClr val="C0C0C0"/>
                  </a:outerShdw>
                </a:effectLst>
                <a:latin typeface="Calibri" pitchFamily="34" charset="0"/>
              </a:rPr>
              <a:t> Hedefler</a:t>
            </a:r>
          </a:p>
          <a:p>
            <a:pPr marL="417513" indent="-382588">
              <a:lnSpc>
                <a:spcPct val="140000"/>
              </a:lnSpc>
              <a:buClr>
                <a:srgbClr val="CCAF0A"/>
              </a:buClr>
              <a:buSzPct val="120000"/>
              <a:buFont typeface="Arial"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tr-TR" sz="3200" b="1" dirty="0">
                <a:effectLst>
                  <a:outerShdw blurRad="38100" dist="38100" dir="2700000" algn="tl">
                    <a:srgbClr val="C0C0C0"/>
                  </a:outerShdw>
                </a:effectLst>
                <a:latin typeface="Calibri" pitchFamily="34" charset="0"/>
              </a:rPr>
              <a:t>Kalite maliyetleri</a:t>
            </a:r>
            <a:endParaRPr lang="tr-TR" sz="3200" dirty="0">
              <a:solidFill>
                <a:srgbClr val="FFFFFF"/>
              </a:solidFill>
            </a:endParaRPr>
          </a:p>
        </p:txBody>
      </p:sp>
      <p:sp>
        <p:nvSpPr>
          <p:cNvPr id="110595" name="3 Slayt Numarası Yer Tutucusu"/>
          <p:cNvSpPr>
            <a:spLocks noGrp="1"/>
          </p:cNvSpPr>
          <p:nvPr>
            <p:ph type="sldNum" sz="quarter" idx="12"/>
          </p:nvPr>
        </p:nvSpPr>
        <p:spPr bwMode="auto">
          <a:noFill/>
          <a:ln>
            <a:miter lim="800000"/>
            <a:headEnd/>
            <a:tailEnd/>
          </a:ln>
        </p:spPr>
        <p:txBody>
          <a:bodyPr vert="horz" wrap="square" lIns="91440" tIns="45720" rIns="91440" bIns="45720" numCol="1" rtlCol="0" anchor="t" anchorCtr="0" compatLnSpc="1">
            <a:prstTxWarp prst="textNoShape">
              <a:avLst/>
            </a:prstTxWarp>
          </a:bodyPr>
          <a:lstStyle/>
          <a:p>
            <a:fld id="{FDC50438-AF25-447D-9F96-9EF0C7B18ACB}" type="slidenum">
              <a:rPr lang="tr-TR" smtClean="0"/>
              <a:pPr/>
              <a:t>91</a:t>
            </a:fld>
            <a:endParaRPr lang="tr-TR" smtClean="0"/>
          </a:p>
        </p:txBody>
      </p:sp>
    </p:spTree>
    <p:extLst>
      <p:ext uri="{BB962C8B-B14F-4D97-AF65-F5344CB8AC3E}">
        <p14:creationId xmlns:p14="http://schemas.microsoft.com/office/powerpoint/2010/main" val="2867341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ext Box 2"/>
          <p:cNvSpPr txBox="1">
            <a:spLocks noChangeArrowheads="1"/>
          </p:cNvSpPr>
          <p:nvPr/>
        </p:nvSpPr>
        <p:spPr bwMode="auto">
          <a:xfrm>
            <a:off x="1847528" y="1052737"/>
            <a:ext cx="8820472" cy="6143625"/>
          </a:xfrm>
          <a:prstGeom prst="rect">
            <a:avLst/>
          </a:prstGeom>
          <a:noFill/>
          <a:ln w="9525">
            <a:noFill/>
            <a:round/>
            <a:headEnd/>
            <a:tailEnd/>
          </a:ln>
        </p:spPr>
        <p:txBody>
          <a:bodyPr/>
          <a:lstStyle/>
          <a:p>
            <a:pPr marL="417513" indent="-382588">
              <a:spcBef>
                <a:spcPts val="6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tr-TR" sz="3600" b="1" dirty="0">
                <a:solidFill>
                  <a:srgbClr val="FF0000"/>
                </a:solidFill>
                <a:latin typeface="Calibri" pitchFamily="34" charset="0"/>
              </a:rPr>
              <a:t>Karar Vermede Gerçekçi Yaklaşım;</a:t>
            </a:r>
          </a:p>
          <a:p>
            <a:pPr marL="417513" indent="-382588">
              <a:spcBef>
                <a:spcPts val="600"/>
              </a:spcBef>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tr-TR" sz="1200" b="1" dirty="0">
              <a:latin typeface="Calibri" pitchFamily="34" charset="0"/>
            </a:endParaRPr>
          </a:p>
          <a:p>
            <a:pPr marL="417513" indent="-382588">
              <a:spcBef>
                <a:spcPts val="6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tr-TR" sz="3000" b="1" dirty="0">
                <a:latin typeface="Calibri" pitchFamily="34" charset="0"/>
              </a:rPr>
              <a:t>Prensibinin uygulanması ile aşağıdakiler</a:t>
            </a:r>
          </a:p>
          <a:p>
            <a:pPr marL="417513" indent="-382588">
              <a:spcBef>
                <a:spcPts val="6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tr-TR" sz="3000" b="1" dirty="0">
                <a:latin typeface="Calibri" pitchFamily="34" charset="0"/>
              </a:rPr>
              <a:t>oluşur ;</a:t>
            </a:r>
          </a:p>
          <a:p>
            <a:pPr marL="417513" indent="-382588">
              <a:lnSpc>
                <a:spcPct val="90000"/>
              </a:lnSpc>
              <a:spcBef>
                <a:spcPts val="1500"/>
              </a:spcBef>
              <a:buClr>
                <a:srgbClr val="FFFFFF"/>
              </a:buClr>
              <a:buSzPct val="80000"/>
              <a:buFont typeface="Wingdings" pitchFamily="2" charset="2"/>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tr-TR" sz="3000" b="1" dirty="0">
                <a:latin typeface="Calibri" pitchFamily="34" charset="0"/>
              </a:rPr>
              <a:t>Hedeflere uygun ölçümler yapılması , bilgi ve verilerin toplanması</a:t>
            </a:r>
          </a:p>
          <a:p>
            <a:pPr marL="417513" indent="-382588">
              <a:lnSpc>
                <a:spcPct val="90000"/>
              </a:lnSpc>
              <a:spcBef>
                <a:spcPts val="1500"/>
              </a:spcBef>
              <a:buClr>
                <a:srgbClr val="FFFFFF"/>
              </a:buClr>
              <a:buSzPct val="80000"/>
              <a:buFont typeface="Wingdings" pitchFamily="2" charset="2"/>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tr-TR" sz="3000" b="1" dirty="0">
                <a:latin typeface="Calibri" pitchFamily="34" charset="0"/>
              </a:rPr>
              <a:t>Bilgi ve verilerin yeteri kadar doğru , güvenilir ve ulaşılabilir olması</a:t>
            </a:r>
          </a:p>
          <a:p>
            <a:pPr marL="417513" indent="-382588">
              <a:lnSpc>
                <a:spcPct val="90000"/>
              </a:lnSpc>
              <a:spcBef>
                <a:spcPts val="1500"/>
              </a:spcBef>
              <a:buClr>
                <a:srgbClr val="FFFFFF"/>
              </a:buClr>
              <a:buSzPct val="80000"/>
              <a:buFont typeface="Wingdings" pitchFamily="2" charset="2"/>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tr-TR" sz="3000" b="1" dirty="0">
                <a:latin typeface="Calibri" pitchFamily="34" charset="0"/>
              </a:rPr>
              <a:t>Tecrübe ve inisiyatif ile dengelenmiş mantıklı analizlerin sonucunda karar verme ve faaliyet yapma</a:t>
            </a:r>
          </a:p>
          <a:p>
            <a:pPr marL="417513" indent="-382588">
              <a:spcBef>
                <a:spcPts val="600"/>
              </a:spcBef>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tr-TR" sz="2400" b="1" dirty="0">
              <a:solidFill>
                <a:srgbClr val="FFFFFF"/>
              </a:solidFill>
            </a:endParaRPr>
          </a:p>
          <a:p>
            <a:pPr marL="417513" indent="-382588">
              <a:lnSpc>
                <a:spcPct val="90000"/>
              </a:lnSpc>
              <a:spcBef>
                <a:spcPts val="600"/>
              </a:spcBef>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tr-TR" sz="2400" b="1" dirty="0">
              <a:solidFill>
                <a:srgbClr val="FFFFFF"/>
              </a:solidFill>
            </a:endParaRPr>
          </a:p>
          <a:p>
            <a:pPr marL="417513" indent="-382588">
              <a:spcBef>
                <a:spcPts val="600"/>
              </a:spcBef>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tr-TR" sz="2400" b="1" dirty="0">
              <a:solidFill>
                <a:srgbClr val="FFFFFF"/>
              </a:solidFill>
            </a:endParaRPr>
          </a:p>
        </p:txBody>
      </p:sp>
      <p:sp>
        <p:nvSpPr>
          <p:cNvPr id="111619" name="3 Slayt Numarası Yer Tutucusu"/>
          <p:cNvSpPr>
            <a:spLocks noGrp="1"/>
          </p:cNvSpPr>
          <p:nvPr>
            <p:ph type="sldNum" sz="quarter" idx="12"/>
          </p:nvPr>
        </p:nvSpPr>
        <p:spPr bwMode="auto">
          <a:noFill/>
          <a:ln>
            <a:miter lim="800000"/>
            <a:headEnd/>
            <a:tailEnd/>
          </a:ln>
        </p:spPr>
        <p:txBody>
          <a:bodyPr vert="horz" wrap="square" lIns="91440" tIns="45720" rIns="91440" bIns="45720" numCol="1" rtlCol="0" anchor="t" anchorCtr="0" compatLnSpc="1">
            <a:prstTxWarp prst="textNoShape">
              <a:avLst/>
            </a:prstTxWarp>
          </a:bodyPr>
          <a:lstStyle/>
          <a:p>
            <a:fld id="{22861324-6C51-4B15-B625-A81C551E95EE}" type="slidenum">
              <a:rPr lang="tr-TR" smtClean="0"/>
              <a:pPr/>
              <a:t>92</a:t>
            </a:fld>
            <a:endParaRPr lang="tr-TR" smtClean="0"/>
          </a:p>
        </p:txBody>
      </p:sp>
    </p:spTree>
    <p:extLst>
      <p:ext uri="{BB962C8B-B14F-4D97-AF65-F5344CB8AC3E}">
        <p14:creationId xmlns:p14="http://schemas.microsoft.com/office/powerpoint/2010/main" val="29153804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6"/>
          <p:cNvSpPr>
            <a:spLocks noChangeArrowheads="1"/>
          </p:cNvSpPr>
          <p:nvPr/>
        </p:nvSpPr>
        <p:spPr bwMode="auto">
          <a:xfrm>
            <a:off x="2207568" y="2132857"/>
            <a:ext cx="7358062" cy="3616325"/>
          </a:xfrm>
          <a:prstGeom prst="rect">
            <a:avLst/>
          </a:prstGeom>
          <a:noFill/>
          <a:ln w="9525">
            <a:noFill/>
            <a:miter lim="800000"/>
            <a:headEnd/>
            <a:tailEnd/>
          </a:ln>
        </p:spPr>
        <p:txBody>
          <a:bodyPr anchor="ctr">
            <a:spAutoFit/>
          </a:bodyPr>
          <a:lstStyle/>
          <a:p>
            <a:pPr algn="l"/>
            <a:r>
              <a:rPr lang="tr-TR" sz="3200" b="1" u="sng" dirty="0">
                <a:solidFill>
                  <a:srgbClr val="FF0000"/>
                </a:solidFill>
                <a:latin typeface="Calibri" pitchFamily="34" charset="0"/>
              </a:rPr>
              <a:t>7- İyileştirme</a:t>
            </a:r>
          </a:p>
          <a:p>
            <a:pPr algn="l"/>
            <a:endParaRPr lang="tr-TR" sz="3200" b="1" u="sng" dirty="0">
              <a:solidFill>
                <a:srgbClr val="FF0000"/>
              </a:solidFill>
              <a:latin typeface="Calibri" pitchFamily="34" charset="0"/>
            </a:endParaRPr>
          </a:p>
          <a:p>
            <a:pPr algn="just">
              <a:spcBef>
                <a:spcPts val="600"/>
              </a:spcBef>
            </a:pPr>
            <a:r>
              <a:rPr lang="tr-TR" sz="3200" b="1" dirty="0">
                <a:latin typeface="Calibri" pitchFamily="34" charset="0"/>
              </a:rPr>
              <a:t>Bir organizasyonun sürekli hedefi, sürekli iyileştirme yolu ile gelişmedir. Hata kaynaklarını ortadan kaldırmak suretiyle daha verimli ve kaliteli üretim olmalıdır.</a:t>
            </a:r>
          </a:p>
          <a:p>
            <a:pPr algn="l"/>
            <a:endParaRPr lang="tr-TR" sz="3200" b="1" dirty="0">
              <a:latin typeface="Calibri" pitchFamily="34" charset="0"/>
            </a:endParaRPr>
          </a:p>
        </p:txBody>
      </p:sp>
      <p:sp>
        <p:nvSpPr>
          <p:cNvPr id="112643" name="3 Slayt Numarası Yer Tutucusu"/>
          <p:cNvSpPr>
            <a:spLocks noGrp="1"/>
          </p:cNvSpPr>
          <p:nvPr>
            <p:ph type="sldNum" sz="quarter" idx="12"/>
          </p:nvPr>
        </p:nvSpPr>
        <p:spPr bwMode="auto">
          <a:noFill/>
          <a:ln>
            <a:miter lim="800000"/>
            <a:headEnd/>
            <a:tailEnd/>
          </a:ln>
        </p:spPr>
        <p:txBody>
          <a:bodyPr vert="horz" wrap="square" lIns="91440" tIns="45720" rIns="91440" bIns="45720" numCol="1" rtlCol="0" anchor="t" anchorCtr="0" compatLnSpc="1">
            <a:prstTxWarp prst="textNoShape">
              <a:avLst/>
            </a:prstTxWarp>
          </a:bodyPr>
          <a:lstStyle/>
          <a:p>
            <a:fld id="{BED0B5E0-A9C2-4F45-9C2E-7430C161EF41}" type="slidenum">
              <a:rPr lang="tr-TR" smtClean="0"/>
              <a:pPr/>
              <a:t>93</a:t>
            </a:fld>
            <a:endParaRPr lang="tr-TR" smtClean="0"/>
          </a:p>
        </p:txBody>
      </p:sp>
    </p:spTree>
    <p:extLst>
      <p:ext uri="{BB962C8B-B14F-4D97-AF65-F5344CB8AC3E}">
        <p14:creationId xmlns:p14="http://schemas.microsoft.com/office/powerpoint/2010/main" val="37127270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ext Box 2"/>
          <p:cNvSpPr txBox="1">
            <a:spLocks noChangeArrowheads="1"/>
          </p:cNvSpPr>
          <p:nvPr/>
        </p:nvSpPr>
        <p:spPr bwMode="auto">
          <a:xfrm>
            <a:off x="1612007" y="1250467"/>
            <a:ext cx="7858125" cy="5214937"/>
          </a:xfrm>
          <a:prstGeom prst="rect">
            <a:avLst/>
          </a:prstGeom>
          <a:noFill/>
          <a:ln w="9525">
            <a:noFill/>
            <a:round/>
            <a:headEnd/>
            <a:tailEnd/>
          </a:ln>
        </p:spPr>
        <p:txBody>
          <a:bodyPr/>
          <a:lstStyle/>
          <a:p>
            <a:pPr marL="179388" indent="6350">
              <a:spcBef>
                <a:spcPts val="600"/>
              </a:spcBef>
              <a:tabLst>
                <a:tab pos="674688" algn="l"/>
                <a:tab pos="1589088" algn="l"/>
                <a:tab pos="2503488" algn="l"/>
                <a:tab pos="3417888" algn="l"/>
                <a:tab pos="4332288" algn="l"/>
                <a:tab pos="5246688" algn="l"/>
                <a:tab pos="6161088" algn="l"/>
                <a:tab pos="7075488" algn="l"/>
                <a:tab pos="7989888" algn="l"/>
                <a:tab pos="8904288" algn="l"/>
                <a:tab pos="9818688" algn="l"/>
              </a:tabLst>
            </a:pPr>
            <a:r>
              <a:rPr lang="tr-TR" sz="3600" b="1" dirty="0">
                <a:solidFill>
                  <a:srgbClr val="FF0000"/>
                </a:solidFill>
                <a:latin typeface="Calibri" pitchFamily="34" charset="0"/>
              </a:rPr>
              <a:t>İyileştirme;</a:t>
            </a:r>
          </a:p>
          <a:p>
            <a:pPr marL="179388" indent="6350" algn="just">
              <a:spcBef>
                <a:spcPts val="600"/>
              </a:spcBef>
              <a:tabLst>
                <a:tab pos="674688" algn="l"/>
                <a:tab pos="1589088" algn="l"/>
                <a:tab pos="2503488" algn="l"/>
                <a:tab pos="3417888" algn="l"/>
                <a:tab pos="4332288" algn="l"/>
                <a:tab pos="5246688" algn="l"/>
                <a:tab pos="6161088" algn="l"/>
                <a:tab pos="7075488" algn="l"/>
                <a:tab pos="7989888" algn="l"/>
                <a:tab pos="8904288" algn="l"/>
                <a:tab pos="9818688" algn="l"/>
              </a:tabLst>
            </a:pPr>
            <a:endParaRPr lang="tr-TR" sz="3600" b="1" dirty="0">
              <a:latin typeface="Calibri" pitchFamily="34" charset="0"/>
            </a:endParaRPr>
          </a:p>
          <a:p>
            <a:pPr marL="179388" indent="6350" algn="just">
              <a:spcBef>
                <a:spcPts val="600"/>
              </a:spcBef>
              <a:buClr>
                <a:srgbClr val="6EA0B0"/>
              </a:buClr>
              <a:buSzPct val="80000"/>
              <a:buFont typeface="Wingdings" pitchFamily="2" charset="2"/>
              <a:buChar char=""/>
              <a:tabLst>
                <a:tab pos="674688" algn="l"/>
                <a:tab pos="1589088" algn="l"/>
                <a:tab pos="2503488" algn="l"/>
                <a:tab pos="3417888" algn="l"/>
                <a:tab pos="4332288" algn="l"/>
                <a:tab pos="5246688" algn="l"/>
                <a:tab pos="6161088" algn="l"/>
                <a:tab pos="7075488" algn="l"/>
                <a:tab pos="7989888" algn="l"/>
                <a:tab pos="8904288" algn="l"/>
                <a:tab pos="9818688" algn="l"/>
              </a:tabLst>
            </a:pPr>
            <a:r>
              <a:rPr lang="tr-TR" sz="3600" b="1" dirty="0">
                <a:latin typeface="Calibri" pitchFamily="34" charset="0"/>
              </a:rPr>
              <a:t>Yönetim firma için, kısa, orta ve uzun vadede Pazar analizi v.b. Çalışmalar yapar. Çalışmaya karar vermiş müşterilerinin ihtiyaç ve beklentilerini, müşteri şartlarını belirler ve bu bilgiler ışığında müşteriye sunulur bir hizmet oluşturur.</a:t>
            </a:r>
          </a:p>
          <a:p>
            <a:pPr marL="179388" indent="6350" algn="just">
              <a:spcBef>
                <a:spcPts val="600"/>
              </a:spcBef>
              <a:tabLst>
                <a:tab pos="674688" algn="l"/>
                <a:tab pos="1589088" algn="l"/>
                <a:tab pos="2503488" algn="l"/>
                <a:tab pos="3417888" algn="l"/>
                <a:tab pos="4332288" algn="l"/>
                <a:tab pos="5246688" algn="l"/>
                <a:tab pos="6161088" algn="l"/>
                <a:tab pos="7075488" algn="l"/>
                <a:tab pos="7989888" algn="l"/>
                <a:tab pos="8904288" algn="l"/>
                <a:tab pos="9818688" algn="l"/>
              </a:tabLst>
            </a:pPr>
            <a:endParaRPr lang="tr-TR" sz="2400" dirty="0">
              <a:solidFill>
                <a:srgbClr val="FFFFFF"/>
              </a:solidFill>
            </a:endParaRPr>
          </a:p>
          <a:p>
            <a:pPr marL="179388" indent="6350">
              <a:spcBef>
                <a:spcPts val="600"/>
              </a:spcBef>
              <a:tabLst>
                <a:tab pos="674688" algn="l"/>
                <a:tab pos="1589088" algn="l"/>
                <a:tab pos="2503488" algn="l"/>
                <a:tab pos="3417888" algn="l"/>
                <a:tab pos="4332288" algn="l"/>
                <a:tab pos="5246688" algn="l"/>
                <a:tab pos="6161088" algn="l"/>
                <a:tab pos="7075488" algn="l"/>
                <a:tab pos="7989888" algn="l"/>
                <a:tab pos="8904288" algn="l"/>
                <a:tab pos="9818688" algn="l"/>
              </a:tabLst>
            </a:pPr>
            <a:endParaRPr lang="tr-TR" sz="2400" dirty="0">
              <a:solidFill>
                <a:srgbClr val="FFFFFF"/>
              </a:solidFill>
            </a:endParaRPr>
          </a:p>
          <a:p>
            <a:pPr marL="179388" indent="6350">
              <a:spcBef>
                <a:spcPts val="600"/>
              </a:spcBef>
              <a:tabLst>
                <a:tab pos="674688" algn="l"/>
                <a:tab pos="1589088" algn="l"/>
                <a:tab pos="2503488" algn="l"/>
                <a:tab pos="3417888" algn="l"/>
                <a:tab pos="4332288" algn="l"/>
                <a:tab pos="5246688" algn="l"/>
                <a:tab pos="6161088" algn="l"/>
                <a:tab pos="7075488" algn="l"/>
                <a:tab pos="7989888" algn="l"/>
                <a:tab pos="8904288" algn="l"/>
                <a:tab pos="9818688" algn="l"/>
              </a:tabLst>
            </a:pPr>
            <a:endParaRPr lang="tr-TR" sz="2400" dirty="0">
              <a:solidFill>
                <a:srgbClr val="FFFFFF"/>
              </a:solidFill>
            </a:endParaRPr>
          </a:p>
          <a:p>
            <a:pPr marL="179388" indent="6350">
              <a:lnSpc>
                <a:spcPct val="90000"/>
              </a:lnSpc>
              <a:spcBef>
                <a:spcPts val="600"/>
              </a:spcBef>
              <a:tabLst>
                <a:tab pos="674688" algn="l"/>
                <a:tab pos="1589088" algn="l"/>
                <a:tab pos="2503488" algn="l"/>
                <a:tab pos="3417888" algn="l"/>
                <a:tab pos="4332288" algn="l"/>
                <a:tab pos="5246688" algn="l"/>
                <a:tab pos="6161088" algn="l"/>
                <a:tab pos="7075488" algn="l"/>
                <a:tab pos="7989888" algn="l"/>
                <a:tab pos="8904288" algn="l"/>
                <a:tab pos="9818688" algn="l"/>
              </a:tabLst>
            </a:pPr>
            <a:endParaRPr lang="tr-TR" sz="2400" dirty="0">
              <a:solidFill>
                <a:srgbClr val="FFFFFF"/>
              </a:solidFill>
            </a:endParaRPr>
          </a:p>
          <a:p>
            <a:pPr marL="179388" indent="6350">
              <a:spcBef>
                <a:spcPts val="600"/>
              </a:spcBef>
              <a:tabLst>
                <a:tab pos="674688" algn="l"/>
                <a:tab pos="1589088" algn="l"/>
                <a:tab pos="2503488" algn="l"/>
                <a:tab pos="3417888" algn="l"/>
                <a:tab pos="4332288" algn="l"/>
                <a:tab pos="5246688" algn="l"/>
                <a:tab pos="6161088" algn="l"/>
                <a:tab pos="7075488" algn="l"/>
                <a:tab pos="7989888" algn="l"/>
                <a:tab pos="8904288" algn="l"/>
                <a:tab pos="9818688" algn="l"/>
              </a:tabLst>
            </a:pPr>
            <a:endParaRPr lang="tr-TR" sz="2400" dirty="0">
              <a:solidFill>
                <a:srgbClr val="FFFFFF"/>
              </a:solidFill>
            </a:endParaRPr>
          </a:p>
        </p:txBody>
      </p:sp>
      <p:sp>
        <p:nvSpPr>
          <p:cNvPr id="113667" name="3 Slayt Numarası Yer Tutucusu"/>
          <p:cNvSpPr>
            <a:spLocks noGrp="1"/>
          </p:cNvSpPr>
          <p:nvPr>
            <p:ph type="sldNum" sz="quarter" idx="12"/>
          </p:nvPr>
        </p:nvSpPr>
        <p:spPr bwMode="auto">
          <a:noFill/>
          <a:ln>
            <a:miter lim="800000"/>
            <a:headEnd/>
            <a:tailEnd/>
          </a:ln>
        </p:spPr>
        <p:txBody>
          <a:bodyPr vert="horz" wrap="square" lIns="91440" tIns="45720" rIns="91440" bIns="45720" numCol="1" rtlCol="0" anchor="t" anchorCtr="0" compatLnSpc="1">
            <a:prstTxWarp prst="textNoShape">
              <a:avLst/>
            </a:prstTxWarp>
          </a:bodyPr>
          <a:lstStyle/>
          <a:p>
            <a:fld id="{A77B67D5-1A7D-468C-B786-934767B5142F}" type="slidenum">
              <a:rPr lang="tr-TR" smtClean="0"/>
              <a:pPr/>
              <a:t>94</a:t>
            </a:fld>
            <a:endParaRPr lang="tr-TR" smtClean="0"/>
          </a:p>
        </p:txBody>
      </p:sp>
    </p:spTree>
    <p:extLst>
      <p:ext uri="{BB962C8B-B14F-4D97-AF65-F5344CB8AC3E}">
        <p14:creationId xmlns:p14="http://schemas.microsoft.com/office/powerpoint/2010/main" val="3049755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ext Box 2"/>
          <p:cNvSpPr txBox="1">
            <a:spLocks noChangeArrowheads="1"/>
          </p:cNvSpPr>
          <p:nvPr/>
        </p:nvSpPr>
        <p:spPr bwMode="auto">
          <a:xfrm>
            <a:off x="1617656" y="1700808"/>
            <a:ext cx="7858125" cy="4572000"/>
          </a:xfrm>
          <a:prstGeom prst="rect">
            <a:avLst/>
          </a:prstGeom>
          <a:noFill/>
          <a:ln w="9525">
            <a:noFill/>
            <a:round/>
            <a:headEnd/>
            <a:tailEnd/>
          </a:ln>
        </p:spPr>
        <p:txBody>
          <a:bodyPr/>
          <a:lstStyle/>
          <a:p>
            <a:pPr marL="179388" indent="6350">
              <a:spcBef>
                <a:spcPts val="600"/>
              </a:spcBef>
              <a:tabLst>
                <a:tab pos="674688" algn="l"/>
                <a:tab pos="1589088" algn="l"/>
                <a:tab pos="2503488" algn="l"/>
                <a:tab pos="3417888" algn="l"/>
                <a:tab pos="4332288" algn="l"/>
                <a:tab pos="5246688" algn="l"/>
                <a:tab pos="6161088" algn="l"/>
                <a:tab pos="7075488" algn="l"/>
                <a:tab pos="7989888" algn="l"/>
                <a:tab pos="8904288" algn="l"/>
                <a:tab pos="9818688" algn="l"/>
              </a:tabLst>
            </a:pPr>
            <a:r>
              <a:rPr lang="tr-TR" sz="3600" b="1" dirty="0">
                <a:solidFill>
                  <a:srgbClr val="FF0000"/>
                </a:solidFill>
                <a:latin typeface="Calibri" pitchFamily="34" charset="0"/>
              </a:rPr>
              <a:t>İyileştirme;</a:t>
            </a:r>
          </a:p>
          <a:p>
            <a:pPr marL="179388" indent="6350" algn="just">
              <a:spcBef>
                <a:spcPts val="600"/>
              </a:spcBef>
              <a:tabLst>
                <a:tab pos="674688" algn="l"/>
                <a:tab pos="1589088" algn="l"/>
                <a:tab pos="2503488" algn="l"/>
                <a:tab pos="3417888" algn="l"/>
                <a:tab pos="4332288" algn="l"/>
                <a:tab pos="5246688" algn="l"/>
                <a:tab pos="6161088" algn="l"/>
                <a:tab pos="7075488" algn="l"/>
                <a:tab pos="7989888" algn="l"/>
                <a:tab pos="8904288" algn="l"/>
                <a:tab pos="9818688" algn="l"/>
              </a:tabLst>
            </a:pPr>
            <a:endParaRPr lang="tr-TR" sz="3600" b="1" dirty="0">
              <a:latin typeface="Calibri" pitchFamily="34" charset="0"/>
            </a:endParaRPr>
          </a:p>
          <a:p>
            <a:pPr marL="179388" indent="6350" algn="just">
              <a:spcBef>
                <a:spcPts val="600"/>
              </a:spcBef>
              <a:buClr>
                <a:srgbClr val="6EA0B0"/>
              </a:buClr>
              <a:buSzPct val="80000"/>
              <a:buFont typeface="Wingdings" pitchFamily="2" charset="2"/>
              <a:buChar char=""/>
              <a:tabLst>
                <a:tab pos="674688" algn="l"/>
                <a:tab pos="1589088" algn="l"/>
                <a:tab pos="2503488" algn="l"/>
                <a:tab pos="3417888" algn="l"/>
                <a:tab pos="4332288" algn="l"/>
                <a:tab pos="5246688" algn="l"/>
                <a:tab pos="6161088" algn="l"/>
                <a:tab pos="7075488" algn="l"/>
                <a:tab pos="7989888" algn="l"/>
                <a:tab pos="8904288" algn="l"/>
                <a:tab pos="9818688" algn="l"/>
              </a:tabLst>
            </a:pPr>
            <a:r>
              <a:rPr lang="tr-TR" sz="3600" b="1" dirty="0">
                <a:latin typeface="Calibri" pitchFamily="34" charset="0"/>
              </a:rPr>
              <a:t>Müşteriye sunulan hizmet sonucunda firma hem kendisini hem de müşteri memnuniyeti ve şikayetlerini ölçerek çalışmalar yapar ve bu çalışmaları yönetime rapor eder.</a:t>
            </a:r>
          </a:p>
          <a:p>
            <a:pPr marL="179388" indent="6350">
              <a:spcBef>
                <a:spcPts val="600"/>
              </a:spcBef>
              <a:tabLst>
                <a:tab pos="674688" algn="l"/>
                <a:tab pos="1589088" algn="l"/>
                <a:tab pos="2503488" algn="l"/>
                <a:tab pos="3417888" algn="l"/>
                <a:tab pos="4332288" algn="l"/>
                <a:tab pos="5246688" algn="l"/>
                <a:tab pos="6161088" algn="l"/>
                <a:tab pos="7075488" algn="l"/>
                <a:tab pos="7989888" algn="l"/>
                <a:tab pos="8904288" algn="l"/>
                <a:tab pos="9818688" algn="l"/>
              </a:tabLst>
            </a:pPr>
            <a:endParaRPr lang="tr-TR" sz="2400" dirty="0">
              <a:solidFill>
                <a:srgbClr val="FFFFFF"/>
              </a:solidFill>
            </a:endParaRPr>
          </a:p>
          <a:p>
            <a:pPr marL="179388" indent="6350">
              <a:spcBef>
                <a:spcPts val="600"/>
              </a:spcBef>
              <a:tabLst>
                <a:tab pos="674688" algn="l"/>
                <a:tab pos="1589088" algn="l"/>
                <a:tab pos="2503488" algn="l"/>
                <a:tab pos="3417888" algn="l"/>
                <a:tab pos="4332288" algn="l"/>
                <a:tab pos="5246688" algn="l"/>
                <a:tab pos="6161088" algn="l"/>
                <a:tab pos="7075488" algn="l"/>
                <a:tab pos="7989888" algn="l"/>
                <a:tab pos="8904288" algn="l"/>
                <a:tab pos="9818688" algn="l"/>
              </a:tabLst>
            </a:pPr>
            <a:endParaRPr lang="tr-TR" sz="2400" dirty="0">
              <a:solidFill>
                <a:srgbClr val="FFFFFF"/>
              </a:solidFill>
            </a:endParaRPr>
          </a:p>
          <a:p>
            <a:pPr marL="179388" indent="6350">
              <a:lnSpc>
                <a:spcPct val="90000"/>
              </a:lnSpc>
              <a:spcBef>
                <a:spcPts val="600"/>
              </a:spcBef>
              <a:tabLst>
                <a:tab pos="674688" algn="l"/>
                <a:tab pos="1589088" algn="l"/>
                <a:tab pos="2503488" algn="l"/>
                <a:tab pos="3417888" algn="l"/>
                <a:tab pos="4332288" algn="l"/>
                <a:tab pos="5246688" algn="l"/>
                <a:tab pos="6161088" algn="l"/>
                <a:tab pos="7075488" algn="l"/>
                <a:tab pos="7989888" algn="l"/>
                <a:tab pos="8904288" algn="l"/>
                <a:tab pos="9818688" algn="l"/>
              </a:tabLst>
            </a:pPr>
            <a:endParaRPr lang="tr-TR" sz="2400" dirty="0">
              <a:solidFill>
                <a:srgbClr val="FFFFFF"/>
              </a:solidFill>
            </a:endParaRPr>
          </a:p>
          <a:p>
            <a:pPr marL="179388" indent="6350">
              <a:spcBef>
                <a:spcPts val="600"/>
              </a:spcBef>
              <a:tabLst>
                <a:tab pos="674688" algn="l"/>
                <a:tab pos="1589088" algn="l"/>
                <a:tab pos="2503488" algn="l"/>
                <a:tab pos="3417888" algn="l"/>
                <a:tab pos="4332288" algn="l"/>
                <a:tab pos="5246688" algn="l"/>
                <a:tab pos="6161088" algn="l"/>
                <a:tab pos="7075488" algn="l"/>
                <a:tab pos="7989888" algn="l"/>
                <a:tab pos="8904288" algn="l"/>
                <a:tab pos="9818688" algn="l"/>
              </a:tabLst>
            </a:pPr>
            <a:endParaRPr lang="tr-TR" sz="2400" dirty="0">
              <a:solidFill>
                <a:srgbClr val="FFFFFF"/>
              </a:solidFill>
            </a:endParaRPr>
          </a:p>
        </p:txBody>
      </p:sp>
      <p:sp>
        <p:nvSpPr>
          <p:cNvPr id="114691" name="3 Slayt Numarası Yer Tutucusu"/>
          <p:cNvSpPr>
            <a:spLocks noGrp="1"/>
          </p:cNvSpPr>
          <p:nvPr>
            <p:ph type="sldNum" sz="quarter" idx="12"/>
          </p:nvPr>
        </p:nvSpPr>
        <p:spPr bwMode="auto">
          <a:noFill/>
          <a:ln>
            <a:miter lim="800000"/>
            <a:headEnd/>
            <a:tailEnd/>
          </a:ln>
        </p:spPr>
        <p:txBody>
          <a:bodyPr vert="horz" wrap="square" lIns="91440" tIns="45720" rIns="91440" bIns="45720" numCol="1" rtlCol="0" anchor="t" anchorCtr="0" compatLnSpc="1">
            <a:prstTxWarp prst="textNoShape">
              <a:avLst/>
            </a:prstTxWarp>
          </a:bodyPr>
          <a:lstStyle/>
          <a:p>
            <a:fld id="{E18FAEC6-5148-4D03-A8DB-1F1234F09149}" type="slidenum">
              <a:rPr lang="tr-TR" smtClean="0"/>
              <a:pPr/>
              <a:t>95</a:t>
            </a:fld>
            <a:endParaRPr lang="tr-TR" smtClean="0"/>
          </a:p>
        </p:txBody>
      </p:sp>
    </p:spTree>
    <p:extLst>
      <p:ext uri="{BB962C8B-B14F-4D97-AF65-F5344CB8AC3E}">
        <p14:creationId xmlns:p14="http://schemas.microsoft.com/office/powerpoint/2010/main" val="30881453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ext Box 2"/>
          <p:cNvSpPr txBox="1">
            <a:spLocks noChangeArrowheads="1"/>
          </p:cNvSpPr>
          <p:nvPr/>
        </p:nvSpPr>
        <p:spPr bwMode="auto">
          <a:xfrm>
            <a:off x="1847529" y="1556792"/>
            <a:ext cx="7858125" cy="4572000"/>
          </a:xfrm>
          <a:prstGeom prst="rect">
            <a:avLst/>
          </a:prstGeom>
          <a:noFill/>
          <a:ln w="9525">
            <a:noFill/>
            <a:round/>
            <a:headEnd/>
            <a:tailEnd/>
          </a:ln>
        </p:spPr>
        <p:txBody>
          <a:bodyPr/>
          <a:lstStyle/>
          <a:p>
            <a:pPr marL="179388" indent="6350">
              <a:spcBef>
                <a:spcPts val="600"/>
              </a:spcBef>
              <a:tabLst>
                <a:tab pos="674688" algn="l"/>
                <a:tab pos="1589088" algn="l"/>
                <a:tab pos="2503488" algn="l"/>
                <a:tab pos="3417888" algn="l"/>
                <a:tab pos="4332288" algn="l"/>
                <a:tab pos="5246688" algn="l"/>
                <a:tab pos="6161088" algn="l"/>
                <a:tab pos="7075488" algn="l"/>
                <a:tab pos="7989888" algn="l"/>
                <a:tab pos="8904288" algn="l"/>
                <a:tab pos="9818688" algn="l"/>
              </a:tabLst>
            </a:pPr>
            <a:r>
              <a:rPr lang="tr-TR" sz="3600" b="1" dirty="0">
                <a:solidFill>
                  <a:srgbClr val="FF0000"/>
                </a:solidFill>
                <a:latin typeface="Calibri" pitchFamily="34" charset="0"/>
              </a:rPr>
              <a:t>İyileştirme;</a:t>
            </a:r>
          </a:p>
          <a:p>
            <a:pPr marL="179388" indent="6350">
              <a:spcBef>
                <a:spcPts val="600"/>
              </a:spcBef>
              <a:tabLst>
                <a:tab pos="674688" algn="l"/>
                <a:tab pos="1589088" algn="l"/>
                <a:tab pos="2503488" algn="l"/>
                <a:tab pos="3417888" algn="l"/>
                <a:tab pos="4332288" algn="l"/>
                <a:tab pos="5246688" algn="l"/>
                <a:tab pos="6161088" algn="l"/>
                <a:tab pos="7075488" algn="l"/>
                <a:tab pos="7989888" algn="l"/>
                <a:tab pos="8904288" algn="l"/>
                <a:tab pos="9818688" algn="l"/>
              </a:tabLst>
            </a:pPr>
            <a:endParaRPr lang="tr-TR" sz="3600" b="1" dirty="0">
              <a:latin typeface="Calibri" pitchFamily="34" charset="0"/>
            </a:endParaRPr>
          </a:p>
          <a:p>
            <a:pPr marL="179388" indent="6350" algn="just">
              <a:spcBef>
                <a:spcPts val="600"/>
              </a:spcBef>
              <a:buClr>
                <a:srgbClr val="6EA0B0"/>
              </a:buClr>
              <a:buSzPct val="80000"/>
              <a:buFont typeface="Wingdings" pitchFamily="2" charset="2"/>
              <a:buChar char=""/>
              <a:tabLst>
                <a:tab pos="674688" algn="l"/>
                <a:tab pos="1589088" algn="l"/>
                <a:tab pos="2503488" algn="l"/>
                <a:tab pos="3417888" algn="l"/>
                <a:tab pos="4332288" algn="l"/>
                <a:tab pos="5246688" algn="l"/>
                <a:tab pos="6161088" algn="l"/>
                <a:tab pos="7075488" algn="l"/>
                <a:tab pos="7989888" algn="l"/>
                <a:tab pos="8904288" algn="l"/>
                <a:tab pos="9818688" algn="l"/>
              </a:tabLst>
            </a:pPr>
            <a:r>
              <a:rPr lang="tr-TR" sz="3600" b="1" dirty="0">
                <a:latin typeface="Calibri" pitchFamily="34" charset="0"/>
              </a:rPr>
              <a:t>Yönetim veri analizlerine dayanarak kalite hedefleri belirler. Belirlenen hedeflere ulaşmak için personel, alt yapı, eğitim ihtiyaçları gerekirse bunları karşılamak için kaynakları belirler.</a:t>
            </a:r>
          </a:p>
          <a:p>
            <a:pPr marL="179388" indent="6350">
              <a:spcBef>
                <a:spcPts val="600"/>
              </a:spcBef>
              <a:tabLst>
                <a:tab pos="674688" algn="l"/>
                <a:tab pos="1589088" algn="l"/>
                <a:tab pos="2503488" algn="l"/>
                <a:tab pos="3417888" algn="l"/>
                <a:tab pos="4332288" algn="l"/>
                <a:tab pos="5246688" algn="l"/>
                <a:tab pos="6161088" algn="l"/>
                <a:tab pos="7075488" algn="l"/>
                <a:tab pos="7989888" algn="l"/>
                <a:tab pos="8904288" algn="l"/>
                <a:tab pos="9818688" algn="l"/>
              </a:tabLst>
            </a:pPr>
            <a:endParaRPr lang="tr-TR" sz="2400" dirty="0">
              <a:solidFill>
                <a:srgbClr val="FFFFFF"/>
              </a:solidFill>
            </a:endParaRPr>
          </a:p>
          <a:p>
            <a:pPr marL="179388" indent="6350">
              <a:lnSpc>
                <a:spcPct val="90000"/>
              </a:lnSpc>
              <a:spcBef>
                <a:spcPts val="600"/>
              </a:spcBef>
              <a:tabLst>
                <a:tab pos="674688" algn="l"/>
                <a:tab pos="1589088" algn="l"/>
                <a:tab pos="2503488" algn="l"/>
                <a:tab pos="3417888" algn="l"/>
                <a:tab pos="4332288" algn="l"/>
                <a:tab pos="5246688" algn="l"/>
                <a:tab pos="6161088" algn="l"/>
                <a:tab pos="7075488" algn="l"/>
                <a:tab pos="7989888" algn="l"/>
                <a:tab pos="8904288" algn="l"/>
                <a:tab pos="9818688" algn="l"/>
              </a:tabLst>
            </a:pPr>
            <a:endParaRPr lang="tr-TR" sz="2400" dirty="0">
              <a:solidFill>
                <a:srgbClr val="FFFFFF"/>
              </a:solidFill>
            </a:endParaRPr>
          </a:p>
          <a:p>
            <a:pPr marL="179388" indent="6350">
              <a:spcBef>
                <a:spcPts val="600"/>
              </a:spcBef>
              <a:tabLst>
                <a:tab pos="674688" algn="l"/>
                <a:tab pos="1589088" algn="l"/>
                <a:tab pos="2503488" algn="l"/>
                <a:tab pos="3417888" algn="l"/>
                <a:tab pos="4332288" algn="l"/>
                <a:tab pos="5246688" algn="l"/>
                <a:tab pos="6161088" algn="l"/>
                <a:tab pos="7075488" algn="l"/>
                <a:tab pos="7989888" algn="l"/>
                <a:tab pos="8904288" algn="l"/>
                <a:tab pos="9818688" algn="l"/>
              </a:tabLst>
            </a:pPr>
            <a:endParaRPr lang="tr-TR" sz="2400" dirty="0">
              <a:solidFill>
                <a:srgbClr val="FFFFFF"/>
              </a:solidFill>
            </a:endParaRPr>
          </a:p>
        </p:txBody>
      </p:sp>
      <p:sp>
        <p:nvSpPr>
          <p:cNvPr id="115715" name="3 Slayt Numarası Yer Tutucusu"/>
          <p:cNvSpPr>
            <a:spLocks noGrp="1"/>
          </p:cNvSpPr>
          <p:nvPr>
            <p:ph type="sldNum" sz="quarter" idx="12"/>
          </p:nvPr>
        </p:nvSpPr>
        <p:spPr bwMode="auto">
          <a:noFill/>
          <a:ln>
            <a:miter lim="800000"/>
            <a:headEnd/>
            <a:tailEnd/>
          </a:ln>
        </p:spPr>
        <p:txBody>
          <a:bodyPr vert="horz" wrap="square" lIns="91440" tIns="45720" rIns="91440" bIns="45720" numCol="1" rtlCol="0" anchor="t" anchorCtr="0" compatLnSpc="1">
            <a:prstTxWarp prst="textNoShape">
              <a:avLst/>
            </a:prstTxWarp>
          </a:bodyPr>
          <a:lstStyle/>
          <a:p>
            <a:fld id="{5E4CC769-4B4F-430C-9B73-7F167DA77E26}" type="slidenum">
              <a:rPr lang="tr-TR" smtClean="0"/>
              <a:pPr/>
              <a:t>96</a:t>
            </a:fld>
            <a:endParaRPr lang="tr-TR" smtClean="0"/>
          </a:p>
        </p:txBody>
      </p:sp>
    </p:spTree>
    <p:extLst>
      <p:ext uri="{BB962C8B-B14F-4D97-AF65-F5344CB8AC3E}">
        <p14:creationId xmlns:p14="http://schemas.microsoft.com/office/powerpoint/2010/main" val="7725436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2207568" y="1284079"/>
            <a:ext cx="6858000" cy="1066800"/>
          </a:xfrm>
          <a:prstGeom prst="rect">
            <a:avLst/>
          </a:prstGeom>
          <a:noFill/>
          <a:ln w="9525">
            <a:noFill/>
            <a:miter lim="800000"/>
            <a:headEnd/>
            <a:tailEnd/>
          </a:ln>
        </p:spPr>
        <p:txBody>
          <a:bodyPr>
            <a:spAutoFit/>
          </a:bodyPr>
          <a:lstStyle/>
          <a:p>
            <a:r>
              <a:rPr lang="tr-TR" sz="3200" b="1" dirty="0">
                <a:solidFill>
                  <a:srgbClr val="CC3300"/>
                </a:solidFill>
                <a:latin typeface="Calibri" pitchFamily="34" charset="0"/>
              </a:rPr>
              <a:t>ISO 9001 KALİTE YÖNETİM SİSTEMİNİN KURULUŞA KAZANDIRDIKLARI </a:t>
            </a:r>
          </a:p>
        </p:txBody>
      </p:sp>
      <p:sp>
        <p:nvSpPr>
          <p:cNvPr id="3" name="Text Box 3"/>
          <p:cNvSpPr txBox="1">
            <a:spLocks noChangeArrowheads="1"/>
          </p:cNvSpPr>
          <p:nvPr/>
        </p:nvSpPr>
        <p:spPr bwMode="auto">
          <a:xfrm>
            <a:off x="1869232" y="2350880"/>
            <a:ext cx="8686800" cy="4247317"/>
          </a:xfrm>
          <a:prstGeom prst="rect">
            <a:avLst/>
          </a:prstGeom>
          <a:noFill/>
          <a:ln w="9525">
            <a:noFill/>
            <a:miter lim="800000"/>
            <a:headEnd/>
            <a:tailEnd/>
          </a:ln>
        </p:spPr>
        <p:txBody>
          <a:bodyPr>
            <a:spAutoFit/>
          </a:bodyPr>
          <a:lstStyle/>
          <a:p>
            <a:pPr marL="285750" indent="-285750"/>
            <a:r>
              <a:rPr lang="tr-TR" sz="2800" b="1" dirty="0">
                <a:latin typeface="+mj-lt"/>
              </a:rPr>
              <a:t>1. </a:t>
            </a:r>
            <a:r>
              <a:rPr lang="tr-TR" sz="2800" b="1" dirty="0">
                <a:latin typeface="Calibri" pitchFamily="34" charset="0"/>
              </a:rPr>
              <a:t>Pazar  payının/Güvenilirliğinin artması  </a:t>
            </a:r>
          </a:p>
          <a:p>
            <a:pPr marL="285750" indent="-285750"/>
            <a:r>
              <a:rPr lang="tr-TR" sz="2800" b="1" dirty="0">
                <a:latin typeface="Calibri" pitchFamily="34" charset="0"/>
              </a:rPr>
              <a:t>2. Zaman içersinde maliyetlerde önemli ölçüde düşüşlerin olması</a:t>
            </a:r>
          </a:p>
          <a:p>
            <a:pPr marL="285750" indent="-285750"/>
            <a:r>
              <a:rPr lang="tr-TR" sz="2800" b="1" dirty="0">
                <a:latin typeface="Calibri" pitchFamily="34" charset="0"/>
              </a:rPr>
              <a:t>3. İnsan, malzeme ve makine verimliliklerin tespit edilmeye başlanması</a:t>
            </a:r>
          </a:p>
          <a:p>
            <a:pPr marL="285750" indent="-285750"/>
            <a:r>
              <a:rPr lang="tr-TR" sz="2800" b="1" dirty="0">
                <a:latin typeface="Calibri" pitchFamily="34" charset="0"/>
              </a:rPr>
              <a:t>4. Çalışanlar tarafından kuruluşun politika ve hedeflerinin bilinerek, hedeflere yönelik çalışılması</a:t>
            </a:r>
          </a:p>
          <a:p>
            <a:pPr marL="285750" indent="-285750"/>
            <a:r>
              <a:rPr lang="tr-TR" sz="2800" b="1" dirty="0">
                <a:latin typeface="Calibri" pitchFamily="34" charset="0"/>
              </a:rPr>
              <a:t>5. Düzenli ve herkes tarafından kabul edilen bir Kuruluş yapısının oluşması</a:t>
            </a:r>
          </a:p>
          <a:p>
            <a:pPr marL="285750" indent="-285750"/>
            <a:endParaRPr lang="tr-TR" b="1" dirty="0">
              <a:latin typeface="Calibri" pitchFamily="34" charset="0"/>
            </a:endParaRPr>
          </a:p>
        </p:txBody>
      </p:sp>
      <p:sp>
        <p:nvSpPr>
          <p:cNvPr id="116740" name="4 Slayt Numarası Yer Tutucusu"/>
          <p:cNvSpPr>
            <a:spLocks noGrp="1"/>
          </p:cNvSpPr>
          <p:nvPr>
            <p:ph type="sldNum" sz="quarter" idx="12"/>
          </p:nvPr>
        </p:nvSpPr>
        <p:spPr bwMode="auto">
          <a:noFill/>
          <a:ln>
            <a:miter lim="800000"/>
            <a:headEnd/>
            <a:tailEnd/>
          </a:ln>
        </p:spPr>
        <p:txBody>
          <a:bodyPr vert="horz" wrap="square" lIns="91440" tIns="45720" rIns="91440" bIns="45720" numCol="1" rtlCol="0" anchor="t" anchorCtr="0" compatLnSpc="1">
            <a:prstTxWarp prst="textNoShape">
              <a:avLst/>
            </a:prstTxWarp>
          </a:bodyPr>
          <a:lstStyle/>
          <a:p>
            <a:fld id="{F95A8E60-A9D8-43F9-89E8-C295E4B37519}" type="slidenum">
              <a:rPr lang="tr-TR" smtClean="0"/>
              <a:pPr/>
              <a:t>97</a:t>
            </a:fld>
            <a:endParaRPr lang="tr-TR" smtClean="0"/>
          </a:p>
        </p:txBody>
      </p:sp>
    </p:spTree>
    <p:extLst>
      <p:ext uri="{BB962C8B-B14F-4D97-AF65-F5344CB8AC3E}">
        <p14:creationId xmlns:p14="http://schemas.microsoft.com/office/powerpoint/2010/main" val="34435577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strips(downRight)">
                                      <p:cBhvr>
                                        <p:cTn id="12" dur="500"/>
                                        <p:tgtEl>
                                          <p:spTgt spid="3"/>
                                        </p:tgtEl>
                                      </p:cBhvr>
                                    </p:animEffect>
                                  </p:childTnLst>
                                  <p:subTnLst>
                                    <p:audio>
                                      <p:cMediaNode>
                                        <p:cTn display="0" masterRel="sameClick">
                                          <p:stCondLst>
                                            <p:cond evt="begin" delay="0">
                                              <p:tn val="10"/>
                                            </p:cond>
                                          </p:stCondLst>
                                          <p:endCondLst>
                                            <p:cond evt="onStopAudio" delay="0">
                                              <p:tgtEl>
                                                <p:sldTgt/>
                                              </p:tgtEl>
                                            </p:cond>
                                          </p:endCondLst>
                                        </p:cTn>
                                        <p:tgtEl>
                                          <p:sndTgt r:embed="rId2" name="CANLA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autoUpdateAnimBg="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1809750" y="1500189"/>
            <a:ext cx="8358188" cy="3540125"/>
          </a:xfrm>
          <a:prstGeom prst="rect">
            <a:avLst/>
          </a:prstGeom>
          <a:noFill/>
          <a:ln w="9525">
            <a:noFill/>
            <a:miter lim="800000"/>
            <a:headEnd/>
            <a:tailEnd/>
          </a:ln>
        </p:spPr>
        <p:txBody>
          <a:bodyPr>
            <a:spAutoFit/>
          </a:bodyPr>
          <a:lstStyle/>
          <a:p>
            <a:pPr marL="285750" indent="-285750"/>
            <a:r>
              <a:rPr lang="tr-TR" sz="3200" b="1">
                <a:latin typeface="Calibri" pitchFamily="34" charset="0"/>
              </a:rPr>
              <a:t>6. Görev ve sorumlulukların ortada kalmaması</a:t>
            </a:r>
          </a:p>
          <a:p>
            <a:pPr marL="285750" indent="-285750"/>
            <a:r>
              <a:rPr lang="tr-TR" sz="3200" b="1">
                <a:latin typeface="Calibri" pitchFamily="34" charset="0"/>
              </a:rPr>
              <a:t>7. İş süreçlerinin tanımlanması ve sürekli gelişim için çalışılması</a:t>
            </a:r>
          </a:p>
          <a:p>
            <a:pPr marL="285750" indent="-285750"/>
            <a:r>
              <a:rPr lang="tr-TR" sz="3200" b="1">
                <a:latin typeface="Calibri" pitchFamily="34" charset="0"/>
              </a:rPr>
              <a:t>8. Müşteri şikayetlerinin değerlendirilmesi ve önleme çalışmalarının yapılması</a:t>
            </a:r>
          </a:p>
          <a:p>
            <a:pPr marL="285750" indent="-285750"/>
            <a:r>
              <a:rPr lang="tr-TR" sz="3200" b="1">
                <a:latin typeface="Calibri" pitchFamily="34" charset="0"/>
              </a:rPr>
              <a:t>9. Sürekli tetkikler yapılarak dinamizmin sağlanması</a:t>
            </a:r>
          </a:p>
        </p:txBody>
      </p:sp>
      <p:sp>
        <p:nvSpPr>
          <p:cNvPr id="117763" name="3 Slayt Numarası Yer Tutucusu"/>
          <p:cNvSpPr>
            <a:spLocks noGrp="1"/>
          </p:cNvSpPr>
          <p:nvPr>
            <p:ph type="sldNum" sz="quarter" idx="12"/>
          </p:nvPr>
        </p:nvSpPr>
        <p:spPr bwMode="auto">
          <a:noFill/>
          <a:ln>
            <a:miter lim="800000"/>
            <a:headEnd/>
            <a:tailEnd/>
          </a:ln>
        </p:spPr>
        <p:txBody>
          <a:bodyPr vert="horz" wrap="square" lIns="91440" tIns="45720" rIns="91440" bIns="45720" numCol="1" rtlCol="0" anchor="t" anchorCtr="0" compatLnSpc="1">
            <a:prstTxWarp prst="textNoShape">
              <a:avLst/>
            </a:prstTxWarp>
          </a:bodyPr>
          <a:lstStyle/>
          <a:p>
            <a:fld id="{32FAE4A7-A69B-4B2D-A4A3-20EDD5CC263F}" type="slidenum">
              <a:rPr lang="tr-TR" smtClean="0"/>
              <a:pPr/>
              <a:t>98</a:t>
            </a:fld>
            <a:endParaRPr lang="tr-TR" smtClean="0"/>
          </a:p>
        </p:txBody>
      </p:sp>
    </p:spTree>
    <p:extLst>
      <p:ext uri="{BB962C8B-B14F-4D97-AF65-F5344CB8AC3E}">
        <p14:creationId xmlns:p14="http://schemas.microsoft.com/office/powerpoint/2010/main" val="27442302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Right)">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CANLA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39" descr="© INSCALE GmbH, 26.05.2010&#10;http://www.presentationload.com/"/>
          <p:cNvSpPr>
            <a:spLocks/>
          </p:cNvSpPr>
          <p:nvPr/>
        </p:nvSpPr>
        <p:spPr bwMode="gray">
          <a:xfrm>
            <a:off x="1715257" y="508868"/>
            <a:ext cx="8568952" cy="506412"/>
          </a:xfrm>
          <a:custGeom>
            <a:avLst/>
            <a:gdLst/>
            <a:ahLst/>
            <a:cxnLst>
              <a:cxn ang="0">
                <a:pos x="1384" y="114"/>
              </a:cxn>
              <a:cxn ang="0">
                <a:pos x="1361" y="114"/>
              </a:cxn>
              <a:cxn ang="0">
                <a:pos x="1339" y="91"/>
              </a:cxn>
              <a:cxn ang="0">
                <a:pos x="1339" y="23"/>
              </a:cxn>
              <a:cxn ang="0">
                <a:pos x="1316" y="0"/>
              </a:cxn>
              <a:cxn ang="0">
                <a:pos x="91" y="0"/>
              </a:cxn>
              <a:cxn ang="0">
                <a:pos x="68" y="23"/>
              </a:cxn>
              <a:cxn ang="0">
                <a:pos x="68" y="91"/>
              </a:cxn>
              <a:cxn ang="0">
                <a:pos x="45" y="114"/>
              </a:cxn>
              <a:cxn ang="0">
                <a:pos x="23" y="114"/>
              </a:cxn>
              <a:cxn ang="0">
                <a:pos x="0" y="137"/>
              </a:cxn>
              <a:cxn ang="0">
                <a:pos x="0" y="159"/>
              </a:cxn>
              <a:cxn ang="0">
                <a:pos x="1407" y="159"/>
              </a:cxn>
              <a:cxn ang="0">
                <a:pos x="1407" y="137"/>
              </a:cxn>
              <a:cxn ang="0">
                <a:pos x="1384" y="114"/>
              </a:cxn>
            </a:cxnLst>
            <a:rect l="0" t="0" r="r" b="b"/>
            <a:pathLst>
              <a:path w="1407" h="159">
                <a:moveTo>
                  <a:pt x="1384" y="114"/>
                </a:moveTo>
                <a:cubicBezTo>
                  <a:pt x="1361" y="114"/>
                  <a:pt x="1361" y="114"/>
                  <a:pt x="1361" y="114"/>
                </a:cubicBezTo>
                <a:cubicBezTo>
                  <a:pt x="1349" y="114"/>
                  <a:pt x="1339" y="104"/>
                  <a:pt x="1339" y="91"/>
                </a:cubicBezTo>
                <a:cubicBezTo>
                  <a:pt x="1339" y="23"/>
                  <a:pt x="1339" y="23"/>
                  <a:pt x="1339" y="23"/>
                </a:cubicBezTo>
                <a:cubicBezTo>
                  <a:pt x="1339" y="11"/>
                  <a:pt x="1328" y="0"/>
                  <a:pt x="1316" y="0"/>
                </a:cubicBezTo>
                <a:cubicBezTo>
                  <a:pt x="91" y="0"/>
                  <a:pt x="91" y="0"/>
                  <a:pt x="91" y="0"/>
                </a:cubicBezTo>
                <a:cubicBezTo>
                  <a:pt x="78" y="0"/>
                  <a:pt x="68" y="11"/>
                  <a:pt x="68" y="23"/>
                </a:cubicBezTo>
                <a:cubicBezTo>
                  <a:pt x="68" y="91"/>
                  <a:pt x="68" y="91"/>
                  <a:pt x="68" y="91"/>
                </a:cubicBezTo>
                <a:cubicBezTo>
                  <a:pt x="68" y="104"/>
                  <a:pt x="58" y="114"/>
                  <a:pt x="45" y="114"/>
                </a:cubicBezTo>
                <a:cubicBezTo>
                  <a:pt x="23" y="114"/>
                  <a:pt x="23" y="114"/>
                  <a:pt x="23" y="114"/>
                </a:cubicBezTo>
                <a:cubicBezTo>
                  <a:pt x="10" y="114"/>
                  <a:pt x="0" y="124"/>
                  <a:pt x="0" y="137"/>
                </a:cubicBezTo>
                <a:cubicBezTo>
                  <a:pt x="0" y="159"/>
                  <a:pt x="0" y="159"/>
                  <a:pt x="0" y="159"/>
                </a:cubicBezTo>
                <a:cubicBezTo>
                  <a:pt x="1407" y="159"/>
                  <a:pt x="1407" y="159"/>
                  <a:pt x="1407" y="159"/>
                </a:cubicBezTo>
                <a:cubicBezTo>
                  <a:pt x="1407" y="137"/>
                  <a:pt x="1407" y="137"/>
                  <a:pt x="1407" y="137"/>
                </a:cubicBezTo>
                <a:cubicBezTo>
                  <a:pt x="1407" y="124"/>
                  <a:pt x="1396" y="114"/>
                  <a:pt x="1384" y="114"/>
                </a:cubicBezTo>
                <a:close/>
              </a:path>
            </a:pathLst>
          </a:custGeom>
          <a:gradFill rotWithShape="1">
            <a:gsLst>
              <a:gs pos="0">
                <a:srgbClr val="126AA0">
                  <a:gamma/>
                  <a:tint val="60784"/>
                  <a:invGamma/>
                </a:srgbClr>
              </a:gs>
              <a:gs pos="64000">
                <a:srgbClr val="126AA0"/>
              </a:gs>
            </a:gsLst>
            <a:lin ang="5400000" scaled="1"/>
          </a:gradFill>
          <a:ln w="12700" cmpd="sng">
            <a:noFill/>
            <a:round/>
            <a:headEnd/>
            <a:tailEnd/>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63500" h="25400"/>
          </a:sp3d>
        </p:spPr>
        <p:txBody>
          <a:bodyPr/>
          <a:lstStyle/>
          <a:p>
            <a:endParaRPr lang="de-DE" sz="1400" b="1" dirty="0">
              <a:solidFill>
                <a:schemeClr val="bg1"/>
              </a:solidFill>
            </a:endParaRPr>
          </a:p>
        </p:txBody>
      </p:sp>
      <p:sp>
        <p:nvSpPr>
          <p:cNvPr id="14" name="AutoShape 42" descr="© INSCALE GmbH, 26.05.2010&#10;http://www.presentationload.com/"/>
          <p:cNvSpPr>
            <a:spLocks noChangeArrowheads="1"/>
          </p:cNvSpPr>
          <p:nvPr/>
        </p:nvSpPr>
        <p:spPr bwMode="gray">
          <a:xfrm>
            <a:off x="1648450" y="1785837"/>
            <a:ext cx="8712968" cy="4536504"/>
          </a:xfrm>
          <a:prstGeom prst="roundRect">
            <a:avLst>
              <a:gd name="adj" fmla="val 1838"/>
            </a:avLst>
          </a:prstGeom>
          <a:gradFill rotWithShape="1">
            <a:gsLst>
              <a:gs pos="0">
                <a:srgbClr val="126AA0"/>
              </a:gs>
              <a:gs pos="100000">
                <a:srgbClr val="126AA0">
                  <a:gamma/>
                  <a:tint val="18039"/>
                  <a:invGamma/>
                </a:srgbClr>
              </a:gs>
            </a:gsLst>
            <a:lin ang="5400000" scaled="1"/>
          </a:gradFill>
          <a:ln w="9525">
            <a:noFill/>
            <a:round/>
            <a:headEnd/>
            <a:tailEnd/>
          </a:ln>
        </p:spPr>
        <p:txBody>
          <a:bodyPr/>
          <a:lstStyle/>
          <a:p>
            <a:endParaRPr lang="de-DE"/>
          </a:p>
        </p:txBody>
      </p:sp>
      <p:sp>
        <p:nvSpPr>
          <p:cNvPr id="5" name="Rectangle 62" descr="© INSCALE GmbH, 26.05.2010&#10;http://www.presentationload.com/"/>
          <p:cNvSpPr>
            <a:spLocks noChangeArrowheads="1"/>
          </p:cNvSpPr>
          <p:nvPr/>
        </p:nvSpPr>
        <p:spPr bwMode="gray">
          <a:xfrm>
            <a:off x="1824038" y="991121"/>
            <a:ext cx="2543770" cy="794717"/>
          </a:xfrm>
          <a:prstGeom prst="rect">
            <a:avLst/>
          </a:prstGeom>
          <a:gradFill rotWithShape="1">
            <a:gsLst>
              <a:gs pos="0">
                <a:srgbClr val="FFFFFF"/>
              </a:gs>
              <a:gs pos="100000">
                <a:srgbClr val="DDDDDD"/>
              </a:gs>
            </a:gsLst>
            <a:lin ang="5400000" scaled="1"/>
          </a:gradFill>
          <a:ln w="12700" algn="ctr">
            <a:solidFill>
              <a:srgbClr val="C0C0C0"/>
            </a:solidFill>
            <a:miter lim="800000"/>
            <a:headEnd/>
            <a:tailEnd/>
          </a:ln>
          <a:effectLst>
            <a:outerShdw blurRad="127000" dist="38100" dir="2700000" algn="tl" rotWithShape="0">
              <a:prstClr val="black">
                <a:alpha val="40000"/>
              </a:prstClr>
            </a:outerShdw>
          </a:effectLst>
        </p:spPr>
        <p:txBody>
          <a:bodyPr lIns="288000" tIns="0" rIns="0" bIns="0" anchor="ctr"/>
          <a:lstStyle/>
          <a:p>
            <a:pPr defTabSz="801688" eaLnBrk="0" hangingPunct="0">
              <a:defRPr/>
            </a:pPr>
            <a:r>
              <a:rPr lang="tr-TR" sz="1200" b="1" noProof="1">
                <a:solidFill>
                  <a:srgbClr val="000000"/>
                </a:solidFill>
                <a:latin typeface="Calibri" pitchFamily="34" charset="0"/>
                <a:cs typeface="Arial" charset="0"/>
              </a:rPr>
              <a:t>Altyapı – (proses ekipmanları, yazılım, donanım, destek hizmetler)</a:t>
            </a:r>
            <a:endParaRPr lang="de-DE" sz="1200" b="1" noProof="1">
              <a:solidFill>
                <a:srgbClr val="000000"/>
              </a:solidFill>
              <a:latin typeface="Calibri" pitchFamily="34" charset="0"/>
              <a:cs typeface="Arial" charset="0"/>
            </a:endParaRPr>
          </a:p>
        </p:txBody>
      </p:sp>
      <p:sp>
        <p:nvSpPr>
          <p:cNvPr id="6" name="Rectangle 5" descr="© INSCALE GmbH, 26.05.2010&#10;http://www.presentationload.com/"/>
          <p:cNvSpPr>
            <a:spLocks noChangeArrowheads="1"/>
          </p:cNvSpPr>
          <p:nvPr/>
        </p:nvSpPr>
        <p:spPr bwMode="gray">
          <a:xfrm>
            <a:off x="1824038" y="1929854"/>
            <a:ext cx="2543770" cy="1211114"/>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blurRad="127000" dist="38100" dir="2700000" algn="tl" rotWithShape="0">
              <a:prstClr val="black">
                <a:alpha val="40000"/>
              </a:prstClr>
            </a:outerShdw>
          </a:effectLst>
        </p:spPr>
        <p:txBody>
          <a:bodyPr lIns="108000" tIns="108000" rIns="144000" bIns="72000"/>
          <a:lstStyle/>
          <a:p>
            <a:pPr marL="190500" indent="-190500">
              <a:lnSpc>
                <a:spcPct val="95000"/>
              </a:lnSpc>
              <a:spcAft>
                <a:spcPct val="40000"/>
              </a:spcAft>
              <a:buClr>
                <a:srgbClr val="292929"/>
              </a:buClr>
            </a:pPr>
            <a:r>
              <a:rPr lang="tr-TR" noProof="1"/>
              <a:t>Girdiler</a:t>
            </a:r>
            <a:endParaRPr lang="de-DE" noProof="1"/>
          </a:p>
        </p:txBody>
      </p:sp>
      <p:sp>
        <p:nvSpPr>
          <p:cNvPr id="7" name="Rectangle 62" descr="© INSCALE GmbH, 26.05.2010&#10;http://www.presentationload.com/"/>
          <p:cNvSpPr>
            <a:spLocks noChangeArrowheads="1"/>
          </p:cNvSpPr>
          <p:nvPr/>
        </p:nvSpPr>
        <p:spPr bwMode="gray">
          <a:xfrm>
            <a:off x="4727848" y="993428"/>
            <a:ext cx="2543770" cy="792410"/>
          </a:xfrm>
          <a:prstGeom prst="rect">
            <a:avLst/>
          </a:prstGeom>
          <a:gradFill rotWithShape="1">
            <a:gsLst>
              <a:gs pos="0">
                <a:srgbClr val="FFFFFF"/>
              </a:gs>
              <a:gs pos="100000">
                <a:srgbClr val="DDDDDD"/>
              </a:gs>
            </a:gsLst>
            <a:lin ang="5400000" scaled="1"/>
          </a:gradFill>
          <a:ln w="12700" algn="ctr">
            <a:solidFill>
              <a:srgbClr val="C0C0C0"/>
            </a:solidFill>
            <a:miter lim="800000"/>
            <a:headEnd/>
            <a:tailEnd/>
          </a:ln>
          <a:effectLst>
            <a:outerShdw blurRad="127000" dist="38100" dir="2700000" algn="tl" rotWithShape="0">
              <a:prstClr val="black">
                <a:alpha val="40000"/>
              </a:prstClr>
            </a:outerShdw>
          </a:effectLst>
        </p:spPr>
        <p:txBody>
          <a:bodyPr lIns="288000" tIns="0" rIns="0" bIns="0" anchor="ctr"/>
          <a:lstStyle/>
          <a:p>
            <a:pPr defTabSz="801688" eaLnBrk="0" hangingPunct="0">
              <a:defRPr/>
            </a:pPr>
            <a:r>
              <a:rPr lang="tr-TR" sz="1200" b="1" noProof="1">
                <a:solidFill>
                  <a:srgbClr val="000000"/>
                </a:solidFill>
                <a:latin typeface="Calibri" pitchFamily="34" charset="0"/>
                <a:cs typeface="Arial" charset="0"/>
              </a:rPr>
              <a:t>Süreç Akışı:</a:t>
            </a:r>
            <a:endParaRPr lang="de-DE" sz="1200" b="1" noProof="1">
              <a:solidFill>
                <a:srgbClr val="000000"/>
              </a:solidFill>
              <a:latin typeface="Calibri" pitchFamily="34" charset="0"/>
              <a:cs typeface="Arial" charset="0"/>
            </a:endParaRPr>
          </a:p>
        </p:txBody>
      </p:sp>
      <p:sp>
        <p:nvSpPr>
          <p:cNvPr id="8" name="Rectangle 5" descr="© INSCALE GmbH, 26.05.2010&#10;http://www.presentationload.com/"/>
          <p:cNvSpPr>
            <a:spLocks noChangeArrowheads="1"/>
          </p:cNvSpPr>
          <p:nvPr/>
        </p:nvSpPr>
        <p:spPr bwMode="gray">
          <a:xfrm>
            <a:off x="4727848" y="1929854"/>
            <a:ext cx="2543770" cy="1211114"/>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blurRad="127000" dist="38100" dir="2700000" algn="tl" rotWithShape="0">
              <a:prstClr val="black">
                <a:alpha val="40000"/>
              </a:prstClr>
            </a:outerShdw>
          </a:effectLst>
        </p:spPr>
        <p:txBody>
          <a:bodyPr lIns="108000" tIns="108000" rIns="144000" bIns="72000"/>
          <a:lstStyle/>
          <a:p>
            <a:pPr marL="190500" indent="-190500">
              <a:lnSpc>
                <a:spcPct val="95000"/>
              </a:lnSpc>
              <a:spcAft>
                <a:spcPct val="40000"/>
              </a:spcAft>
              <a:buClr>
                <a:srgbClr val="292929"/>
              </a:buClr>
            </a:pPr>
            <a:r>
              <a:rPr lang="tr-TR" sz="1400" noProof="1"/>
              <a:t>Düzenleyici/yasalgereklilikler</a:t>
            </a:r>
          </a:p>
          <a:p>
            <a:pPr marL="190500" indent="-190500">
              <a:lnSpc>
                <a:spcPct val="95000"/>
              </a:lnSpc>
              <a:spcAft>
                <a:spcPct val="40000"/>
              </a:spcAft>
              <a:buClr>
                <a:srgbClr val="292929"/>
              </a:buClr>
            </a:pPr>
            <a:endParaRPr lang="tr-TR" sz="1400" noProof="1"/>
          </a:p>
          <a:p>
            <a:pPr>
              <a:lnSpc>
                <a:spcPct val="95000"/>
              </a:lnSpc>
              <a:spcAft>
                <a:spcPct val="40000"/>
              </a:spcAft>
              <a:buClr>
                <a:srgbClr val="292929"/>
              </a:buClr>
            </a:pPr>
            <a:r>
              <a:rPr lang="tr-TR" sz="1400" noProof="1"/>
              <a:t>Süreci etkileyen dış ve iç faktörler</a:t>
            </a:r>
            <a:endParaRPr lang="de-DE" sz="1400" noProof="1"/>
          </a:p>
        </p:txBody>
      </p:sp>
      <p:sp>
        <p:nvSpPr>
          <p:cNvPr id="9" name="Rectangle 62" descr="© INSCALE GmbH, 26.05.2010&#10;http://www.presentationload.com/"/>
          <p:cNvSpPr>
            <a:spLocks noChangeArrowheads="1"/>
          </p:cNvSpPr>
          <p:nvPr/>
        </p:nvSpPr>
        <p:spPr bwMode="gray">
          <a:xfrm>
            <a:off x="7680176" y="993750"/>
            <a:ext cx="2543770" cy="792088"/>
          </a:xfrm>
          <a:prstGeom prst="rect">
            <a:avLst/>
          </a:prstGeom>
          <a:gradFill rotWithShape="1">
            <a:gsLst>
              <a:gs pos="0">
                <a:srgbClr val="FFFFFF"/>
              </a:gs>
              <a:gs pos="100000">
                <a:srgbClr val="DDDDDD"/>
              </a:gs>
            </a:gsLst>
            <a:lin ang="5400000" scaled="1"/>
          </a:gradFill>
          <a:ln w="12700" algn="ctr">
            <a:solidFill>
              <a:srgbClr val="C0C0C0"/>
            </a:solidFill>
            <a:miter lim="800000"/>
            <a:headEnd/>
            <a:tailEnd/>
          </a:ln>
          <a:effectLst>
            <a:outerShdw blurRad="127000" dist="38100" dir="2700000" algn="tl" rotWithShape="0">
              <a:prstClr val="black">
                <a:alpha val="40000"/>
              </a:prstClr>
            </a:outerShdw>
          </a:effectLst>
        </p:spPr>
        <p:txBody>
          <a:bodyPr lIns="288000" tIns="0" rIns="0" bIns="0" anchor="ctr"/>
          <a:lstStyle/>
          <a:p>
            <a:pPr defTabSz="801688" eaLnBrk="0" hangingPunct="0">
              <a:defRPr/>
            </a:pPr>
            <a:r>
              <a:rPr lang="tr-TR" sz="1200" b="1" noProof="1">
                <a:solidFill>
                  <a:srgbClr val="000000"/>
                </a:solidFill>
                <a:latin typeface="Calibri" pitchFamily="34" charset="0"/>
                <a:cs typeface="Arial" charset="0"/>
              </a:rPr>
              <a:t>İnsan Kaynakları – (eğitim, bilgi, beceriler, yetenekler, eğitim ve deneyim)</a:t>
            </a:r>
            <a:endParaRPr lang="de-DE" sz="1200" b="1" noProof="1">
              <a:solidFill>
                <a:srgbClr val="000000"/>
              </a:solidFill>
              <a:latin typeface="Calibri" pitchFamily="34" charset="0"/>
              <a:cs typeface="Arial" charset="0"/>
            </a:endParaRPr>
          </a:p>
        </p:txBody>
      </p:sp>
      <p:sp>
        <p:nvSpPr>
          <p:cNvPr id="10" name="Rectangle 5" descr="© INSCALE GmbH, 26.05.2010&#10;http://www.presentationload.com/"/>
          <p:cNvSpPr>
            <a:spLocks noChangeArrowheads="1"/>
          </p:cNvSpPr>
          <p:nvPr/>
        </p:nvSpPr>
        <p:spPr bwMode="gray">
          <a:xfrm>
            <a:off x="7680176" y="1929854"/>
            <a:ext cx="2543770" cy="1211114"/>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blurRad="127000" dist="38100" dir="2700000" algn="tl" rotWithShape="0">
              <a:prstClr val="black">
                <a:alpha val="40000"/>
              </a:prstClr>
            </a:outerShdw>
          </a:effectLst>
        </p:spPr>
        <p:txBody>
          <a:bodyPr lIns="108000" tIns="108000" rIns="144000" bIns="72000"/>
          <a:lstStyle/>
          <a:p>
            <a:pPr marL="190500" indent="-190500">
              <a:lnSpc>
                <a:spcPct val="95000"/>
              </a:lnSpc>
              <a:spcAft>
                <a:spcPct val="40000"/>
              </a:spcAft>
              <a:buClr>
                <a:srgbClr val="292929"/>
              </a:buClr>
            </a:pPr>
            <a:r>
              <a:rPr lang="tr-TR" noProof="1"/>
              <a:t>Çıktılar</a:t>
            </a:r>
            <a:endParaRPr lang="de-DE" noProof="1"/>
          </a:p>
        </p:txBody>
      </p:sp>
      <p:sp>
        <p:nvSpPr>
          <p:cNvPr id="16" name="15 Metin kutusu"/>
          <p:cNvSpPr txBox="1"/>
          <p:nvPr/>
        </p:nvSpPr>
        <p:spPr>
          <a:xfrm>
            <a:off x="2207568" y="548681"/>
            <a:ext cx="7992888" cy="307777"/>
          </a:xfrm>
          <a:prstGeom prst="rect">
            <a:avLst/>
          </a:prstGeom>
          <a:noFill/>
        </p:spPr>
        <p:txBody>
          <a:bodyPr wrap="square" rtlCol="0">
            <a:spAutoFit/>
          </a:bodyPr>
          <a:lstStyle/>
          <a:p>
            <a:r>
              <a:rPr lang="tr-TR" sz="1400" b="1" dirty="0">
                <a:solidFill>
                  <a:schemeClr val="bg1"/>
                </a:solidFill>
              </a:rPr>
              <a:t> Bir Süreç Yaklaşım Örneği müşteri gereklilikleri ile bağlantılı riskleri ve düzenleyici gereklilikleri içerir.</a:t>
            </a:r>
            <a:endParaRPr lang="tr-TR" sz="1400" dirty="0"/>
          </a:p>
        </p:txBody>
      </p:sp>
      <p:sp>
        <p:nvSpPr>
          <p:cNvPr id="17" name="Rectangle 5" descr="© INSCALE GmbH, 26.05.2010&#10;http://www.presentationload.com/"/>
          <p:cNvSpPr>
            <a:spLocks noChangeArrowheads="1"/>
          </p:cNvSpPr>
          <p:nvPr/>
        </p:nvSpPr>
        <p:spPr bwMode="gray">
          <a:xfrm>
            <a:off x="1824038" y="3370014"/>
            <a:ext cx="2543770" cy="1859186"/>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blurRad="127000" dist="38100" dir="2700000" algn="tl" rotWithShape="0">
              <a:prstClr val="black">
                <a:alpha val="40000"/>
              </a:prstClr>
            </a:outerShdw>
          </a:effectLst>
        </p:spPr>
        <p:txBody>
          <a:bodyPr lIns="108000" tIns="108000" rIns="144000" bIns="72000"/>
          <a:lstStyle/>
          <a:p>
            <a:pPr>
              <a:lnSpc>
                <a:spcPct val="95000"/>
              </a:lnSpc>
              <a:spcAft>
                <a:spcPct val="40000"/>
              </a:spcAft>
              <a:buClr>
                <a:srgbClr val="292929"/>
              </a:buClr>
            </a:pPr>
            <a:r>
              <a:rPr lang="tr-TR" sz="1400" noProof="1"/>
              <a:t>Süreç İzleme – (Ölçümler, ana performans göstergeleri,  trendler, iyileştirme için faaliyet palnları, linkage to BP)</a:t>
            </a:r>
            <a:endParaRPr lang="de-DE" sz="1400" noProof="1"/>
          </a:p>
        </p:txBody>
      </p:sp>
      <p:sp>
        <p:nvSpPr>
          <p:cNvPr id="18" name="Rectangle 5" descr="© INSCALE GmbH, 26.05.2010&#10;http://www.presentationload.com/"/>
          <p:cNvSpPr>
            <a:spLocks noChangeArrowheads="1"/>
          </p:cNvSpPr>
          <p:nvPr/>
        </p:nvSpPr>
        <p:spPr bwMode="gray">
          <a:xfrm>
            <a:off x="4704358" y="3370014"/>
            <a:ext cx="2543770" cy="1859186"/>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blurRad="127000" dist="38100" dir="2700000" algn="tl" rotWithShape="0">
              <a:prstClr val="black">
                <a:alpha val="40000"/>
              </a:prstClr>
            </a:outerShdw>
          </a:effectLst>
        </p:spPr>
        <p:txBody>
          <a:bodyPr lIns="108000" tIns="108000" rIns="144000" bIns="72000"/>
          <a:lstStyle/>
          <a:p>
            <a:pPr marL="190500" indent="-190500">
              <a:lnSpc>
                <a:spcPct val="95000"/>
              </a:lnSpc>
              <a:spcAft>
                <a:spcPct val="40000"/>
              </a:spcAft>
              <a:buClr>
                <a:srgbClr val="292929"/>
              </a:buClr>
            </a:pPr>
            <a:r>
              <a:rPr lang="tr-TR" noProof="1"/>
              <a:t>Süreç İle İlgili riskler</a:t>
            </a:r>
            <a:endParaRPr lang="de-DE" noProof="1"/>
          </a:p>
        </p:txBody>
      </p:sp>
      <p:sp>
        <p:nvSpPr>
          <p:cNvPr id="19" name="Rectangle 5" descr="© INSCALE GmbH, 26.05.2010&#10;http://www.presentationload.com/"/>
          <p:cNvSpPr>
            <a:spLocks noChangeArrowheads="1"/>
          </p:cNvSpPr>
          <p:nvPr/>
        </p:nvSpPr>
        <p:spPr bwMode="gray">
          <a:xfrm>
            <a:off x="7680176" y="3366517"/>
            <a:ext cx="2543770" cy="1859186"/>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blurRad="127000" dist="38100" dir="2700000" algn="tl" rotWithShape="0">
              <a:prstClr val="black">
                <a:alpha val="40000"/>
              </a:prstClr>
            </a:outerShdw>
          </a:effectLst>
        </p:spPr>
        <p:txBody>
          <a:bodyPr lIns="108000" tIns="108000" rIns="144000" bIns="72000"/>
          <a:lstStyle/>
          <a:p>
            <a:pPr>
              <a:lnSpc>
                <a:spcPct val="95000"/>
              </a:lnSpc>
              <a:spcAft>
                <a:spcPct val="40000"/>
              </a:spcAft>
              <a:buClr>
                <a:srgbClr val="292929"/>
              </a:buClr>
            </a:pPr>
            <a:r>
              <a:rPr lang="tr-TR" sz="1400" noProof="1"/>
              <a:t>Dokümantasyon – (Proses haritaları, prosedürler, standartlar, talimatlar, methodlar, formlar)</a:t>
            </a:r>
            <a:endParaRPr lang="de-DE" sz="1400" noProof="1"/>
          </a:p>
        </p:txBody>
      </p:sp>
    </p:spTree>
    <p:extLst>
      <p:ext uri="{BB962C8B-B14F-4D97-AF65-F5344CB8AC3E}">
        <p14:creationId xmlns:p14="http://schemas.microsoft.com/office/powerpoint/2010/main" val="3802694576"/>
      </p:ext>
    </p:extLst>
  </p:cSld>
  <p:clrMapOvr>
    <a:masterClrMapping/>
  </p:clrMapOvr>
  <p:transition spd="slow">
    <p:random/>
  </p:transition>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TotalTime>
  <Words>8053</Words>
  <Application>Microsoft Office PowerPoint</Application>
  <PresentationFormat>Geniş ekran</PresentationFormat>
  <Paragraphs>1398</Paragraphs>
  <Slides>176</Slides>
  <Notes>7</Notes>
  <HiddenSlides>0</HiddenSlides>
  <MMClips>0</MMClips>
  <ScaleCrop>false</ScaleCrop>
  <HeadingPairs>
    <vt:vector size="8" baseType="variant">
      <vt:variant>
        <vt:lpstr>Kullanılan Yazı Tipleri</vt:lpstr>
      </vt:variant>
      <vt:variant>
        <vt:i4>12</vt:i4>
      </vt:variant>
      <vt:variant>
        <vt:lpstr>Tema</vt:lpstr>
      </vt:variant>
      <vt:variant>
        <vt:i4>1</vt:i4>
      </vt:variant>
      <vt:variant>
        <vt:lpstr>Eklenmiş OLE Hizmet Programları</vt:lpstr>
      </vt:variant>
      <vt:variant>
        <vt:i4>4</vt:i4>
      </vt:variant>
      <vt:variant>
        <vt:lpstr>Slayt Başlıkları</vt:lpstr>
      </vt:variant>
      <vt:variant>
        <vt:i4>176</vt:i4>
      </vt:variant>
    </vt:vector>
  </HeadingPairs>
  <TitlesOfParts>
    <vt:vector size="193" baseType="lpstr">
      <vt:lpstr>Arial</vt:lpstr>
      <vt:lpstr>Calibri</vt:lpstr>
      <vt:lpstr>Calibri Light</vt:lpstr>
      <vt:lpstr>Comic Sans MS</vt:lpstr>
      <vt:lpstr>IOEXDY+Arial-BoldMT</vt:lpstr>
      <vt:lpstr>Montserrat</vt:lpstr>
      <vt:lpstr>Symbol</vt:lpstr>
      <vt:lpstr>Times New Roman</vt:lpstr>
      <vt:lpstr>Times New Roman Tur</vt:lpstr>
      <vt:lpstr>TPMLBC+Arial-BoldItalicMT</vt:lpstr>
      <vt:lpstr>Verdana</vt:lpstr>
      <vt:lpstr>Wingdings</vt:lpstr>
      <vt:lpstr>Office Teması</vt:lpstr>
      <vt:lpstr>Bit Eşlem Resmi</vt:lpstr>
      <vt:lpstr>Chart</vt:lpstr>
      <vt:lpstr>Klip</vt:lpstr>
      <vt:lpstr>Clip</vt:lpstr>
      <vt:lpstr>PowerPoint Sunusu</vt:lpstr>
      <vt:lpstr>Eğitim Hedefleri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TurhanAHMETOGLU</dc:creator>
  <cp:lastModifiedBy>TurhanAHMETOGLU</cp:lastModifiedBy>
  <cp:revision>6</cp:revision>
  <dcterms:created xsi:type="dcterms:W3CDTF">2023-03-21T12:42:29Z</dcterms:created>
  <dcterms:modified xsi:type="dcterms:W3CDTF">2023-03-22T06:26:34Z</dcterms:modified>
</cp:coreProperties>
</file>